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9A08-1577-4FAA-BA98-D9B56991D144}" type="datetimeFigureOut">
              <a:rPr lang="en-US" smtClean="0"/>
              <a:t>16-Feb-21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A59B-140F-469C-A6B2-9E5E7874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6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9A08-1577-4FAA-BA98-D9B56991D144}" type="datetimeFigureOut">
              <a:rPr lang="en-US" smtClean="0"/>
              <a:t>16-Feb-21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A59B-140F-469C-A6B2-9E5E7874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1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9A08-1577-4FAA-BA98-D9B56991D144}" type="datetimeFigureOut">
              <a:rPr lang="en-US" smtClean="0"/>
              <a:t>16-Feb-21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A59B-140F-469C-A6B2-9E5E7874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4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1423"/>
            </a:avLst>
          </a:prstGeom>
          <a:gradFill>
            <a:gsLst>
              <a:gs pos="0">
                <a:srgbClr val="FF0000"/>
              </a:gs>
              <a:gs pos="9000">
                <a:srgbClr val="00B050"/>
              </a:gs>
              <a:gs pos="23000">
                <a:srgbClr val="FFFF00"/>
              </a:gs>
              <a:gs pos="100000">
                <a:srgbClr val="FF0000"/>
              </a:gs>
              <a:gs pos="91000">
                <a:srgbClr val="00B050"/>
              </a:gs>
              <a:gs pos="75000">
                <a:srgbClr val="FFFF00"/>
              </a:gs>
              <a:gs pos="62000">
                <a:srgbClr val="00B0F0"/>
              </a:gs>
              <a:gs pos="40000">
                <a:srgbClr val="00B0F0"/>
              </a:gs>
            </a:gsLst>
            <a:lin ang="5400000" scaled="1"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2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9A08-1577-4FAA-BA98-D9B56991D144}" type="datetimeFigureOut">
              <a:rPr lang="en-US" smtClean="0"/>
              <a:t>16-Feb-21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A59B-140F-469C-A6B2-9E5E7874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6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9A08-1577-4FAA-BA98-D9B56991D144}" type="datetimeFigureOut">
              <a:rPr lang="en-US" smtClean="0"/>
              <a:t>16-Feb-21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A59B-140F-469C-A6B2-9E5E7874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9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9A08-1577-4FAA-BA98-D9B56991D144}" type="datetimeFigureOut">
              <a:rPr lang="en-US" smtClean="0"/>
              <a:t>16-Feb-21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A59B-140F-469C-A6B2-9E5E7874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1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9A08-1577-4FAA-BA98-D9B56991D144}" type="datetimeFigureOut">
              <a:rPr lang="en-US" smtClean="0"/>
              <a:t>16-Feb-21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A59B-140F-469C-A6B2-9E5E7874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7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9A08-1577-4FAA-BA98-D9B56991D144}" type="datetimeFigureOut">
              <a:rPr lang="en-US" smtClean="0"/>
              <a:t>16-Feb-21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A59B-140F-469C-A6B2-9E5E7874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3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9A08-1577-4FAA-BA98-D9B56991D144}" type="datetimeFigureOut">
              <a:rPr lang="en-US" smtClean="0"/>
              <a:t>16-Feb-21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A59B-140F-469C-A6B2-9E5E7874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6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9A08-1577-4FAA-BA98-D9B56991D144}" type="datetimeFigureOut">
              <a:rPr lang="en-US" smtClean="0"/>
              <a:t>16-Feb-21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A59B-140F-469C-A6B2-9E5E7874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4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9A08-1577-4FAA-BA98-D9B56991D144}" type="datetimeFigureOut">
              <a:rPr lang="en-US" smtClean="0"/>
              <a:t>16-Feb-21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A59B-140F-469C-A6B2-9E5E7874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2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D9A08-1577-4FAA-BA98-D9B56991D144}" type="datetimeFigureOut">
              <a:rPr lang="en-US" smtClean="0"/>
              <a:t>16-Feb-21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1A59B-140F-469C-A6B2-9E5E7874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4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4" t="42566" r="4231"/>
          <a:stretch/>
        </p:blipFill>
        <p:spPr>
          <a:xfrm>
            <a:off x="3173475" y="1143000"/>
            <a:ext cx="5083050" cy="4572000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258092" y="267281"/>
            <a:ext cx="2827249" cy="1758461"/>
            <a:chOff x="5467" y="5445"/>
            <a:chExt cx="2183" cy="1785"/>
          </a:xfrm>
        </p:grpSpPr>
        <p:sp>
          <p:nvSpPr>
            <p:cNvPr id="1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5490" y="5445"/>
              <a:ext cx="2160" cy="178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 rtl="0">
                <a:buNone/>
              </a:pPr>
              <a:r>
                <a:rPr lang="as-IN" sz="4000" kern="10" spc="0" dirty="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স্বাগত</a:t>
              </a:r>
              <a:endParaRPr lang="en-US" sz="4000" kern="10" spc="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5467" y="5507"/>
              <a:ext cx="2175" cy="162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 rtl="0">
                <a:buNone/>
              </a:pPr>
              <a:r>
                <a:rPr lang="as-IN" sz="3600" kern="10" spc="0" dirty="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স্বাগত</a:t>
              </a:r>
              <a:endParaRPr lang="en-US" sz="3600" kern="10" spc="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2063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7599" y="829995"/>
            <a:ext cx="247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85402" y="5493942"/>
                <a:ext cx="5824025" cy="4357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 err="1" smtClean="0">
                    <a:latin typeface="Arial Unicode"/>
                    <a:cs typeface="NikoshBAN" panose="02000000000000000000" pitchFamily="2" charset="0"/>
                  </a:rPr>
                  <a:t>রাশি</a:t>
                </a:r>
                <a:r>
                  <a:rPr lang="en-US" sz="2800" dirty="0" smtClean="0">
                    <a:latin typeface="Arial Unicode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"/>
                    <a:cs typeface="NikoshBAN" panose="02000000000000000000" pitchFamily="2" charset="0"/>
                  </a:rPr>
                  <a:t>তিনটিতে</a:t>
                </a:r>
                <a:r>
                  <a:rPr lang="en-US" sz="2800" dirty="0" smtClean="0">
                    <a:latin typeface="Arial Unicode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এর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সূচক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কত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 dirty="0">
                  <a:latin typeface="Arial Unicode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402" y="5493942"/>
                <a:ext cx="5824025" cy="435760"/>
              </a:xfrm>
              <a:prstGeom prst="rect">
                <a:avLst/>
              </a:prstGeom>
              <a:blipFill rotWithShape="0">
                <a:blip r:embed="rId2"/>
                <a:stretch>
                  <a:fillRect l="-1571" t="-20833" r="-1780" b="-5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7" b="15962"/>
          <a:stretch/>
        </p:blipFill>
        <p:spPr>
          <a:xfrm>
            <a:off x="4522961" y="2057400"/>
            <a:ext cx="2384078" cy="2743200"/>
          </a:xfrm>
          <a:prstGeom prst="flowChartAlternate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4559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1157" y="436087"/>
            <a:ext cx="3488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সূচকের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সূত্রাবলি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0120" y="1451343"/>
                <a:ext cx="9509760" cy="39553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0" smtClean="0">
                          <a:latin typeface="Cambria Math" panose="02040503050406030204" pitchFamily="18" charset="0"/>
                        </a:rPr>
                        <m:t>স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ূত্র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১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গুণ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</m:sSup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latin typeface="Arial Unicode"/>
                </a:endParaRPr>
              </a:p>
              <a:p>
                <a:pPr algn="just"/>
                <a:endParaRPr lang="en-US" sz="2800" dirty="0" smtClean="0">
                  <a:latin typeface="Arial Unicode"/>
                </a:endParaRPr>
              </a:p>
              <a:p>
                <a:pPr algn="just"/>
                <a:r>
                  <a:rPr lang="en-US" sz="2800" dirty="0" err="1" smtClean="0">
                    <a:latin typeface="Arial Unicode"/>
                  </a:rPr>
                  <a:t>যেমন</a:t>
                </a:r>
                <a:r>
                  <a:rPr lang="en-US" sz="2800" dirty="0" smtClean="0">
                    <a:latin typeface="Arial Unicode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2800" dirty="0" smtClean="0">
                  <a:latin typeface="Arial Unicode"/>
                </a:endParaRPr>
              </a:p>
              <a:p>
                <a:pPr algn="just"/>
                <a:r>
                  <a:rPr lang="en-US" sz="2800" dirty="0" err="1" smtClean="0">
                    <a:latin typeface="Arial Unicode"/>
                  </a:rPr>
                  <a:t>সূত্র</a:t>
                </a:r>
                <a:r>
                  <a:rPr lang="en-US" sz="2800" dirty="0" smtClean="0">
                    <a:latin typeface="Arial Unicode"/>
                  </a:rPr>
                  <a:t> ২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ভাগ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</m:sSup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যখন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sz="2800" b="0" dirty="0" smtClean="0">
                  <a:latin typeface="Arial Unicode"/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sz="2800" b="0" dirty="0" err="1" smtClean="0">
                    <a:latin typeface="Arial Unicode"/>
                    <a:ea typeface="Cambria Math" panose="02040503050406030204" pitchFamily="18" charset="0"/>
                  </a:rPr>
                  <a:t>যেমন</a:t>
                </a:r>
                <a:r>
                  <a:rPr lang="en-US" sz="2800" b="0" dirty="0" smtClean="0">
                    <a:latin typeface="Arial Unicode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dirty="0" smtClean="0">
                  <a:latin typeface="Arial Unicode"/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sz="2800" b="0" dirty="0" err="1" smtClean="0">
                    <a:latin typeface="Arial Unicode"/>
                  </a:rPr>
                  <a:t>আবার</a:t>
                </a:r>
                <a:r>
                  <a:rPr lang="en-US" sz="2800" b="0" dirty="0" smtClean="0">
                    <a:latin typeface="Arial Unicode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</m:sSup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sup>
                        </m:sSup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যখন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800" b="0" dirty="0" smtClean="0">
                  <a:latin typeface="Arial Unicode"/>
                </a:endParaRPr>
              </a:p>
              <a:p>
                <a:pPr algn="just"/>
                <a:r>
                  <a:rPr lang="en-US" sz="2800" dirty="0" err="1" smtClean="0">
                    <a:latin typeface="Arial Unicode"/>
                  </a:rPr>
                  <a:t>যেমন</a:t>
                </a:r>
                <a:r>
                  <a:rPr lang="en-US" sz="2800" dirty="0" smtClean="0">
                    <a:latin typeface="Arial Unicode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b="0" dirty="0" smtClean="0">
                  <a:latin typeface="Arial Unicode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" y="1451343"/>
                <a:ext cx="9509760" cy="3955314"/>
              </a:xfrm>
              <a:prstGeom prst="rect">
                <a:avLst/>
              </a:prstGeom>
              <a:blipFill rotWithShape="0">
                <a:blip r:embed="rId2"/>
                <a:stretch>
                  <a:fillRect l="-2308" b="-4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5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19211" y="515991"/>
                <a:ext cx="9991579" cy="5826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সূত্র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৩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গুণফলের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ঘাত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ab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sz="2800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Arial Unicode"/>
                </a:endParaRPr>
              </a:p>
              <a:p>
                <a:pPr algn="just"/>
                <a:endParaRPr lang="en-US" sz="2800" dirty="0">
                  <a:latin typeface="Arial Unicode"/>
                </a:endParaRPr>
              </a:p>
              <a:p>
                <a:pPr algn="just"/>
                <a:r>
                  <a:rPr lang="en-US" sz="2800" dirty="0" err="1">
                    <a:latin typeface="Arial Unicode"/>
                  </a:rPr>
                  <a:t>যেমন</a:t>
                </a:r>
                <a:r>
                  <a:rPr lang="en-US" sz="2800" dirty="0">
                    <a:latin typeface="Arial Unicode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800" dirty="0">
                  <a:latin typeface="Arial Unicode"/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sz="2800" dirty="0">
                    <a:latin typeface="Arial Unicode"/>
                    <a:ea typeface="Cambria Math" panose="020405030504060302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800" dirty="0">
                  <a:latin typeface="Arial Unicode"/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sz="2800" dirty="0">
                    <a:latin typeface="Arial Unicode"/>
                    <a:ea typeface="Cambria Math" panose="020405030504060302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Arial Unicode"/>
                </a:endParaRPr>
              </a:p>
              <a:p>
                <a:pPr algn="just"/>
                <a:r>
                  <a:rPr lang="en-US" sz="2800" dirty="0" err="1">
                    <a:latin typeface="Arial Unicode"/>
                  </a:rPr>
                  <a:t>সূত্র</a:t>
                </a:r>
                <a:r>
                  <a:rPr lang="en-US" sz="2800" dirty="0">
                    <a:latin typeface="Arial Unicode"/>
                  </a:rPr>
                  <a:t> 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ভাগফলের</m:t>
                        </m:r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ঘাত</m:t>
                        </m:r>
                      </m:e>
                    </m:d>
                    <m:r>
                      <a:rPr lang="en-US" sz="2800" b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</m:sSup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,(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Arial Unicode"/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sz="2800" dirty="0" err="1">
                    <a:latin typeface="Arial Unicode"/>
                    <a:ea typeface="Cambria Math" panose="02040503050406030204" pitchFamily="18" charset="0"/>
                  </a:rPr>
                  <a:t>যেমন</a:t>
                </a:r>
                <a:r>
                  <a:rPr lang="en-US" sz="2800" dirty="0">
                    <a:latin typeface="Arial Unicode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>
                  <a:latin typeface="Arial Unicode"/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সূত্র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৫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ঘাতের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ঘাত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p>
                          </m:s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mn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Arial Unicode"/>
                </a:endParaRPr>
              </a:p>
              <a:p>
                <a:pPr algn="just"/>
                <a:r>
                  <a:rPr lang="en-US" sz="2800" dirty="0">
                    <a:latin typeface="Arial Unicode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</m:t>
                            </m:r>
                          </m:sup>
                        </m:s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×…×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সংখ্যক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sup>
                        </m:sSup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এর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ক্রমিক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গুণ</m:t>
                        </m:r>
                      </m:e>
                    </m:d>
                  </m:oMath>
                </a14:m>
                <a:endParaRPr lang="en-US" sz="2800" dirty="0">
                  <a:latin typeface="Arial Unicode"/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…+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ঘাতে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সংখ্যক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সূচকের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যোগফল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Arial Unicode"/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sz="2800" dirty="0">
                    <a:latin typeface="Arial Unicode"/>
                    <a:ea typeface="Cambria Math" panose="020405030504060302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mn</m:t>
                        </m:r>
                      </m:sup>
                    </m:sSup>
                  </m:oMath>
                </a14:m>
                <a:endParaRPr lang="en-US" sz="2800" dirty="0">
                  <a:latin typeface="Arial Unicode"/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p>
                          </m:s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mn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Arial Unicode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11" y="515991"/>
                <a:ext cx="9991579" cy="5826018"/>
              </a:xfrm>
              <a:prstGeom prst="rect">
                <a:avLst/>
              </a:prstGeom>
              <a:blipFill rotWithShape="0">
                <a:blip r:embed="rId2"/>
                <a:stretch>
                  <a:fillRect l="-1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60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6650" y="426608"/>
                <a:ext cx="10536700" cy="6004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শূন্য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ও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ঋণাত্নক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সূচক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সূচকে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সূত্রাবলির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প্রয়োগ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ক্ষেত্র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সকল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পূর্ণসংখ্যা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সম্প্রসারণের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লক্ষ্যে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এবং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Arial Unicode"/>
                </a:endParaRPr>
              </a:p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যেখানে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স্বাভাবিক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সংখ্যা</m:t>
                        </m:r>
                      </m:e>
                    </m:d>
                  </m:oMath>
                </a14:m>
                <a:r>
                  <a:rPr lang="en-US" sz="2800" dirty="0">
                    <a:latin typeface="Arial Unicode"/>
                  </a:rPr>
                  <a:t> </a:t>
                </a:r>
                <a:r>
                  <a:rPr lang="en-US" sz="2800" dirty="0" err="1">
                    <a:latin typeface="Arial Unicode"/>
                  </a:rPr>
                  <a:t>এর</a:t>
                </a:r>
                <a:r>
                  <a:rPr lang="en-US" sz="2800" dirty="0">
                    <a:latin typeface="Arial Unicode"/>
                  </a:rPr>
                  <a:t>  </a:t>
                </a:r>
                <a:r>
                  <a:rPr lang="en-US" sz="2800" dirty="0" err="1">
                    <a:latin typeface="Arial Unicode"/>
                  </a:rPr>
                  <a:t>সংজ্ঞা</a:t>
                </a:r>
                <a:r>
                  <a:rPr lang="en-US" sz="2800" dirty="0">
                    <a:latin typeface="Arial Unicode"/>
                  </a:rPr>
                  <a:t>  </a:t>
                </a:r>
                <a:r>
                  <a:rPr lang="en-US" sz="2800" dirty="0" err="1">
                    <a:latin typeface="Arial Unicode"/>
                  </a:rPr>
                  <a:t>দেয়া</a:t>
                </a:r>
                <a:r>
                  <a:rPr lang="en-US" sz="2800" dirty="0">
                    <a:latin typeface="Arial Unicode"/>
                  </a:rPr>
                  <a:t>  </a:t>
                </a:r>
                <a:r>
                  <a:rPr lang="en-US" sz="2800" dirty="0" err="1">
                    <a:latin typeface="Arial Unicode"/>
                  </a:rPr>
                  <a:t>প্রয়োজন</a:t>
                </a:r>
                <a:r>
                  <a:rPr lang="en-US" sz="2800" dirty="0">
                    <a:latin typeface="Arial Unicode"/>
                  </a:rPr>
                  <a:t>। </a:t>
                </a:r>
              </a:p>
              <a:p>
                <a:pPr algn="just"/>
                <a:r>
                  <a:rPr lang="en-US" sz="2800" dirty="0" err="1">
                    <a:latin typeface="Arial Unicode"/>
                  </a:rPr>
                  <a:t>সংজ্ঞা</a:t>
                </a:r>
                <a:r>
                  <a:rPr lang="en-US" sz="2800" dirty="0">
                    <a:latin typeface="Arial Unicode"/>
                  </a:rPr>
                  <a:t> ১ (</a:t>
                </a:r>
                <a:r>
                  <a:rPr lang="en-US" sz="2800" dirty="0" err="1">
                    <a:latin typeface="Arial Unicode"/>
                  </a:rPr>
                  <a:t>শূন্য</a:t>
                </a:r>
                <a:r>
                  <a:rPr lang="en-US" sz="2800" dirty="0">
                    <a:latin typeface="Arial Unicode"/>
                  </a:rPr>
                  <a:t> সূচক).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800" dirty="0">
                  <a:latin typeface="Arial Unicode"/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sz="2800" dirty="0" err="1">
                    <a:latin typeface="Arial Unicode"/>
                  </a:rPr>
                  <a:t>সংজ্ঞা</a:t>
                </a:r>
                <a:r>
                  <a:rPr lang="en-US" sz="2800" dirty="0">
                    <a:latin typeface="Arial Unicode"/>
                  </a:rPr>
                  <a:t> ২ (</a:t>
                </a:r>
                <a:r>
                  <a:rPr lang="en-US" sz="2800" dirty="0" err="1">
                    <a:latin typeface="Arial Unicode"/>
                  </a:rPr>
                  <a:t>ঋণাত্নক</a:t>
                </a:r>
                <a:r>
                  <a:rPr lang="en-US" sz="2800" dirty="0">
                    <a:latin typeface="Arial Unicode"/>
                  </a:rPr>
                  <a:t> সূচক).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</m:sSup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,(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Arial Unicode"/>
                </a:endParaRPr>
              </a:p>
              <a:p>
                <a:pPr algn="just"/>
                <a:r>
                  <a:rPr lang="en-US" sz="2800" dirty="0">
                    <a:latin typeface="Arial Unicode"/>
                  </a:rPr>
                  <a:t>এই </a:t>
                </a:r>
                <a:r>
                  <a:rPr lang="en-US" sz="2800" dirty="0" err="1">
                    <a:latin typeface="Arial Unicode"/>
                  </a:rPr>
                  <a:t>সংজ্ঞা</a:t>
                </a:r>
                <a:r>
                  <a:rPr lang="en-US" sz="2800" dirty="0">
                    <a:latin typeface="Arial Unicode"/>
                  </a:rPr>
                  <a:t> </a:t>
                </a:r>
                <a:r>
                  <a:rPr lang="en-US" sz="2800" dirty="0" err="1">
                    <a:latin typeface="Arial Unicode"/>
                  </a:rPr>
                  <a:t>দুইটির</a:t>
                </a:r>
                <a:r>
                  <a:rPr lang="en-US" sz="2800" dirty="0">
                    <a:latin typeface="Arial Unicode"/>
                  </a:rPr>
                  <a:t> </a:t>
                </a:r>
                <a:r>
                  <a:rPr lang="en-US" sz="2800" dirty="0" err="1">
                    <a:latin typeface="Arial Unicode"/>
                  </a:rPr>
                  <a:t>ফলে</a:t>
                </a:r>
                <a:r>
                  <a:rPr lang="en-US" sz="2800" dirty="0">
                    <a:latin typeface="Arial Unicode"/>
                  </a:rPr>
                  <a:t> সূচক </a:t>
                </a:r>
                <a:r>
                  <a:rPr lang="en-US" sz="2800" dirty="0" err="1">
                    <a:latin typeface="Arial Unicode"/>
                  </a:rPr>
                  <a:t>বিধি</a:t>
                </a:r>
                <a:r>
                  <a:rPr lang="en-US" sz="2800" dirty="0">
                    <a:latin typeface="Arial Unicode"/>
                  </a:rPr>
                  <a:t> m এবং n </a:t>
                </a:r>
                <a:r>
                  <a:rPr lang="en-US" sz="2800" dirty="0" err="1">
                    <a:latin typeface="Arial Unicode"/>
                  </a:rPr>
                  <a:t>এর</a:t>
                </a:r>
                <a:r>
                  <a:rPr lang="en-US" sz="2800" dirty="0">
                    <a:latin typeface="Arial Unicode"/>
                  </a:rPr>
                  <a:t> </a:t>
                </a:r>
                <a:r>
                  <a:rPr lang="en-US" sz="2800" dirty="0" err="1">
                    <a:latin typeface="Arial Unicode"/>
                  </a:rPr>
                  <a:t>সকল</a:t>
                </a:r>
                <a:r>
                  <a:rPr lang="en-US" sz="2800" dirty="0">
                    <a:latin typeface="Arial Unicode"/>
                  </a:rPr>
                  <a:t> </a:t>
                </a:r>
                <a:r>
                  <a:rPr lang="en-US" sz="2800" dirty="0" err="1">
                    <a:latin typeface="Arial Unicode"/>
                  </a:rPr>
                  <a:t>পূর্ণসাংখ্যিক</a:t>
                </a:r>
                <a:r>
                  <a:rPr lang="en-US" sz="2800" dirty="0">
                    <a:latin typeface="Arial Unicode"/>
                  </a:rPr>
                  <a:t> </a:t>
                </a:r>
                <a:r>
                  <a:rPr lang="en-US" sz="2800" dirty="0" err="1">
                    <a:latin typeface="Arial Unicode"/>
                  </a:rPr>
                  <a:t>মানের</a:t>
                </a:r>
                <a:r>
                  <a:rPr lang="en-US" sz="2800" dirty="0">
                    <a:latin typeface="Arial Unicode"/>
                  </a:rPr>
                  <a:t> </a:t>
                </a:r>
                <a:r>
                  <a:rPr lang="en-US" sz="2800" dirty="0" err="1">
                    <a:latin typeface="Arial Unicode"/>
                  </a:rPr>
                  <a:t>জন্য</a:t>
                </a:r>
                <a:r>
                  <a:rPr lang="en-US" sz="2800" dirty="0">
                    <a:latin typeface="Arial Unicode"/>
                  </a:rPr>
                  <a:t> </a:t>
                </a:r>
                <a:r>
                  <a:rPr lang="en-US" sz="2800" dirty="0" err="1">
                    <a:latin typeface="Arial Unicode"/>
                  </a:rPr>
                  <a:t>বলব</a:t>
                </a:r>
                <a:r>
                  <a:rPr lang="en-US" sz="2800" dirty="0">
                    <a:latin typeface="Arial Unicode"/>
                  </a:rPr>
                  <a:t>ৎ </a:t>
                </a:r>
                <a:r>
                  <a:rPr lang="en-US" sz="2800" dirty="0" err="1">
                    <a:latin typeface="Arial Unicode"/>
                  </a:rPr>
                  <a:t>থাকে</a:t>
                </a:r>
                <a:r>
                  <a:rPr lang="en-US" sz="2800" dirty="0">
                    <a:latin typeface="Arial Unicode"/>
                  </a:rPr>
                  <a:t> এবং </a:t>
                </a:r>
                <a:r>
                  <a:rPr lang="en-US" sz="2800" dirty="0" err="1">
                    <a:latin typeface="Arial Unicode"/>
                  </a:rPr>
                  <a:t>এরূপ</a:t>
                </a:r>
                <a:r>
                  <a:rPr lang="en-US" sz="2800" dirty="0">
                    <a:latin typeface="Arial Unicode"/>
                  </a:rPr>
                  <a:t> </a:t>
                </a:r>
                <a:r>
                  <a:rPr lang="en-US" sz="2800" dirty="0" err="1">
                    <a:latin typeface="Arial Unicode"/>
                  </a:rPr>
                  <a:t>সকল</a:t>
                </a:r>
                <a:r>
                  <a:rPr lang="en-US" sz="2800" dirty="0">
                    <a:latin typeface="Arial Unicode"/>
                  </a:rPr>
                  <a:t> </a:t>
                </a:r>
                <a:r>
                  <a:rPr lang="en-US" sz="2800" dirty="0" err="1">
                    <a:latin typeface="Arial Unicode"/>
                  </a:rPr>
                  <a:t>সূচকের</a:t>
                </a:r>
                <a:r>
                  <a:rPr lang="en-US" sz="2800" dirty="0">
                    <a:latin typeface="Arial Unicode"/>
                  </a:rPr>
                  <a:t> </a:t>
                </a:r>
                <a:r>
                  <a:rPr lang="en-US" sz="2800" dirty="0" err="1">
                    <a:latin typeface="Arial Unicode"/>
                  </a:rPr>
                  <a:t>জন্য</a:t>
                </a:r>
                <a:r>
                  <a:rPr lang="en-US" sz="2800" dirty="0">
                    <a:latin typeface="Arial Unicode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</m:sSup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sz="2800" dirty="0">
                    <a:latin typeface="Arial Unicode"/>
                  </a:rPr>
                  <a:t> </a:t>
                </a:r>
                <a:r>
                  <a:rPr lang="en-US" sz="2800" dirty="0" err="1">
                    <a:latin typeface="Arial Unicode"/>
                  </a:rPr>
                  <a:t>খাটে</a:t>
                </a:r>
                <a:r>
                  <a:rPr lang="en-US" sz="2800" dirty="0">
                    <a:latin typeface="Arial Unicode"/>
                  </a:rPr>
                  <a:t>।</a:t>
                </a:r>
              </a:p>
              <a:p>
                <a:pPr algn="just"/>
                <a:r>
                  <a:rPr lang="en-US" sz="2800" dirty="0" err="1">
                    <a:latin typeface="Arial Unicode"/>
                  </a:rPr>
                  <a:t>লক্ষ্য</a:t>
                </a:r>
                <a:r>
                  <a:rPr lang="en-US" sz="2800" dirty="0">
                    <a:latin typeface="Arial Unicode"/>
                  </a:rPr>
                  <a:t> </a:t>
                </a:r>
                <a:r>
                  <a:rPr lang="en-US" sz="2800" dirty="0" err="1">
                    <a:latin typeface="Arial Unicode"/>
                  </a:rPr>
                  <a:t>করি</a:t>
                </a:r>
                <a:r>
                  <a:rPr lang="en-US" sz="2800" dirty="0">
                    <a:latin typeface="Arial Unicode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</m:sSup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>
                  <a:latin typeface="Arial Unicode"/>
                </a:endParaRPr>
              </a:p>
              <a:p>
                <a:pPr algn="just"/>
                <a:r>
                  <a:rPr lang="en-US" sz="2800" dirty="0" err="1">
                    <a:latin typeface="Arial Unicode"/>
                  </a:rPr>
                  <a:t>কিন্তু</a:t>
                </a:r>
                <a:r>
                  <a:rPr lang="en-US" sz="2800" dirty="0">
                    <a:latin typeface="Arial Unicode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</m:sSup>
                      </m:den>
                    </m:f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×…×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সংখ্যক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×…×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সংখ্যক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>
                  <a:latin typeface="Arial Unicode"/>
                  <a:ea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Arial Unicode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>
                  <a:latin typeface="Arial Unicode"/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sz="2800" dirty="0" err="1">
                    <a:latin typeface="Arial Unicode"/>
                  </a:rPr>
                  <a:t>আর</a:t>
                </a:r>
                <a:r>
                  <a:rPr lang="en-US" sz="2800" dirty="0">
                    <a:latin typeface="Arial Unicode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</m:sSup>
                      </m:den>
                    </m:f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p>
                        </m:sSup>
                      </m:den>
                    </m:f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endParaRPr lang="en-US" sz="2800" dirty="0">
                  <a:latin typeface="Arial Unicode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Arial Unicode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50" y="426608"/>
                <a:ext cx="10536700" cy="6004785"/>
              </a:xfrm>
              <a:prstGeom prst="rect">
                <a:avLst/>
              </a:prstGeom>
              <a:blipFill rotWithShape="0">
                <a:blip r:embed="rId2"/>
                <a:stretch>
                  <a:fillRect l="-1157" r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22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7259" y="773723"/>
            <a:ext cx="2630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76" y="1600200"/>
            <a:ext cx="4734449" cy="3657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47777" y="5438713"/>
                <a:ext cx="4734448" cy="8645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সরল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করঃ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777" y="5438713"/>
                <a:ext cx="4734448" cy="8645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337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68084" y="2532185"/>
                <a:ext cx="6100667" cy="10333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smtClean="0">
                          <a:latin typeface="Arial Unicode"/>
                        </a:rPr>
                        <m:t>সরল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Arial Unicode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Arial Unicode"/>
                        </a:rPr>
                        <m:t>করঃ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Arial Unicode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i="0" smtClean="0">
                                  <a:latin typeface="Arial Unicode"/>
                                </a:rPr>
                                <m:t>3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i="0" smtClean="0">
                                  <a:latin typeface="Arial Unicode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2800" i="0" smtClean="0">
                                  <a:latin typeface="Arial Unicode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2800" i="0" smtClean="0">
                                  <a:latin typeface="Arial Unicode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sup>
                              </m:s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latin typeface="Arial Unicode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084" y="2532185"/>
                <a:ext cx="6100667" cy="10333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38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57500" y="757980"/>
                <a:ext cx="5715000" cy="53420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>
                          <a:latin typeface="Arial Unicode"/>
                        </a:rPr>
                        <m:t>সমাধানঃ</m:t>
                      </m:r>
                      <m:r>
                        <m:rPr>
                          <m:nor/>
                        </m:rPr>
                        <a:rPr lang="en-US" sz="2800">
                          <a:latin typeface="Arial Unicode"/>
                        </a:rPr>
                        <m:t> 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Arial Unicode"/>
                                </a:rPr>
                                <m:t>3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>
                                  <a:latin typeface="Arial Unicode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latin typeface="Arial Unicode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latin typeface="Arial Unicode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sup>
                              </m:s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latin typeface="Arial Unicode"/>
                </a:endParaRPr>
              </a:p>
              <a:p>
                <a:pPr lvl="2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sup>
                          </m:sSup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latin typeface="Arial Unicode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Arial Unicode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800" dirty="0">
                  <a:latin typeface="Arial Unicode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Arial Unicode"/>
                  <a:ea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Arial Unicode"/>
                  <a:ea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latin typeface="Arial Unicode"/>
                  <a:ea typeface="Cambria Math" panose="02040503050406030204" pitchFamily="18" charset="0"/>
                </a:endParaRPr>
              </a:p>
              <a:p>
                <a:pPr lvl="2" algn="just"/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>
                    <a:latin typeface="Arial Unicode"/>
                    <a:ea typeface="Cambria Math" panose="02040503050406030204" pitchFamily="18" charset="0"/>
                  </a:rPr>
                  <a:t>(</a:t>
                </a:r>
                <a:r>
                  <a:rPr lang="en-US" sz="2800" dirty="0" err="1">
                    <a:latin typeface="Arial Unicode"/>
                    <a:ea typeface="Cambria Math" panose="02040503050406030204" pitchFamily="18" charset="0"/>
                  </a:rPr>
                  <a:t>উত্তর</a:t>
                </a:r>
                <a:r>
                  <a:rPr lang="en-US" sz="2800" dirty="0">
                    <a:latin typeface="Arial Unicode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0" y="757980"/>
                <a:ext cx="5715000" cy="5342040"/>
              </a:xfrm>
              <a:prstGeom prst="rect">
                <a:avLst/>
              </a:prstGeom>
              <a:blipFill rotWithShape="0">
                <a:blip r:embed="rId2"/>
                <a:stretch>
                  <a:fillRect b="-1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9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531" y="633043"/>
            <a:ext cx="268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82" y="1431384"/>
            <a:ext cx="5397436" cy="3657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34154" y="5103052"/>
                <a:ext cx="7112455" cy="9671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smtClean="0">
                        <a:latin typeface="Arial Unicode"/>
                      </a:rPr>
                      <m:t>প্রমাণ</m:t>
                    </m:r>
                    <m:r>
                      <m:rPr>
                        <m:nor/>
                      </m:rPr>
                      <a:rPr lang="en-US" sz="2800" b="0" smtClean="0">
                        <a:latin typeface="Arial Unicode"/>
                      </a:rPr>
                      <m:t> </m:t>
                    </m:r>
                    <m:r>
                      <m:rPr>
                        <m:nor/>
                      </m:rPr>
                      <a:rPr lang="en-US" sz="2800" b="0" smtClean="0">
                        <a:latin typeface="Arial Unicode"/>
                      </a:rPr>
                      <m:t>করঃ</m:t>
                    </m:r>
                    <m:r>
                      <m:rPr>
                        <m:nor/>
                      </m:rPr>
                      <a:rPr lang="en-US" sz="2800" dirty="0" smtClean="0">
                        <a:latin typeface="Arial Unicode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a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b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ab</m:t>
                            </m:r>
                          </m:den>
                        </m:f>
                      </m:sup>
                    </m:sSup>
                    <m: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b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bc</m:t>
                            </m:r>
                          </m:den>
                        </m:f>
                      </m:sup>
                    </m:sSup>
                    <m: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a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  <m:r>
                              <m:rPr>
                                <m:sty m:val="p"/>
                              </m:rPr>
                              <a:rPr lang="en-US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den>
                        </m:f>
                      </m:sup>
                    </m:sSup>
                    <m: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>
                  <a:latin typeface="Arial Unicode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154" y="5103052"/>
                <a:ext cx="7112455" cy="9671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54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7259" y="773723"/>
            <a:ext cx="247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60" y="3092039"/>
            <a:ext cx="4809347" cy="3200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3047" y="3092039"/>
                <a:ext cx="461420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Arial Unicode"/>
                  </a:rPr>
                  <a:t>১। সূচক </a:t>
                </a:r>
                <a:r>
                  <a:rPr lang="en-US" sz="2800" dirty="0" err="1" smtClean="0">
                    <a:latin typeface="Arial Unicode"/>
                  </a:rPr>
                  <a:t>বলতে</a:t>
                </a:r>
                <a:r>
                  <a:rPr lang="en-US" sz="2800" dirty="0" smtClean="0">
                    <a:latin typeface="Arial Unicode"/>
                  </a:rPr>
                  <a:t> </a:t>
                </a:r>
                <a:r>
                  <a:rPr lang="en-US" sz="2800" dirty="0" err="1" smtClean="0">
                    <a:latin typeface="Arial Unicode"/>
                  </a:rPr>
                  <a:t>কী</a:t>
                </a:r>
                <a:r>
                  <a:rPr lang="en-US" sz="2800" dirty="0" smtClean="0">
                    <a:latin typeface="Arial Unicode"/>
                  </a:rPr>
                  <a:t> </a:t>
                </a:r>
                <a:r>
                  <a:rPr lang="en-US" sz="2800" dirty="0" err="1" smtClean="0">
                    <a:latin typeface="Arial Unicode"/>
                  </a:rPr>
                  <a:t>বোঝ</a:t>
                </a:r>
                <a:r>
                  <a:rPr lang="en-US" sz="2800" dirty="0" smtClean="0">
                    <a:latin typeface="Arial Unicode"/>
                  </a:rPr>
                  <a:t>?</a:t>
                </a:r>
              </a:p>
              <a:p>
                <a:r>
                  <a:rPr lang="en-US" sz="2800" dirty="0" smtClean="0">
                    <a:latin typeface="Arial Unicode"/>
                  </a:rPr>
                  <a:t>২। </a:t>
                </a:r>
                <a:r>
                  <a:rPr lang="en-US" sz="2800" dirty="0" err="1" smtClean="0">
                    <a:latin typeface="Arial Unicode"/>
                  </a:rPr>
                  <a:t>সূচকের</a:t>
                </a:r>
                <a:r>
                  <a:rPr lang="en-US" sz="2800" dirty="0" smtClean="0">
                    <a:latin typeface="Arial Unicode"/>
                  </a:rPr>
                  <a:t> </a:t>
                </a:r>
                <a:r>
                  <a:rPr lang="en-US" sz="2800" dirty="0" err="1" smtClean="0">
                    <a:latin typeface="Arial Unicode"/>
                  </a:rPr>
                  <a:t>সূত্রগুলো</a:t>
                </a:r>
                <a:r>
                  <a:rPr lang="en-US" sz="2800" dirty="0" smtClean="0">
                    <a:latin typeface="Arial Unicode"/>
                  </a:rPr>
                  <a:t> </a:t>
                </a:r>
                <a:r>
                  <a:rPr lang="en-US" sz="2800" dirty="0" err="1" smtClean="0">
                    <a:latin typeface="Arial Unicode"/>
                  </a:rPr>
                  <a:t>খাতায়</a:t>
                </a:r>
                <a:r>
                  <a:rPr lang="en-US" sz="2800" dirty="0" smtClean="0">
                    <a:latin typeface="Arial Unicode"/>
                  </a:rPr>
                  <a:t> </a:t>
                </a:r>
                <a:r>
                  <a:rPr lang="en-US" sz="2800" dirty="0" err="1" smtClean="0">
                    <a:latin typeface="Arial Unicode"/>
                  </a:rPr>
                  <a:t>লিখে</a:t>
                </a:r>
                <a:r>
                  <a:rPr lang="en-US" sz="2800" dirty="0" smtClean="0">
                    <a:latin typeface="Arial Unicode"/>
                  </a:rPr>
                  <a:t> </a:t>
                </a:r>
                <a:r>
                  <a:rPr lang="en-US" sz="2800" dirty="0" err="1" smtClean="0">
                    <a:latin typeface="Arial Unicode"/>
                  </a:rPr>
                  <a:t>দেখাও</a:t>
                </a:r>
                <a:r>
                  <a:rPr lang="en-US" sz="2800" dirty="0" smtClean="0">
                    <a:latin typeface="Arial Unicode"/>
                  </a:rPr>
                  <a:t>।</a:t>
                </a:r>
              </a:p>
              <a:p>
                <a:r>
                  <a:rPr lang="en-US" sz="2800" dirty="0" smtClean="0">
                    <a:latin typeface="Arial Unicode"/>
                  </a:rPr>
                  <a:t>৩।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সরল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করঃ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800" dirty="0">
                  <a:latin typeface="Arial Unicode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47" y="3092039"/>
                <a:ext cx="4614203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2774" t="-8370" r="-2378" b="-1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660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5055" y="436091"/>
            <a:ext cx="2672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95005" y="5543791"/>
                <a:ext cx="8529157" cy="7343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smtClean="0">
                        <a:latin typeface="Arial Unicode"/>
                      </a:rPr>
                      <m:t>প্রমাণ</m:t>
                    </m:r>
                    <m:r>
                      <m:rPr>
                        <m:nor/>
                      </m:rPr>
                      <a:rPr lang="en-US" sz="2800" b="0" smtClean="0">
                        <a:latin typeface="Arial Unicode"/>
                      </a:rPr>
                      <m:t> </m:t>
                    </m:r>
                    <m:r>
                      <m:rPr>
                        <m:nor/>
                      </m:rPr>
                      <a:rPr lang="en-US" sz="2800" b="0" smtClean="0">
                        <a:latin typeface="Arial Unicode"/>
                      </a:rPr>
                      <m:t>করঃ</m:t>
                    </m:r>
                    <m:r>
                      <m:rPr>
                        <m:nor/>
                      </m:rPr>
                      <a:rPr lang="en-US" sz="2800" dirty="0" smtClean="0">
                        <a:latin typeface="Arial Unicode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p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q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sup>
                    </m:sSup>
                    <m: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q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r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p>
                    </m:sSup>
                    <m: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r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p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p>
                    </m:sSup>
                    <m: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>
                  <a:latin typeface="Arial Unicode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005" y="5543791"/>
                <a:ext cx="8529157" cy="7343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002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2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2644724"/>
            <a:ext cx="3924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মিজানুর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বেতদিঘী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ফুলবাড়ী,দিনাজপুর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নং-০১৭১৮৮৯৯৪৭৮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13675" y="2644724"/>
            <a:ext cx="315115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৯ম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১৬/০২/২০২১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82346" y="2855744"/>
            <a:ext cx="5430129" cy="3466864"/>
            <a:chOff x="3179298" y="3038628"/>
            <a:chExt cx="5430129" cy="3466864"/>
          </a:xfrm>
        </p:grpSpPr>
        <p:sp>
          <p:nvSpPr>
            <p:cNvPr id="5" name="Flowchart: Sort 4"/>
            <p:cNvSpPr/>
            <p:nvPr/>
          </p:nvSpPr>
          <p:spPr>
            <a:xfrm>
              <a:off x="5725547" y="3038628"/>
              <a:ext cx="295421" cy="2308324"/>
            </a:xfrm>
            <a:prstGeom prst="flowChartSor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79298" y="6105382"/>
              <a:ext cx="5430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Email: mizanurrahmanbd88@gmail.com</a:t>
              </a:r>
              <a:endParaRPr lang="en-US" sz="20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17" y="780752"/>
            <a:ext cx="1681089" cy="173736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19" y="1146512"/>
            <a:ext cx="1064003" cy="1371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7159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" t="2356" r="-134" b="19254"/>
          <a:stretch/>
        </p:blipFill>
        <p:spPr>
          <a:xfrm>
            <a:off x="3304762" y="1143000"/>
            <a:ext cx="4820476" cy="4572000"/>
          </a:xfrm>
          <a:prstGeom prst="ellipse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7990453" y="4754883"/>
            <a:ext cx="3123028" cy="1758462"/>
            <a:chOff x="5370" y="3780"/>
            <a:chExt cx="2190" cy="1800"/>
          </a:xfrm>
        </p:grpSpPr>
        <p:sp>
          <p:nvSpPr>
            <p:cNvPr id="8" name="WordArt 3"/>
            <p:cNvSpPr>
              <a:spLocks noChangeArrowheads="1" noChangeShapeType="1" noTextEdit="1"/>
            </p:cNvSpPr>
            <p:nvPr/>
          </p:nvSpPr>
          <p:spPr bwMode="auto">
            <a:xfrm>
              <a:off x="5400" y="3780"/>
              <a:ext cx="2160" cy="18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 rtl="0">
                <a:buNone/>
              </a:pPr>
              <a:r>
                <a:rPr lang="as-IN" sz="4000" kern="10" spc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4000" kern="10" spc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370" y="3870"/>
              <a:ext cx="2160" cy="162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 rtl="0">
                <a:buNone/>
              </a:pPr>
              <a:r>
                <a:rPr lang="as-IN" sz="3600" kern="10" spc="0" dirty="0" smtClean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3600" kern="10" spc="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1604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458894" y="816666"/>
          <a:ext cx="4512212" cy="5224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3" imgW="1257120" imgH="1498320" progId="Equation.3">
                  <p:embed/>
                </p:oleObj>
              </mc:Choice>
              <mc:Fallback>
                <p:oleObj name="Equation" r:id="rId3" imgW="1257120" imgH="1498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8894" y="816666"/>
                        <a:ext cx="4512212" cy="5224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69942" y="133578"/>
            <a:ext cx="7090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6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378570" y="2301387"/>
          <a:ext cx="2672861" cy="225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78570" y="2301387"/>
                        <a:ext cx="2672861" cy="2255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71800" y="900332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21369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33939" y="3075057"/>
            <a:ext cx="9621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60356" y="2737343"/>
            <a:ext cx="2909289" cy="1383314"/>
            <a:chOff x="4260356" y="2821928"/>
            <a:chExt cx="2909289" cy="1383314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4483284" y="2821928"/>
              <a:ext cx="2463433" cy="1214144"/>
              <a:chOff x="5160" y="3060"/>
              <a:chExt cx="2400" cy="1305"/>
            </a:xfrm>
          </p:grpSpPr>
          <p:sp>
            <p:nvSpPr>
              <p:cNvPr id="5" name="WordArt 3"/>
              <p:cNvSpPr>
                <a:spLocks noChangeArrowheads="1" noChangeShapeType="1" noTextEdit="1"/>
              </p:cNvSpPr>
              <p:nvPr/>
            </p:nvSpPr>
            <p:spPr bwMode="auto">
              <a:xfrm>
                <a:off x="5220" y="3060"/>
                <a:ext cx="2340" cy="130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as-IN" sz="4000" b="1" kern="10" spc="0" dirty="0" smtClean="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সূচক</a:t>
                </a:r>
                <a:endParaRPr lang="en-US" sz="4000" b="1" kern="10" spc="0" dirty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WordArt 4"/>
              <p:cNvSpPr>
                <a:spLocks noChangeArrowheads="1" noChangeShapeType="1" noTextEdit="1"/>
              </p:cNvSpPr>
              <p:nvPr/>
            </p:nvSpPr>
            <p:spPr bwMode="auto">
              <a:xfrm>
                <a:off x="5160" y="3120"/>
                <a:ext cx="2310" cy="117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as-IN" sz="4000" b="1" kern="10" spc="0" dirty="0" smtClean="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solidFill>
                      <a:srgbClr val="3399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সূচক</a:t>
                </a:r>
                <a:endParaRPr lang="en-US" sz="4000" b="1" kern="10" spc="0" dirty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" name="Flowchart: Terminator 6"/>
            <p:cNvSpPr/>
            <p:nvPr/>
          </p:nvSpPr>
          <p:spPr>
            <a:xfrm>
              <a:off x="4260356" y="4135464"/>
              <a:ext cx="2909289" cy="69778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411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7259" y="773723"/>
            <a:ext cx="247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3543" y="2729131"/>
            <a:ext cx="83280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সূচক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02387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072" y="2705725"/>
            <a:ext cx="9945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যায়,তাকে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সূচক বলে।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তাছাড়া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2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8" y="411480"/>
            <a:ext cx="10564805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0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15865" r="1" b="31827"/>
          <a:stretch/>
        </p:blipFill>
        <p:spPr>
          <a:xfrm>
            <a:off x="231878" y="1804182"/>
            <a:ext cx="10966245" cy="32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6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</TotalTime>
  <Words>164</Words>
  <Application>Microsoft Office PowerPoint</Application>
  <PresentationFormat>Custom</PresentationFormat>
  <Paragraphs>78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 Unicode</vt:lpstr>
      <vt:lpstr>Calibri</vt:lpstr>
      <vt:lpstr>Calibri Light</vt:lpstr>
      <vt:lpstr>Cambria Math</vt:lpstr>
      <vt:lpstr>Nikosh</vt:lpstr>
      <vt:lpstr>NikoshBAN</vt:lpstr>
      <vt:lpstr>Wingdings</vt:lpstr>
      <vt:lpstr>Office Theme</vt:lpstr>
      <vt:lpstr>Equation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Mizanur Rahman</dc:creator>
  <cp:lastModifiedBy>Mizanur Rahman</cp:lastModifiedBy>
  <cp:revision>127</cp:revision>
  <dcterms:created xsi:type="dcterms:W3CDTF">2021-02-13T10:34:54Z</dcterms:created>
  <dcterms:modified xsi:type="dcterms:W3CDTF">2021-02-16T10:54:40Z</dcterms:modified>
</cp:coreProperties>
</file>