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6" r:id="rId11"/>
    <p:sldId id="265" r:id="rId12"/>
    <p:sldId id="267" r:id="rId13"/>
    <p:sldId id="276" r:id="rId14"/>
    <p:sldId id="268" r:id="rId15"/>
    <p:sldId id="272" r:id="rId16"/>
    <p:sldId id="277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7EF13A-B027-44EF-8A28-56683588BD59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31E7B-103C-4C35-A1EE-1C9941E14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17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A67C2-69BF-4B5E-A920-97461BEF27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F7C036-8247-46E6-AC2E-7E55871598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C0CAE-53D1-42B5-9C93-6DB58C36F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C2AC-571B-42F8-82CD-0E9B57BCB618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FFB34-5F88-46AC-888A-4EF80EA0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E0E60-DE38-40F3-B2B1-784A91F5F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4E24-3FE9-4A17-9CB7-20190A70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5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A7E29-6AAC-47B5-904F-C9D34F059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A1E831-C2B8-4D8D-A59A-C855C3607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148DC-DA91-4612-8BAC-AD3E580D0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C2AC-571B-42F8-82CD-0E9B57BCB618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45785-A783-43CE-939C-6143E8C8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7DCE2-5066-4212-BD8F-2591C63F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4E24-3FE9-4A17-9CB7-20190A70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20A6FD-61F3-46E9-A7CA-93FAF182BE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70B661-D5DE-43DA-91D2-A34B79CE11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7359A-90A2-4B18-8479-E9DA1BA25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C2AC-571B-42F8-82CD-0E9B57BCB618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F21B7-C1AD-48C6-A6DD-167F16379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BA619-C1E3-4DAB-AC2A-E58A003DF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4E24-3FE9-4A17-9CB7-20190A70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35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1BA53-895E-4BE8-8195-572381C2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8CF2C-38A2-44D0-BE3D-AAE7A0AE4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D1E9D-428C-4ADA-997D-F408A0A08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C2AC-571B-42F8-82CD-0E9B57BCB618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CFC8F-79EA-48E4-A6BE-B4F3ED445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A0286-BF66-41C5-A95C-2EE0FD98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4E24-3FE9-4A17-9CB7-20190A70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99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1098A-44BC-48B5-B91D-E99C512A4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C3079A-BF71-4C6B-8A2D-BCDA61C47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31B3F-1C31-4ECF-BFBA-0AAD40A93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C2AC-571B-42F8-82CD-0E9B57BCB618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B6FB0-6AE5-4BD4-99CD-067337EAD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12AE0-DAB1-46A1-81D1-B76546038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4E24-3FE9-4A17-9CB7-20190A70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3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10824-DF81-4D1E-B581-1284CD9E0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E8BE6-63CB-463B-BA7F-8A7BA2B5FD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EDD9F7-09C6-4D60-B2C3-F7F2CFD3C1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C78F00-81CC-4D98-8A34-5891C51CA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C2AC-571B-42F8-82CD-0E9B57BCB618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2E1BE2-6AA4-4B21-A8B1-ACFEAB425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3E7856-A2E4-4EEA-A1B8-2AC12B51D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4E24-3FE9-4A17-9CB7-20190A70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44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83968-5429-4721-A9C7-13610E787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3AC7FC-C03F-4BAC-B5C7-A7899D256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31F3F0-E366-4F07-86E0-A8F933155A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05D973-46F9-4948-9A3A-0C11389F6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5D4BA3-228E-481B-9E78-F1FA1C986E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E28DE0-68A4-4963-A21F-E52233DB1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C2AC-571B-42F8-82CD-0E9B57BCB618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C459A3-7E4A-4C46-81E7-FA4AD4BC7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BE3031-174B-4A1C-A7D0-71E63022E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4E24-3FE9-4A17-9CB7-20190A70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2BD0B-7017-41ED-BEF5-6805C9BF2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395D8A-BE3E-4F04-BDBA-D9B694098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C2AC-571B-42F8-82CD-0E9B57BCB618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FE02C7-AEE2-47CF-B4D9-963C036D7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9809CD-6259-43FA-96A0-2161E3E07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4E24-3FE9-4A17-9CB7-20190A70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50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6DA4C3-030A-4034-B14B-9B3E54555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C2AC-571B-42F8-82CD-0E9B57BCB618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149175-6A38-4815-89DC-ECC7512F9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DC0E8-FC56-4D54-A221-D28315EE1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4E24-3FE9-4A17-9CB7-20190A70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01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887E9-3A88-46CE-B35F-7E484368B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9D715-3CBE-4F0A-B9B6-8112BC10D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494295-4078-4BC8-B96F-537B8F1B9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111186-5303-4F00-A443-34B8D9BFB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C2AC-571B-42F8-82CD-0E9B57BCB618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F92AEC-2C4A-4D2E-BA7B-93B7E4937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8E5355-BE6D-46FC-9667-ADB8448CA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4E24-3FE9-4A17-9CB7-20190A70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9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EFD3D-5DB8-4326-BC90-47840F363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6CA87D-0C94-4701-A77C-F9DC391683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C49CF8-2620-417B-A4DE-4D4E34CE8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3CE854-C987-42E6-979B-8BC202616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C2AC-571B-42F8-82CD-0E9B57BCB618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570B32-B379-4214-BBF0-B6157D4F6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DF0665-0DA0-4250-AE9D-1E04BE02D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14E24-3FE9-4A17-9CB7-20190A70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54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397CD1-B19E-48AD-BBFE-8F647ABAB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5DB1D0-EB38-4D99-96EC-224AF3AB3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FC95F-C0EA-4E7A-B525-EE5434847F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FC2AC-571B-42F8-82CD-0E9B57BCB618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FE7B6-2673-4101-A8A5-4F2132829E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6DFA4-1B2E-4058-80FE-615A3C3C49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14E24-3FE9-4A17-9CB7-20190A70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g"/><Relationship Id="rId5" Type="http://schemas.openxmlformats.org/officeDocument/2006/relationships/image" Target="../media/image12.jp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41937892-9E4E-4096-8B7D-BEBA1D4D341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654"/>
            </a:avLst>
          </a:prstGeom>
          <a:pattFill prst="pct75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763255-A726-4A95-A724-5AF755C9EE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5733143"/>
            <a:ext cx="11713028" cy="9393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B8D828-2000-422D-8D80-611D151A8D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86" y="185511"/>
            <a:ext cx="1553028" cy="161656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B25B7AD-BE32-450F-B0FF-C362BC0E58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250388"/>
            <a:ext cx="870857" cy="9145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AB02847-0887-4B39-A54B-DFFF4CC71F6E}"/>
              </a:ext>
            </a:extLst>
          </p:cNvPr>
          <p:cNvSpPr txBox="1"/>
          <p:nvPr/>
        </p:nvSpPr>
        <p:spPr>
          <a:xfrm>
            <a:off x="2467429" y="380546"/>
            <a:ext cx="7561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u="sn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ক্লাসে সবাইকে স্বাগতম </a:t>
            </a:r>
            <a:endParaRPr lang="en-US" sz="4800" b="1" u="sng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19958C3-8741-4303-8C8C-FEAA03340E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190" y="1470996"/>
            <a:ext cx="7871248" cy="426214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31F86E-F07E-4868-875A-65DA357A80D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F6C00EC-FB21-478E-AF5D-EDAF30624CB9}"/>
              </a:ext>
            </a:extLst>
          </p:cNvPr>
          <p:cNvSpPr txBox="1"/>
          <p:nvPr/>
        </p:nvSpPr>
        <p:spPr>
          <a:xfrm>
            <a:off x="2467429" y="1470996"/>
            <a:ext cx="7197076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39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 </a:t>
            </a:r>
            <a:endParaRPr lang="en-US" sz="239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1003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41937892-9E4E-4096-8B7D-BEBA1D4D341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654"/>
            </a:avLst>
          </a:prstGeom>
          <a:pattFill prst="pct75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763255-A726-4A95-A724-5AF755C9EE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5733143"/>
            <a:ext cx="11713028" cy="9393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B8D828-2000-422D-8D80-611D151A8D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86" y="185511"/>
            <a:ext cx="1553028" cy="161656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803B086-5090-4139-BDCA-A818F4B756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185511"/>
            <a:ext cx="1320511" cy="714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B2B96F-5484-45B7-B63C-0832CA71C6AA}"/>
              </a:ext>
            </a:extLst>
          </p:cNvPr>
          <p:cNvSpPr txBox="1"/>
          <p:nvPr/>
        </p:nvSpPr>
        <p:spPr>
          <a:xfrm>
            <a:off x="3511117" y="357314"/>
            <a:ext cx="5331655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তোমরা কি  দেখতে পাচ্ছো ? </a:t>
            </a:r>
            <a:endParaRPr lang="en-US" sz="32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7ED9135-DE1B-4443-A218-19FE252A6F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147" y="1299402"/>
            <a:ext cx="5136171" cy="400411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E1A8632-DE3C-4FAE-85D2-F7662A6058B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47" y="1299403"/>
            <a:ext cx="5331654" cy="400411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C26C37A-BB30-44B0-AAE0-9DB4659CE250}"/>
              </a:ext>
            </a:extLst>
          </p:cNvPr>
          <p:cNvSpPr txBox="1"/>
          <p:nvPr/>
        </p:nvSpPr>
        <p:spPr>
          <a:xfrm>
            <a:off x="3882683" y="5733143"/>
            <a:ext cx="3995225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২১-শে ফেব্রুয়ারী দিন </a:t>
            </a:r>
            <a:endParaRPr lang="en-US" sz="24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016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41937892-9E4E-4096-8B7D-BEBA1D4D341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654"/>
            </a:avLst>
          </a:prstGeom>
          <a:pattFill prst="pct75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763255-A726-4A95-A724-5AF755C9EE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5733143"/>
            <a:ext cx="11713028" cy="9393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B8D828-2000-422D-8D80-611D151A8D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86" y="185511"/>
            <a:ext cx="1553028" cy="161656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803B086-5090-4139-BDCA-A818F4B756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185511"/>
            <a:ext cx="1320511" cy="714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23185E3-8735-4453-A022-45C5E97B0BC1}"/>
              </a:ext>
            </a:extLst>
          </p:cNvPr>
          <p:cNvSpPr txBox="1"/>
          <p:nvPr/>
        </p:nvSpPr>
        <p:spPr>
          <a:xfrm>
            <a:off x="2166425" y="361277"/>
            <a:ext cx="8283861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 -----                              সময়ঃ৭মিনিট  </a:t>
            </a:r>
            <a:endParaRPr lang="en-US" sz="3200" b="1" u="sng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805F72-5E7D-4EEA-BDB5-2EF332134C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590" y="1121818"/>
            <a:ext cx="7383529" cy="33820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6A5C6F7-A3B5-4169-B5C9-056E0155CEC0}"/>
              </a:ext>
            </a:extLst>
          </p:cNvPr>
          <p:cNvSpPr txBox="1"/>
          <p:nvPr/>
        </p:nvSpPr>
        <p:spPr>
          <a:xfrm>
            <a:off x="1509197" y="4839286"/>
            <a:ext cx="9365129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আন্দোলন কি কারনে ঘটেছিল তোমরা খতায় ভালো করে লিখো </a:t>
            </a:r>
            <a:endParaRPr lang="en-US" sz="28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581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41937892-9E4E-4096-8B7D-BEBA1D4D341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654"/>
            </a:avLst>
          </a:prstGeom>
          <a:pattFill prst="pct75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763255-A726-4A95-A724-5AF755C9EE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5733143"/>
            <a:ext cx="11713028" cy="9393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B8D828-2000-422D-8D80-611D151A8D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86" y="185511"/>
            <a:ext cx="1553028" cy="161656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803B086-5090-4139-BDCA-A818F4B756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185511"/>
            <a:ext cx="1320511" cy="714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B187EBD-1CFC-4E82-80F1-6B7C82856081}"/>
              </a:ext>
            </a:extLst>
          </p:cNvPr>
          <p:cNvSpPr txBox="1"/>
          <p:nvPr/>
        </p:nvSpPr>
        <p:spPr>
          <a:xfrm>
            <a:off x="3018748" y="311865"/>
            <a:ext cx="681256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শহিদ দিবস ও  আন্তর্জাতিক  মাতৃভাষা দিবসের গুরুত্ব সম্পর্কে আলোচনা 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6FA047-811E-4A96-AC57-62DF14E47C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41" y="1926670"/>
            <a:ext cx="4943566" cy="362096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3EC77F1-4B98-4EB4-AB0C-5E5739F3D782}"/>
              </a:ext>
            </a:extLst>
          </p:cNvPr>
          <p:cNvSpPr txBox="1"/>
          <p:nvPr/>
        </p:nvSpPr>
        <p:spPr>
          <a:xfrm>
            <a:off x="6217920" y="1947169"/>
            <a:ext cx="5458265" cy="39703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১৯৫২ সালের ভাষা আন্দোলনের পরের বছর থেকে ফেব্রুয়ারির একুশে দিন্টি বাংলালির শহিদ দিবস হিসেবে পালন করা হয়ে থাকে ।বাংলাদেশ সৃস্টির পর থেকে ২১-শে ফেব্রুয়ারির রাত ১২ টা ১ মিনিট থেকে রাষ্ট্রপতি ও প্রধানমন্ত্রীসহ সর্বস্তরে জনগন কেন্দ্রীয় শহীদ মিনারে ভাষা শহিদদের প্রতি পুস্পাঘ্য নিবেদন করেন । একুশের প্রভাতফেরির ও প্রভাতফেরির গান বাঙ্গালী সংস্কৃত অবিচ্ছদ্য অংশে পরিনত হয়েছে।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229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41937892-9E4E-4096-8B7D-BEBA1D4D341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654"/>
            </a:avLst>
          </a:prstGeom>
          <a:pattFill prst="pct75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763255-A726-4A95-A724-5AF755C9EE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5733143"/>
            <a:ext cx="11713028" cy="9393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B8D828-2000-422D-8D80-611D151A8D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86" y="185511"/>
            <a:ext cx="1553028" cy="161656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803B086-5090-4139-BDCA-A818F4B756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185511"/>
            <a:ext cx="1320511" cy="714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B187EBD-1CFC-4E82-80F1-6B7C82856081}"/>
              </a:ext>
            </a:extLst>
          </p:cNvPr>
          <p:cNvSpPr txBox="1"/>
          <p:nvPr/>
        </p:nvSpPr>
        <p:spPr>
          <a:xfrm>
            <a:off x="3018748" y="311865"/>
            <a:ext cx="681256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শহিদ দিবস ও  আন্তর্জাতিক  মাতৃভাষা দিবসের গুরুত্ব সম্পর্কে আলোচনা 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F14AB55-9132-42CD-B4FF-30118D1435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256" y="1732253"/>
            <a:ext cx="7076048" cy="309348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64DE1E3-9229-4E89-B084-71E41EB1C88D}"/>
              </a:ext>
            </a:extLst>
          </p:cNvPr>
          <p:cNvSpPr txBox="1"/>
          <p:nvPr/>
        </p:nvSpPr>
        <p:spPr>
          <a:xfrm>
            <a:off x="464234" y="5247249"/>
            <a:ext cx="11282289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24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এদিন শদদিবসের তাৎপর্য তুলে ধরে বিভিন্ন অনুষ্ঠান আয়োজনের মধ্য দিয়ে বাঙ্গাল চেতনাকে লালন করার প্রক্রিয়া অব্যাহত রাখা হয়। ১৯৫২ সালের একুশের ফেব্রুয়ারির বাঙ্গালী জাতি রক্তের বিনিময়ে মাতৃভাষার মর্যাদা রক্ষা করে । </a:t>
            </a:r>
            <a:endParaRPr lang="en-US" sz="24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627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41937892-9E4E-4096-8B7D-BEBA1D4D341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654"/>
            </a:avLst>
          </a:prstGeom>
          <a:pattFill prst="pct75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763255-A726-4A95-A724-5AF755C9EE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5733143"/>
            <a:ext cx="11713028" cy="9393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B8D828-2000-422D-8D80-611D151A8D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86" y="185511"/>
            <a:ext cx="1553028" cy="161656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803B086-5090-4139-BDCA-A818F4B756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185511"/>
            <a:ext cx="1320511" cy="714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3E34FF-9C2B-4132-8B42-DE9AEFFFDC36}"/>
              </a:ext>
            </a:extLst>
          </p:cNvPr>
          <p:cNvSpPr txBox="1"/>
          <p:nvPr/>
        </p:nvSpPr>
        <p:spPr>
          <a:xfrm>
            <a:off x="4021015" y="376666"/>
            <a:ext cx="4149969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 ছবিতে কি দেখতে পাচ্ছি ? </a:t>
            </a:r>
            <a:endParaRPr lang="en-US" sz="28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F593F05-2E8F-4C89-B8B5-06B723CCB2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49" y="1491175"/>
            <a:ext cx="4740080" cy="3657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BEA4331-F981-4968-B60E-279E1AF27A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901" y="1464356"/>
            <a:ext cx="4476750" cy="3657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D82D24D-1FA5-4F27-B449-B19DB133407F}"/>
              </a:ext>
            </a:extLst>
          </p:cNvPr>
          <p:cNvSpPr txBox="1"/>
          <p:nvPr/>
        </p:nvSpPr>
        <p:spPr>
          <a:xfrm>
            <a:off x="3481389" y="5547632"/>
            <a:ext cx="4283977" cy="461665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১৯৫২ সালের ভাষা আন্দোলনের ছবি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0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41937892-9E4E-4096-8B7D-BEBA1D4D341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654"/>
            </a:avLst>
          </a:prstGeom>
          <a:pattFill prst="pct75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763255-A726-4A95-A724-5AF755C9EE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5733143"/>
            <a:ext cx="11713028" cy="9393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B8D828-2000-422D-8D80-611D151A8D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86" y="185511"/>
            <a:ext cx="1553028" cy="161656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803B086-5090-4139-BDCA-A818F4B756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185511"/>
            <a:ext cx="1320511" cy="714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2F3766E-067F-4399-A3EF-08DA9C608930}"/>
              </a:ext>
            </a:extLst>
          </p:cNvPr>
          <p:cNvSpPr txBox="1"/>
          <p:nvPr/>
        </p:nvSpPr>
        <p:spPr>
          <a:xfrm>
            <a:off x="2217001" y="327101"/>
            <a:ext cx="7990449" cy="58477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--------সময়------------ -১০ মিনিট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EE82624-B16C-4DC3-AEF4-948E9EDA1B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219" y="1281985"/>
            <a:ext cx="7737231" cy="37287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60F1FCA-1BCE-4839-9685-EAF8780D3088}"/>
              </a:ext>
            </a:extLst>
          </p:cNvPr>
          <p:cNvSpPr txBox="1"/>
          <p:nvPr/>
        </p:nvSpPr>
        <p:spPr>
          <a:xfrm>
            <a:off x="1969477" y="5205046"/>
            <a:ext cx="8623495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 গনতন্ত্রেরর প্রবর্তক কে ছিলেন ? 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5987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41937892-9E4E-4096-8B7D-BEBA1D4D341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654"/>
            </a:avLst>
          </a:prstGeom>
          <a:pattFill prst="pct75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763255-A726-4A95-A724-5AF755C9EE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5733143"/>
            <a:ext cx="11713028" cy="9393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B8D828-2000-422D-8D80-611D151A8D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86" y="185511"/>
            <a:ext cx="1553028" cy="161656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803B086-5090-4139-BDCA-A818F4B756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185511"/>
            <a:ext cx="1320511" cy="714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4DE821C-B7F6-42E5-B510-5BAD2639D81C}"/>
              </a:ext>
            </a:extLst>
          </p:cNvPr>
          <p:cNvSpPr txBox="1"/>
          <p:nvPr/>
        </p:nvSpPr>
        <p:spPr>
          <a:xfrm>
            <a:off x="4262511" y="351692"/>
            <a:ext cx="369980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মূল্যায়ন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B313C5-2BEE-4A98-BE51-C6B2D57030CF}"/>
              </a:ext>
            </a:extLst>
          </p:cNvPr>
          <p:cNvSpPr txBox="1"/>
          <p:nvPr/>
        </p:nvSpPr>
        <p:spPr>
          <a:xfrm>
            <a:off x="1702191" y="1802072"/>
            <a:ext cx="8559409" cy="35394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১-ভাষা আন্দোলন কি ?</a:t>
            </a:r>
          </a:p>
          <a:p>
            <a:pPr algn="ctr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২-১৯৫২ সালের ভাষা আন্দোলন কেন হয়েছিল?</a:t>
            </a:r>
          </a:p>
          <a:p>
            <a:pPr algn="ctr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৩- ভাষা আন্দোলন শুরু হয় কত সালে ? </a:t>
            </a:r>
          </a:p>
          <a:p>
            <a:pPr algn="ctr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৪-ভাষা আন্দোলনের কারন ক ?</a:t>
            </a:r>
          </a:p>
          <a:p>
            <a:pPr algn="ctr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৫ভাষা  আন্দোলনের পুস্তিকার নাম কি ?</a:t>
            </a:r>
          </a:p>
          <a:p>
            <a:pPr algn="ctr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৬-ভাষা আন্দোলনের গুরুত্ব কি ? </a:t>
            </a:r>
          </a:p>
          <a:p>
            <a:pPr algn="ctr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৭-ভাষা আন্দোলনের পটভুমি কি ? </a:t>
            </a:r>
          </a:p>
          <a:p>
            <a:pPr algn="ctr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৮-ভাষা আন্দোলনের নারীরা কেন ঝাপিয়ে পড়েছিল?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6880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41937892-9E4E-4096-8B7D-BEBA1D4D341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654"/>
            </a:avLst>
          </a:prstGeom>
          <a:pattFill prst="pct75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763255-A726-4A95-A724-5AF755C9EE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5733143"/>
            <a:ext cx="11713028" cy="9393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B8D828-2000-422D-8D80-611D151A8D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86" y="185511"/>
            <a:ext cx="1553028" cy="161656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803B086-5090-4139-BDCA-A818F4B756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185511"/>
            <a:ext cx="1320511" cy="714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2CE551C-810A-42FF-AEC2-92C59272EC6F}"/>
              </a:ext>
            </a:extLst>
          </p:cNvPr>
          <p:cNvSpPr txBox="1"/>
          <p:nvPr/>
        </p:nvSpPr>
        <p:spPr>
          <a:xfrm>
            <a:off x="5176911" y="347460"/>
            <a:ext cx="2311791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4AA79E4-6656-4AFD-9EED-A243A6DF02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997" y="1116167"/>
            <a:ext cx="7216726" cy="401708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DB2AFB5-F01F-4273-BBAC-FB9A7C369960}"/>
              </a:ext>
            </a:extLst>
          </p:cNvPr>
          <p:cNvSpPr txBox="1"/>
          <p:nvPr/>
        </p:nvSpPr>
        <p:spPr>
          <a:xfrm>
            <a:off x="1786597" y="5205046"/>
            <a:ext cx="9340948" cy="5232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আওয়ামী মুসলিম –লীগের প্রথম সভাপতি কে ছিলেন ? 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9600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41937892-9E4E-4096-8B7D-BEBA1D4D341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654"/>
            </a:avLst>
          </a:prstGeom>
          <a:pattFill prst="pct75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763255-A726-4A95-A724-5AF755C9EE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5733143"/>
            <a:ext cx="11713028" cy="9393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B8D828-2000-422D-8D80-611D151A8D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86" y="185511"/>
            <a:ext cx="1553028" cy="161656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803B086-5090-4139-BDCA-A818F4B756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185511"/>
            <a:ext cx="1320511" cy="714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91EDE36-F43C-4864-BB89-BB26ECBB30B7}"/>
              </a:ext>
            </a:extLst>
          </p:cNvPr>
          <p:cNvSpPr txBox="1"/>
          <p:nvPr/>
        </p:nvSpPr>
        <p:spPr>
          <a:xfrm>
            <a:off x="3530991" y="534572"/>
            <a:ext cx="6499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u="sng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মতো এখানেই শেষ খোদা হাফেজ </a:t>
            </a:r>
            <a:endParaRPr lang="en-US" sz="3600" b="1" u="sng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87EC82-69F7-443A-8506-09A89431F8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524" y="1308294"/>
            <a:ext cx="7568419" cy="470586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8437398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41937892-9E4E-4096-8B7D-BEBA1D4D341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654"/>
            </a:avLst>
          </a:prstGeom>
          <a:pattFill prst="pct75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763255-A726-4A95-A724-5AF755C9EE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5733143"/>
            <a:ext cx="11713028" cy="9393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B8D828-2000-422D-8D80-611D151A8D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86" y="185511"/>
            <a:ext cx="1553028" cy="161656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803B086-5090-4139-BDCA-A818F4B756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185511"/>
            <a:ext cx="1320511" cy="714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F6D6D4B-9B5D-4F15-80BB-42103399F850}"/>
              </a:ext>
            </a:extLst>
          </p:cNvPr>
          <p:cNvSpPr txBox="1"/>
          <p:nvPr/>
        </p:nvSpPr>
        <p:spPr>
          <a:xfrm>
            <a:off x="5065486" y="566057"/>
            <a:ext cx="2510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Decision 4">
            <a:extLst>
              <a:ext uri="{FF2B5EF4-FFF2-40B4-BE49-F238E27FC236}">
                <a16:creationId xmlns:a16="http://schemas.microsoft.com/office/drawing/2014/main" id="{3A987008-D8B5-47CF-A891-0B672BEA84D8}"/>
              </a:ext>
            </a:extLst>
          </p:cNvPr>
          <p:cNvSpPr/>
          <p:nvPr/>
        </p:nvSpPr>
        <p:spPr>
          <a:xfrm>
            <a:off x="4746171" y="449943"/>
            <a:ext cx="2656115" cy="1088571"/>
          </a:xfrm>
          <a:prstGeom prst="flowChartDecision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3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2D173F-9326-48CB-9C8B-BA8B6F52C8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197" y="478144"/>
            <a:ext cx="2917659" cy="258437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B235864-AC49-4D02-A93D-D3C4E460242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601" y="542698"/>
            <a:ext cx="2728685" cy="258437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AF8F98C-7404-4CB3-A25D-2721E6241A8C}"/>
              </a:ext>
            </a:extLst>
          </p:cNvPr>
          <p:cNvSpPr txBox="1"/>
          <p:nvPr/>
        </p:nvSpPr>
        <p:spPr>
          <a:xfrm>
            <a:off x="5979885" y="1770329"/>
            <a:ext cx="188688" cy="4601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DE50CC5-0E21-4245-A87F-BA389BDACB89}"/>
              </a:ext>
            </a:extLst>
          </p:cNvPr>
          <p:cNvSpPr txBox="1"/>
          <p:nvPr/>
        </p:nvSpPr>
        <p:spPr>
          <a:xfrm>
            <a:off x="6096000" y="1654629"/>
            <a:ext cx="188688" cy="471714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BF185D2-BC18-43B0-AACD-ECB528A92B73}"/>
              </a:ext>
            </a:extLst>
          </p:cNvPr>
          <p:cNvSpPr txBox="1"/>
          <p:nvPr/>
        </p:nvSpPr>
        <p:spPr>
          <a:xfrm>
            <a:off x="5805714" y="2206171"/>
            <a:ext cx="116114" cy="36684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6985D7-76B2-4537-8635-B348C1E97813}"/>
              </a:ext>
            </a:extLst>
          </p:cNvPr>
          <p:cNvSpPr txBox="1"/>
          <p:nvPr/>
        </p:nvSpPr>
        <p:spPr>
          <a:xfrm>
            <a:off x="6487888" y="2206171"/>
            <a:ext cx="116115" cy="36684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EF12DF2-DE0E-4B3B-81BC-572106C771C3}"/>
              </a:ext>
            </a:extLst>
          </p:cNvPr>
          <p:cNvSpPr txBox="1"/>
          <p:nvPr/>
        </p:nvSpPr>
        <p:spPr>
          <a:xfrm>
            <a:off x="885371" y="3294743"/>
            <a:ext cx="47171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মোঃমেহেদুল ইসলাম </a:t>
            </a:r>
          </a:p>
          <a:p>
            <a:pPr algn="ctr"/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শারীরিক শিক্ষক </a:t>
            </a:r>
          </a:p>
          <a:p>
            <a:pPr algn="ctr"/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মাহমুদপুর উচ্চ বিদ্যালয়</a:t>
            </a:r>
          </a:p>
          <a:p>
            <a:pPr algn="ctr"/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ক্ষেতলাল জয়পুরহাট </a:t>
            </a:r>
          </a:p>
          <a:p>
            <a:pPr algn="ctr"/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01725998477 </a:t>
            </a:r>
          </a:p>
          <a:p>
            <a:pPr algn="ctr"/>
            <a:endParaRPr lang="bn-IN" sz="3200" b="1" dirty="0"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B45001-565D-432B-853F-5A61675805EF}"/>
              </a:ext>
            </a:extLst>
          </p:cNvPr>
          <p:cNvSpPr txBox="1"/>
          <p:nvPr/>
        </p:nvSpPr>
        <p:spPr>
          <a:xfrm>
            <a:off x="6907237" y="3545058"/>
            <a:ext cx="46896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শ্রেণী-নবম/দশম</a:t>
            </a:r>
          </a:p>
          <a:p>
            <a:pPr algn="ctr"/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বিষয়ঃবাংলাদেশের ইতিহাস ও বিস্বসভ্যতা </a:t>
            </a:r>
          </a:p>
          <a:p>
            <a:pPr algn="ctr"/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পাঠঃ ১</a:t>
            </a:r>
          </a:p>
          <a:p>
            <a:pPr algn="ctr"/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একাদশ </a:t>
            </a:r>
          </a:p>
          <a:p>
            <a:pPr algn="ctr"/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সময়ঃ ৫০মিনিট</a:t>
            </a:r>
          </a:p>
          <a:p>
            <a:pPr algn="ctr"/>
            <a:r>
              <a:rPr lang="bn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তারিখঃ ০১/০২/২০২১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6347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41937892-9E4E-4096-8B7D-BEBA1D4D341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654"/>
            </a:avLst>
          </a:prstGeom>
          <a:pattFill prst="pct75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763255-A726-4A95-A724-5AF755C9EE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5733143"/>
            <a:ext cx="11713028" cy="9393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B8D828-2000-422D-8D80-611D151A8D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86" y="185511"/>
            <a:ext cx="1553028" cy="161656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803B086-5090-4139-BDCA-A818F4B756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185511"/>
            <a:ext cx="1320511" cy="714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2D14E04-8A09-48D7-A3CA-C4E73BAE3E65}"/>
              </a:ext>
            </a:extLst>
          </p:cNvPr>
          <p:cNvSpPr txBox="1"/>
          <p:nvPr/>
        </p:nvSpPr>
        <p:spPr>
          <a:xfrm>
            <a:off x="3424926" y="250310"/>
            <a:ext cx="57818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u="sng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তোমরা ক দেখতে পাচ্ছো ? </a:t>
            </a:r>
            <a:endParaRPr lang="en-US" sz="3200" u="sng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368828-BD3E-4750-890D-6A1E896054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197" y="1085394"/>
            <a:ext cx="8752403" cy="410558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4138283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41937892-9E4E-4096-8B7D-BEBA1D4D341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654"/>
            </a:avLst>
          </a:prstGeom>
          <a:pattFill prst="pct75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763255-A726-4A95-A724-5AF755C9EE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5733143"/>
            <a:ext cx="11713028" cy="9393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B8D828-2000-422D-8D80-611D151A8D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86" y="185511"/>
            <a:ext cx="1553028" cy="161656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803B086-5090-4139-BDCA-A818F4B756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185511"/>
            <a:ext cx="1320511" cy="714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74FF083-0754-4D48-A547-E3411E12158B}"/>
              </a:ext>
            </a:extLst>
          </p:cNvPr>
          <p:cNvSpPr txBox="1"/>
          <p:nvPr/>
        </p:nvSpPr>
        <p:spPr>
          <a:xfrm>
            <a:off x="3910819" y="347460"/>
            <a:ext cx="3868615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পাঠ শিরোনাম </a:t>
            </a:r>
            <a:endParaRPr lang="en-US" sz="36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A7BC7A-01B2-4AEC-829E-6761E481DA90}"/>
              </a:ext>
            </a:extLst>
          </p:cNvPr>
          <p:cNvSpPr txBox="1"/>
          <p:nvPr/>
        </p:nvSpPr>
        <p:spPr>
          <a:xfrm>
            <a:off x="2053883" y="1802072"/>
            <a:ext cx="7891975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আন্দোলন ও পরবর্তী রাজনৈতক ঘটনাপ্রবাহ </a:t>
            </a:r>
            <a:endParaRPr lang="en-US" sz="3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74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0FD33-3093-422E-A6AC-AAA5DD5FA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1840" y="365126"/>
            <a:ext cx="6119446" cy="67588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BD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bn-BD" i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i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FD39BD-AAFF-41B7-82C4-899C5B839D4B}"/>
              </a:ext>
            </a:extLst>
          </p:cNvPr>
          <p:cNvSpPr txBox="1"/>
          <p:nvPr/>
        </p:nvSpPr>
        <p:spPr>
          <a:xfrm>
            <a:off x="1237957" y="2489982"/>
            <a:ext cx="84968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যা জানতে পারবে--------------------------------------------</a:t>
            </a:r>
          </a:p>
          <a:p>
            <a:pPr marL="457200" indent="-457200" algn="ctr">
              <a:buAutoNum type="arabicParenR"/>
            </a:pPr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 আন্দোলন সম্পর্কে বলতে পারবে ?</a:t>
            </a:r>
          </a:p>
          <a:p>
            <a:pPr marL="457200" indent="-457200" algn="ctr">
              <a:buAutoNum type="arabicParenR"/>
            </a:pPr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আন্দোলনের তাৎপর্য ব্যাখ্যা করতে পারবে? </a:t>
            </a:r>
          </a:p>
          <a:p>
            <a:pPr marL="457200" indent="-457200" algn="ctr">
              <a:buAutoNum type="arabicParenR"/>
            </a:pPr>
            <a:r>
              <a:rPr lang="bn-BD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শহীদ দিবস ও আন্তর্জাতিক মাতৃভাষা দিবসের গুরুত্ব সম্পর্কে বিশ্লেষন করতে পারবে?  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762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>
          <a:fgClr>
            <a:srgbClr val="E6E6E6"/>
          </a:f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41937892-9E4E-4096-8B7D-BEBA1D4D341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654"/>
            </a:avLst>
          </a:prstGeom>
          <a:pattFill prst="pct75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763255-A726-4A95-A724-5AF755C9EE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5733143"/>
            <a:ext cx="11713028" cy="9393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B8D828-2000-422D-8D80-611D151A8D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86" y="185511"/>
            <a:ext cx="1553028" cy="161656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803B086-5090-4139-BDCA-A818F4B756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185511"/>
            <a:ext cx="1320511" cy="714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079C7ED-9B00-4D04-A216-70CBA189629D}"/>
              </a:ext>
            </a:extLst>
          </p:cNvPr>
          <p:cNvSpPr txBox="1"/>
          <p:nvPr/>
        </p:nvSpPr>
        <p:spPr>
          <a:xfrm>
            <a:off x="3235569" y="478302"/>
            <a:ext cx="66399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32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আন্দোলন সম্পর্কে </a:t>
            </a:r>
            <a:endParaRPr lang="en-US" sz="3200" b="1" u="sng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8E18CB-ECED-4140-8B1B-8BDF7854807D}"/>
              </a:ext>
            </a:extLst>
          </p:cNvPr>
          <p:cNvSpPr txBox="1"/>
          <p:nvPr/>
        </p:nvSpPr>
        <p:spPr>
          <a:xfrm>
            <a:off x="1454075" y="3218678"/>
            <a:ext cx="9182249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১৯৪৭ সালের আগস্ট মাসে ভারত উপমহাদেশে বিভক্ত হয়ে পাকিস্থান সৃস্টি হয় । ততকালিন পুর্বঙ্গ পাকিস্থানের একটি অংশে পরিনত হয়। পাকিস্থানের দুই অংশের মধ্যে ইতিহাস , ঐতিহাসিক ঐতিহ্য,ভাষা,সংস্কৃতি,কোন কিছুরি মিল ছিল না। প্রায় এক হাজার মেইল ব্যাবধানের পচশিম পাকিস্থান ও পুর্বপাকিস্থান দুইটী ভূখণ্ডটি এক করা হয় শুধু ধর্মের ভিত্তিতে । ফলে পাকিস্থান  নামক এই নতুন রাষ্ঠের  শাসক গোষ্টি প্রথমেই বাংলালীকে শোসন করার কৌশল হিসেবে  বাংলা ভাষার  ওপর আঘাত হানে 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C36FB66-B0D5-49B7-82B2-65B51E9676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197" y="1118483"/>
            <a:ext cx="8941089" cy="16859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410695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41937892-9E4E-4096-8B7D-BEBA1D4D341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654"/>
            </a:avLst>
          </a:prstGeom>
          <a:pattFill prst="pct75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763255-A726-4A95-A724-5AF755C9EE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5733143"/>
            <a:ext cx="11713028" cy="9393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B8D828-2000-422D-8D80-611D151A8D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86" y="185511"/>
            <a:ext cx="1553028" cy="161656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803B086-5090-4139-BDCA-A818F4B756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185511"/>
            <a:ext cx="1320511" cy="714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ED2AA45-AE61-4770-9E44-CC530ED51F0A}"/>
              </a:ext>
            </a:extLst>
          </p:cNvPr>
          <p:cNvSpPr txBox="1"/>
          <p:nvPr/>
        </p:nvSpPr>
        <p:spPr>
          <a:xfrm>
            <a:off x="4286738" y="420822"/>
            <a:ext cx="3516923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 কি দেখা যায়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D72ABE-A561-461D-96DF-4D50B31284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634" y="1485107"/>
            <a:ext cx="4120587" cy="370587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2244FE-0192-4E8A-8D6D-DCE11E4A0FB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921" y="1485107"/>
            <a:ext cx="4922301" cy="370587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372249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41937892-9E4E-4096-8B7D-BEBA1D4D341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654"/>
            </a:avLst>
          </a:prstGeom>
          <a:pattFill prst="pct75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763255-A726-4A95-A724-5AF755C9EE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5733143"/>
            <a:ext cx="11713028" cy="9393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B8D828-2000-422D-8D80-611D151A8D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86" y="185511"/>
            <a:ext cx="1553028" cy="161656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803B086-5090-4139-BDCA-A818F4B756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185511"/>
            <a:ext cx="1320511" cy="714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1BEEFD7-7C83-4059-9168-AD7C33395FBA}"/>
              </a:ext>
            </a:extLst>
          </p:cNvPr>
          <p:cNvSpPr txBox="1"/>
          <p:nvPr/>
        </p:nvSpPr>
        <p:spPr>
          <a:xfrm>
            <a:off x="3080826" y="365760"/>
            <a:ext cx="4726744" cy="14465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 ---------------সময়ঃ ৫মিনিট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92281E-EFBC-4B9F-B30E-5E09868EA56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9244" y="2096780"/>
            <a:ext cx="5715000" cy="311231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AC2A064-5D2C-4408-BC2A-94D20A9861C4}"/>
              </a:ext>
            </a:extLst>
          </p:cNvPr>
          <p:cNvSpPr txBox="1"/>
          <p:nvPr/>
        </p:nvSpPr>
        <p:spPr>
          <a:xfrm>
            <a:off x="1223889" y="5394601"/>
            <a:ext cx="8890782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ভাষা আন্দোলন কি ? </a:t>
            </a:r>
            <a:endParaRPr lang="en-US" sz="2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015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41937892-9E4E-4096-8B7D-BEBA1D4D341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654"/>
            </a:avLst>
          </a:prstGeom>
          <a:pattFill prst="pct75">
            <a:fgClr>
              <a:srgbClr val="00B0F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763255-A726-4A95-A724-5AF755C9EE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5733143"/>
            <a:ext cx="11713028" cy="9393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B8D828-2000-422D-8D80-611D151A8D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86" y="185511"/>
            <a:ext cx="1553028" cy="161656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803B086-5090-4139-BDCA-A818F4B756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86" y="185511"/>
            <a:ext cx="1320511" cy="714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23185E3-8735-4453-A022-45C5E97B0BC1}"/>
              </a:ext>
            </a:extLst>
          </p:cNvPr>
          <p:cNvSpPr txBox="1"/>
          <p:nvPr/>
        </p:nvSpPr>
        <p:spPr>
          <a:xfrm>
            <a:off x="2278966" y="422031"/>
            <a:ext cx="8271803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2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ভাষা আন্দোলনের তাৎপর্য সম্পর্কে আলোচনা </a:t>
            </a:r>
            <a:endParaRPr lang="en-US" sz="3200" b="1" u="sng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99990D-4739-412E-B4FC-A1A4F59397D9}"/>
              </a:ext>
            </a:extLst>
          </p:cNvPr>
          <p:cNvSpPr txBox="1"/>
          <p:nvPr/>
        </p:nvSpPr>
        <p:spPr>
          <a:xfrm>
            <a:off x="1168400" y="3676795"/>
            <a:ext cx="10058400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BD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১৯৫২ সালের ভাষা আন্দোলনের বাংলাদেশের ইতিহাসের এক অন্যন্যা সাধারন ঘটনা ।পাক্সথান রাষ্টের বৈষম্যমূলক আচরনের ঘটনা এটি ছিল বাঙ্গালী জাতির প্রথম প্রতিবাদ ও বিদ্রোহ ,বাংলালী, জাতীয়তাবাদ প্রথম ধারনা । ১৯৪৭ সালের পাক্সথান সৃস্টির পর থেকে বাংলাআলী জাতির পশিম পাকিস্থানের  সরকারের অবহেলা ,বঞ্ছনা, শোষনের যাতাকালে পিষ্ট হচ্ছিল । মার্তভাষা ,বাংলার প্রতি অবমাননা  বাংলীর মনকে প্রবল নাড়া দিয়েছিল। তারা বুঝতে পেরেছিল পাকিস্থানীদের হাতে তাদের ভাষা,সংস্কৃত, অর্থনীতি,কিছুই নিরাপদ নয়।এইভাবেই বাঙ্গালীর মাঝে  বাঙ্গালী জাতীয়তাবাদ বীজ বপিত হয়।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57F032-3C44-4CFD-9B00-8D5D8B99F3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966" y="1197079"/>
            <a:ext cx="8145194" cy="230832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338951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490</Words>
  <Application>Microsoft Office PowerPoint</Application>
  <PresentationFormat>Widescreen</PresentationFormat>
  <Paragraphs>54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                 শিখনফল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 User</dc:creator>
  <cp:lastModifiedBy>Mahadul Islam</cp:lastModifiedBy>
  <cp:revision>24</cp:revision>
  <dcterms:created xsi:type="dcterms:W3CDTF">2021-01-25T06:19:31Z</dcterms:created>
  <dcterms:modified xsi:type="dcterms:W3CDTF">2021-02-16T03:10:02Z</dcterms:modified>
</cp:coreProperties>
</file>