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62C12B-D5CF-442A-9521-DFE798A0DFCA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/>
      <dgm:spPr/>
    </dgm:pt>
    <dgm:pt modelId="{2604E1C9-4FF5-4760-94C3-66000C90E1F5}" type="pres">
      <dgm:prSet presAssocID="{8462C12B-D5CF-442A-9521-DFE798A0DFCA}" presName="Name0" presStyleCnt="0">
        <dgm:presLayoutVars>
          <dgm:chMax val="7"/>
          <dgm:chPref val="7"/>
          <dgm:dir/>
        </dgm:presLayoutVars>
      </dgm:prSet>
      <dgm:spPr/>
    </dgm:pt>
    <dgm:pt modelId="{B549507C-D4E4-40E5-A21E-F1D9769C3D1B}" type="pres">
      <dgm:prSet presAssocID="{8462C12B-D5CF-442A-9521-DFE798A0DFCA}" presName="Name1" presStyleCnt="0"/>
      <dgm:spPr/>
    </dgm:pt>
  </dgm:ptLst>
  <dgm:cxnLst>
    <dgm:cxn modelId="{01C58024-0B95-49FC-8EC9-66C10CD62478}" type="presOf" srcId="{8462C12B-D5CF-442A-9521-DFE798A0DFCA}" destId="{2604E1C9-4FF5-4760-94C3-66000C90E1F5}" srcOrd="0" destOrd="0" presId="urn:microsoft.com/office/officeart/2008/layout/CircularPictureCallout"/>
    <dgm:cxn modelId="{9AA3E073-CC7C-42A4-A149-C1010093CE30}" type="presParOf" srcId="{2604E1C9-4FF5-4760-94C3-66000C90E1F5}" destId="{B549507C-D4E4-40E5-A21E-F1D9769C3D1B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72298-D6CC-4378-AFF2-D6069DDA01CC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2615-E6FF-44E5-9D33-6DEF2F09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684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72298-D6CC-4378-AFF2-D6069DDA01CC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2615-E6FF-44E5-9D33-6DEF2F09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801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72298-D6CC-4378-AFF2-D6069DDA01CC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2615-E6FF-44E5-9D33-6DEF2F09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036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72298-D6CC-4378-AFF2-D6069DDA01CC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2615-E6FF-44E5-9D33-6DEF2F09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891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72298-D6CC-4378-AFF2-D6069DDA01CC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2615-E6FF-44E5-9D33-6DEF2F09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446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72298-D6CC-4378-AFF2-D6069DDA01CC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2615-E6FF-44E5-9D33-6DEF2F09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796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72298-D6CC-4378-AFF2-D6069DDA01CC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2615-E6FF-44E5-9D33-6DEF2F09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288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72298-D6CC-4378-AFF2-D6069DDA01CC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2615-E6FF-44E5-9D33-6DEF2F09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790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72298-D6CC-4378-AFF2-D6069DDA01CC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2615-E6FF-44E5-9D33-6DEF2F09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405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72298-D6CC-4378-AFF2-D6069DDA01CC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2615-E6FF-44E5-9D33-6DEF2F09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278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72298-D6CC-4378-AFF2-D6069DDA01CC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2615-E6FF-44E5-9D33-6DEF2F09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228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72298-D6CC-4378-AFF2-D6069DDA01CC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A2615-E6FF-44E5-9D33-6DEF2F096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343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6776" y="1851645"/>
            <a:ext cx="986145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i="1" dirty="0" err="1">
                <a:blipFill>
                  <a:blip r:embed="rId3"/>
                  <a:tile tx="0" ty="0" sx="100000" sy="100000" flip="none" algn="tl"/>
                </a:blip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9900" i="1" dirty="0">
              <a:blipFill>
                <a:blip r:embed="rId3"/>
                <a:tile tx="0" ty="0" sx="100000" sy="100000" flip="none" algn="tl"/>
              </a:blip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63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oak_tree_plantation_by_thislilpiggyfl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1" y="1219200"/>
            <a:ext cx="4404781" cy="33035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web-tree-plantation-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219201"/>
            <a:ext cx="4267200" cy="32969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362200" y="5334000"/>
            <a:ext cx="7696200" cy="1107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6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বেশি বেশি করে গাছ লাগানো</a:t>
            </a:r>
            <a:endParaRPr lang="en-US" sz="6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14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1447801"/>
            <a:ext cx="8001000" cy="1470025"/>
          </a:xfr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bn-BD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১। বাংলাদেশে জলবায়ু পরিবর্তনের প্রভাবে কী কী হতে পারে? </a:t>
            </a:r>
            <a:endParaRPr lang="en-US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4038600"/>
            <a:ext cx="8001000" cy="1371600"/>
          </a:xfr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bn-BD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২।জলবায়ু পরিবর্তন রোধে করণীয় গুলো লিখ।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96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87236" y="3491346"/>
            <a:ext cx="88807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err="1"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ইস্তিয়াক</a:t>
            </a:r>
            <a:r>
              <a:rPr lang="en-US" sz="4400" i="1" dirty="0"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i="1" dirty="0" err="1"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আহাম্মেদ</a:t>
            </a:r>
            <a:endParaRPr lang="bn-BD" sz="4400" i="1" dirty="0">
              <a:blipFill>
                <a:blip r:embed="rId2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400" i="1" dirty="0" err="1"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সহকারি</a:t>
            </a:r>
            <a:r>
              <a:rPr lang="en-US" sz="4400" i="1" dirty="0"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i="1" dirty="0" err="1"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শিক্ষক</a:t>
            </a:r>
            <a:r>
              <a:rPr lang="en-US" sz="4400" i="1" dirty="0"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bn-BD" sz="4400" i="1" dirty="0">
              <a:blipFill>
                <a:blip r:embed="rId2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400" i="1" dirty="0" err="1"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কামারখাড়া</a:t>
            </a:r>
            <a:r>
              <a:rPr lang="en-US" sz="4400" i="1" dirty="0"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২ </a:t>
            </a:r>
            <a:r>
              <a:rPr lang="en-US" sz="4400" i="1" dirty="0" err="1"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নং</a:t>
            </a:r>
            <a:r>
              <a:rPr lang="en-US" sz="4400" i="1" dirty="0"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i="1" dirty="0" err="1"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সঃপ্রাঃবিঃ</a:t>
            </a:r>
            <a:endParaRPr lang="en-US" sz="4400" i="1" dirty="0">
              <a:blipFill>
                <a:blip r:embed="rId2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loud 5"/>
          <p:cNvSpPr/>
          <p:nvPr/>
        </p:nvSpPr>
        <p:spPr>
          <a:xfrm>
            <a:off x="1496291" y="294260"/>
            <a:ext cx="7606145" cy="3296370"/>
          </a:xfrm>
          <a:prstGeom prst="cloud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66000">
                <a:srgbClr val="AEA963"/>
              </a:gs>
              <a:gs pos="56500">
                <a:srgbClr val="C98275"/>
              </a:gs>
              <a:gs pos="45000">
                <a:srgbClr val="FF3399"/>
              </a:gs>
              <a:gs pos="23000">
                <a:schemeClr val="bg2">
                  <a:tint val="98000"/>
                  <a:satMod val="130000"/>
                  <a:shade val="90000"/>
                  <a:lumMod val="103000"/>
                </a:schemeClr>
              </a:gs>
              <a:gs pos="93805">
                <a:srgbClr val="7030A0"/>
              </a:gs>
              <a:gs pos="83000">
                <a:srgbClr val="92D05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3"/>
                <a:tile tx="0" ty="0" sx="100000" sy="100000" flip="none" algn="tl"/>
              </a:blip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6508" y="709897"/>
            <a:ext cx="75368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i="1" dirty="0" err="1"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  <a:endParaRPr lang="en-US" sz="9600" i="1" dirty="0">
              <a:blipFill>
                <a:blip r:embed="rId2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3509962" y="0"/>
          <a:ext cx="5172075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1" t="-878" r="-458" b="4971"/>
          <a:stretch/>
        </p:blipFill>
        <p:spPr>
          <a:xfrm>
            <a:off x="8452571" y="556814"/>
            <a:ext cx="3739429" cy="4686300"/>
          </a:xfrm>
          <a:prstGeom prst="ellipse">
            <a:avLst/>
          </a:prstGeom>
          <a:ln w="63500" cap="rnd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perspectiveFront"/>
            <a:lightRig rig="contrasting" dir="t">
              <a:rot lat="0" lon="0" rev="3000000"/>
            </a:lightRig>
          </a:scene3d>
          <a:sp3d contourW="7620"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80082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228600"/>
            <a:ext cx="8686800" cy="64008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bn-BD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বিষয়ঃ প্রাথমিক বিজ্ঞান</a:t>
            </a:r>
            <a:r>
              <a:rPr lang="bn-BD" dirty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>
                <a:latin typeface="NikoshBAN" pitchFamily="2" charset="0"/>
                <a:cs typeface="NikoshBAN" pitchFamily="2" charset="0"/>
              </a:rPr>
            </a:br>
            <a:r>
              <a:rPr lang="bn-BD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পঞ্চম শ্রেণি</a:t>
            </a:r>
            <a:r>
              <a:rPr lang="bn-BD" dirty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>
                <a:latin typeface="NikoshBAN" pitchFamily="2" charset="0"/>
                <a:cs typeface="NikoshBAN" pitchFamily="2" charset="0"/>
              </a:rPr>
            </a:br>
            <a:r>
              <a:rPr lang="bn-BD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দ্বাদশ অধ্যায় (জলবায়ুর পরিবর্তন)</a:t>
            </a:r>
            <a:r>
              <a:rPr lang="bn-BD" dirty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>
                <a:latin typeface="NikoshBAN" pitchFamily="2" charset="0"/>
                <a:cs typeface="NikoshBAN" pitchFamily="2" charset="0"/>
              </a:rPr>
            </a:br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পাঠ্যাংশঃ পৃথিবীর তাপমাত্রা.........কমে আসে।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Photo04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9601" y="296418"/>
            <a:ext cx="2133601" cy="19133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8421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3400" y="228601"/>
            <a:ext cx="3048000" cy="121920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bn-BD" sz="6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1905000"/>
            <a:ext cx="8610600" cy="32004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algn="l"/>
            <a:r>
              <a:rPr lang="bn-BD" sz="6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 পাঠ শেষে শিক্ষার্থীরা-</a:t>
            </a:r>
            <a:r>
              <a:rPr lang="bn-BD" dirty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>
                <a:latin typeface="NikoshBAN" pitchFamily="2" charset="0"/>
                <a:cs typeface="NikoshBAN" pitchFamily="2" charset="0"/>
              </a:rPr>
            </a:br>
            <a:r>
              <a:rPr lang="bn-BD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১।বাংলাদেশে জলবায়ু পরিবর্তনের প্রভাবে কী কী হতে পারে তা বলতে পারবে।</a:t>
            </a:r>
            <a:br>
              <a:rPr lang="bn-BD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২। জলবায়ু পরিবর্তন রোধে করণীয় সম্পর্কে লিখতে পারবে।</a:t>
            </a:r>
            <a:endParaRPr lang="en-US" sz="4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894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5" y="-188939"/>
            <a:ext cx="10931237" cy="681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733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28" y="678872"/>
            <a:ext cx="11021028" cy="545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30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44" y="512618"/>
            <a:ext cx="10900111" cy="623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55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1066800"/>
            <a:ext cx="2667000" cy="1600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বায়ুমন্ডলে কার্বন ডাই-অক্সাইডের পরিমান বৃদ্ধি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4419600" y="762000"/>
            <a:ext cx="4800600" cy="213360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গ্রিন হাউস প্রভাব প্রক্রিয়ায় পৃথিবীর তাপমাত্রা বৃদ্ধি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220200" y="1143000"/>
            <a:ext cx="1295400" cy="1371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বৈশ্বিক</a:t>
            </a:r>
          </a:p>
          <a:p>
            <a:pPr algn="ctr"/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উষ্ণায়ন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9067800" y="2895600"/>
            <a:ext cx="1600200" cy="17526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915400" y="4876800"/>
            <a:ext cx="1600200" cy="1447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জলবায়ুর</a:t>
            </a:r>
          </a:p>
          <a:p>
            <a:pPr algn="ctr"/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373099"/>
      </p:ext>
    </p:extLst>
  </p:cSld>
  <p:clrMapOvr>
    <a:masterClrMapping/>
  </p:clrMapOvr>
  <p:transition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13" y="554183"/>
            <a:ext cx="10565078" cy="541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661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59</Words>
  <Application>Microsoft Office PowerPoint</Application>
  <PresentationFormat>Widescreen</PresentationFormat>
  <Paragraphs>17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বিষয়ঃ প্রাথমিক বিজ্ঞান পঞ্চম শ্রেণি দ্বাদশ অধ্যায় (জলবায়ুর পরিবর্তন) পাঠ্যাংশঃ পৃথিবীর তাপমাত্রা.........কমে আসে।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১। বাংলাদেশে জলবায়ু পরিবর্তনের প্রভাবে কী কী হতে পারে?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ISTIAK</dc:creator>
  <cp:lastModifiedBy>ISTIAK</cp:lastModifiedBy>
  <cp:revision>5</cp:revision>
  <dcterms:created xsi:type="dcterms:W3CDTF">2021-02-15T18:24:45Z</dcterms:created>
  <dcterms:modified xsi:type="dcterms:W3CDTF">2021-02-15T18:32:36Z</dcterms:modified>
</cp:coreProperties>
</file>