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74" r:id="rId2"/>
    <p:sldId id="376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F353D-380D-4E02-B34D-9BCBFA2554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597" y="812445"/>
            <a:ext cx="86868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</a:t>
            </a:r>
            <a:r>
              <a:rPr lang="bn-IN" sz="60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pic>
        <p:nvPicPr>
          <p:cNvPr id="3" name="Picture 2" descr="aaaaa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 w="0"/>
                <a:solidFill>
                  <a:schemeClr val="tx1"/>
                </a:solidFill>
              </a:rPr>
              <a:t> 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96000" y="16764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791200" y="1295400"/>
            <a:ext cx="2667000" cy="8382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00" y="1143000"/>
            <a:ext cx="2667000" cy="841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 স্তুপ</a:t>
            </a:r>
            <a:endParaRPr lang="en-US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286000" y="1676400"/>
            <a:ext cx="2667000" cy="9906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676400" y="18288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905000" y="24384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057400" y="19812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676400" y="22860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362200" y="25908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981200" y="2895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286000" y="30480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667000" y="2133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362200" y="1752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895600" y="28194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4" name="Oval Callout 43"/>
          <p:cNvSpPr/>
          <p:nvPr/>
        </p:nvSpPr>
        <p:spPr>
          <a:xfrm rot="10413088">
            <a:off x="6413442" y="21457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5" name="Oval Callout 44"/>
          <p:cNvSpPr/>
          <p:nvPr/>
        </p:nvSpPr>
        <p:spPr>
          <a:xfrm rot="10413088">
            <a:off x="7175441" y="1917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62" name="Cloud Callout 61"/>
          <p:cNvSpPr/>
          <p:nvPr/>
        </p:nvSpPr>
        <p:spPr>
          <a:xfrm>
            <a:off x="5410200" y="8382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</a:t>
            </a:r>
            <a:endParaRPr lang="en-US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Callout 64"/>
          <p:cNvSpPr/>
          <p:nvPr/>
        </p:nvSpPr>
        <p:spPr>
          <a:xfrm rot="10413088">
            <a:off x="6872191" y="1612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66" name="Oval Callout 65"/>
          <p:cNvSpPr/>
          <p:nvPr/>
        </p:nvSpPr>
        <p:spPr>
          <a:xfrm rot="10413088">
            <a:off x="6643591" y="1840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152403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প্রিয় শিক্ষার্থীবৃন্দ, চলো আমরা নিচের প্রবাহ চিত্রটি মনোযোগের সাথে দেখি।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29200" y="3352800"/>
            <a:ext cx="5638800" cy="350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 w="0"/>
                <a:solidFill>
                  <a:schemeClr val="tx1"/>
                </a:solidFill>
              </a:rPr>
              <a:t> 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86200" y="3352800"/>
            <a:ext cx="12192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81600" y="27432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বাম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চুড়ার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বরফ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 থেকে কিভাবে এলো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en-GB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: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বায়ুমণ্ডল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 এলো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বরফ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হয়,যা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এসে জমা হয়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পাহাড়ের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বরফ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গলা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নেমে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en-GB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: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নেমে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 0.0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19981 " pathEditMode="relative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44" grpId="0" animBg="1"/>
      <p:bldP spid="45" grpId="0" animBg="1"/>
      <p:bldP spid="62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4960645A-5E91-5E4B-9714-68AA2E98B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3"/>
            <a:ext cx="8305800" cy="6329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5791203"/>
            <a:ext cx="7162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পানিচক্রের ধাপ সমূহ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20172649" flipH="1">
            <a:off x="6940525" y="1533201"/>
            <a:ext cx="368355" cy="237582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200400" y="1524000"/>
            <a:ext cx="228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3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295" y="4534908"/>
            <a:ext cx="557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১।প্রশ্নঃ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ঘনিভবন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7295" y="5158154"/>
            <a:ext cx="512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।প্রশ্নঃ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কিভাবে মেঘের সৃষ্টি 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3B7C51-D330-408E-BAE2-89E35C7DF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94" y="1256458"/>
            <a:ext cx="3163789" cy="2800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9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result for শিলা বৃষ্টি"/>
          <p:cNvSpPr>
            <a:spLocks noChangeAspect="1" noChangeArrowheads="1"/>
          </p:cNvSpPr>
          <p:nvPr/>
        </p:nvSpPr>
        <p:spPr bwMode="auto">
          <a:xfrm>
            <a:off x="1679578" y="-1676400"/>
            <a:ext cx="4657725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2" name="AutoShape 4" descr="Image result for শিলা বৃষ্টি"/>
          <p:cNvSpPr>
            <a:spLocks noChangeAspect="1" noChangeArrowheads="1"/>
          </p:cNvSpPr>
          <p:nvPr/>
        </p:nvSpPr>
        <p:spPr bwMode="auto">
          <a:xfrm>
            <a:off x="1679578" y="-1676400"/>
            <a:ext cx="4657725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62200" y="1371603"/>
            <a:ext cx="7117628" cy="2459125"/>
            <a:chOff x="914400" y="990600"/>
            <a:chExt cx="7117628" cy="2459125"/>
          </a:xfrm>
        </p:grpSpPr>
        <p:pic>
          <p:nvPicPr>
            <p:cNvPr id="7174" name="Picture 6" descr="Image result for শিলা বৃষ্টি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990600"/>
              <a:ext cx="3581400" cy="2459125"/>
            </a:xfrm>
            <a:prstGeom prst="rect">
              <a:avLst/>
            </a:prstGeom>
            <a:noFill/>
          </p:spPr>
        </p:pic>
        <p:pic>
          <p:nvPicPr>
            <p:cNvPr id="6" name="Picture 2" descr="Image result for শিলা বৃষ্টি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990600"/>
              <a:ext cx="3536228" cy="24384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679577" y="31376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চিত্রটি মনোযোগের সাথে দেখি।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EE16DC-910C-9E49-84EB-E9080CE0B422}"/>
              </a:ext>
            </a:extLst>
          </p:cNvPr>
          <p:cNvSpPr txBox="1"/>
          <p:nvPr/>
        </p:nvSpPr>
        <p:spPr>
          <a:xfrm>
            <a:off x="2057400" y="4343400"/>
            <a:ext cx="7924800" cy="193899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শিলা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তুষারে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তুষার আরো ঠাণ্ডা হয়ে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লার সৃষ্টি হয়। তখন এই শিলা বৃষ্টির সাথে ভূপৃষ্টে চলে আসে। শিলা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মিশ্রি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 এই বৃষ্টিই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শিলাবৃষ্টি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18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it_software_trai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3" y="1219200"/>
            <a:ext cx="4106587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724403"/>
            <a:ext cx="8458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১। প্রশ্নঃ পানিচক্রের ধাপ সমূহ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9418" y="228598"/>
            <a:ext cx="336176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98929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প্রাথমিক বিজ্ঞান বইয়ের ১৭ ও ১৮ পৃষ্টা খোলে মনোযোগ সহকারে পড়।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45" y="1094583"/>
            <a:ext cx="4050020" cy="53734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1094583"/>
            <a:ext cx="4182035" cy="53734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0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A5D25B-B473-5D45-813C-95F17D854112}"/>
              </a:ext>
            </a:extLst>
          </p:cNvPr>
          <p:cNvSpPr txBox="1"/>
          <p:nvPr/>
        </p:nvSpPr>
        <p:spPr>
          <a:xfrm>
            <a:off x="2398059" y="2528047"/>
            <a:ext cx="6965576" cy="193899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শিলা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 বর্ণনা </a:t>
            </a:r>
            <a:r>
              <a:rPr lang="en-GB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1" y="448235"/>
            <a:ext cx="336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B21756-0FDF-8D4B-9571-AC71176F6784}"/>
              </a:ext>
            </a:extLst>
          </p:cNvPr>
          <p:cNvSpPr txBox="1"/>
          <p:nvPr/>
        </p:nvSpPr>
        <p:spPr>
          <a:xfrm>
            <a:off x="2057400" y="4944038"/>
            <a:ext cx="8382000" cy="107721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ফ্রিজেরাখা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কোমল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পানীয়ের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বোতল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বোতলের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গায়ে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3823" y="277909"/>
            <a:ext cx="4262718" cy="7440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634" y="1765593"/>
            <a:ext cx="2748613" cy="225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aaa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58555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457200"/>
            <a:ext cx="1981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838200"/>
            <a:ext cx="1981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371600"/>
            <a:ext cx="1981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1676400"/>
            <a:ext cx="1981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519" y="1045480"/>
            <a:ext cx="3520440" cy="62803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44797"/>
            <a:ext cx="3520440" cy="73697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3923" y="3852377"/>
            <a:ext cx="5549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ষ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পানিচক্র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: 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09/02/২০21খ্রিঃ 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476" y="2017897"/>
            <a:ext cx="1328526" cy="173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92">
        <p14:reveal/>
      </p:transition>
    </mc:Choice>
    <mc:Fallback xmlns="">
      <p:transition spd="slow" advTm="25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a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524000" y="0"/>
            <a:ext cx="91440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096000" y="16764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5791200" y="1295400"/>
            <a:ext cx="2667000" cy="8382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524000" y="1143000"/>
            <a:ext cx="2667000" cy="841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 স্তুপ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86000" y="1676400"/>
            <a:ext cx="2667000" cy="9906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9067800" y="304800"/>
            <a:ext cx="1371600" cy="1219200"/>
          </a:xfrm>
          <a:prstGeom prst="su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676400" y="18288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1905000" y="24384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2057400" y="19812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1676400" y="22860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362200" y="25908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1981200" y="2895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>
            <a:off x="2286000" y="30480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2667000" y="2133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>
            <a:off x="2362200" y="1752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>
            <a:off x="2895600" y="28194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3429000" y="2362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3733800" y="25908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>
            <a:off x="3810000" y="2133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29"/>
          <p:cNvSpPr/>
          <p:nvPr/>
        </p:nvSpPr>
        <p:spPr>
          <a:xfrm>
            <a:off x="3886200" y="28194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3657600" y="3048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3352800" y="2895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3200400" y="3429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733800" y="3429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Callout 34"/>
          <p:cNvSpPr/>
          <p:nvPr/>
        </p:nvSpPr>
        <p:spPr>
          <a:xfrm>
            <a:off x="3505200" y="3657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Callout 35"/>
          <p:cNvSpPr/>
          <p:nvPr/>
        </p:nvSpPr>
        <p:spPr>
          <a:xfrm>
            <a:off x="3200400" y="3886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Callout 36"/>
          <p:cNvSpPr/>
          <p:nvPr/>
        </p:nvSpPr>
        <p:spPr>
          <a:xfrm>
            <a:off x="4191000" y="3048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Callout 37"/>
          <p:cNvSpPr/>
          <p:nvPr/>
        </p:nvSpPr>
        <p:spPr>
          <a:xfrm>
            <a:off x="4114800" y="3505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Callout 38"/>
          <p:cNvSpPr/>
          <p:nvPr/>
        </p:nvSpPr>
        <p:spPr>
          <a:xfrm>
            <a:off x="4419600" y="2667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Callout 39"/>
          <p:cNvSpPr/>
          <p:nvPr/>
        </p:nvSpPr>
        <p:spPr>
          <a:xfrm>
            <a:off x="4114800" y="4038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Callout 40"/>
          <p:cNvSpPr/>
          <p:nvPr/>
        </p:nvSpPr>
        <p:spPr>
          <a:xfrm>
            <a:off x="3810000" y="4267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Callout 41"/>
          <p:cNvSpPr/>
          <p:nvPr/>
        </p:nvSpPr>
        <p:spPr>
          <a:xfrm>
            <a:off x="3581400" y="2514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Callout 42"/>
          <p:cNvSpPr/>
          <p:nvPr/>
        </p:nvSpPr>
        <p:spPr>
          <a:xfrm rot="10413088">
            <a:off x="6108642" y="5117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Callout 43"/>
          <p:cNvSpPr/>
          <p:nvPr/>
        </p:nvSpPr>
        <p:spPr>
          <a:xfrm rot="10413088">
            <a:off x="6184842" y="43555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Callout 44"/>
          <p:cNvSpPr/>
          <p:nvPr/>
        </p:nvSpPr>
        <p:spPr>
          <a:xfrm rot="10413088">
            <a:off x="6565842" y="4507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Callout 45"/>
          <p:cNvSpPr/>
          <p:nvPr/>
        </p:nvSpPr>
        <p:spPr>
          <a:xfrm rot="10413088">
            <a:off x="7329393" y="2679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Callout 46"/>
          <p:cNvSpPr/>
          <p:nvPr/>
        </p:nvSpPr>
        <p:spPr>
          <a:xfrm rot="10413088">
            <a:off x="7023041" y="4812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Callout 47"/>
          <p:cNvSpPr/>
          <p:nvPr/>
        </p:nvSpPr>
        <p:spPr>
          <a:xfrm rot="10413088">
            <a:off x="7099243" y="5346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Callout 48"/>
          <p:cNvSpPr/>
          <p:nvPr/>
        </p:nvSpPr>
        <p:spPr>
          <a:xfrm rot="10413088">
            <a:off x="6565841" y="4965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Callout 49"/>
          <p:cNvSpPr/>
          <p:nvPr/>
        </p:nvSpPr>
        <p:spPr>
          <a:xfrm rot="10413088">
            <a:off x="6489642" y="5650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Callout 50"/>
          <p:cNvSpPr/>
          <p:nvPr/>
        </p:nvSpPr>
        <p:spPr>
          <a:xfrm rot="10413088">
            <a:off x="6413442" y="21457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Callout 51"/>
          <p:cNvSpPr/>
          <p:nvPr/>
        </p:nvSpPr>
        <p:spPr>
          <a:xfrm rot="10413088">
            <a:off x="7175441" y="1917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Callout 52"/>
          <p:cNvSpPr/>
          <p:nvPr/>
        </p:nvSpPr>
        <p:spPr>
          <a:xfrm rot="10413088">
            <a:off x="5727642" y="26791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Callout 53"/>
          <p:cNvSpPr/>
          <p:nvPr/>
        </p:nvSpPr>
        <p:spPr>
          <a:xfrm rot="10413088">
            <a:off x="6261041" y="3441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Callout 54"/>
          <p:cNvSpPr/>
          <p:nvPr/>
        </p:nvSpPr>
        <p:spPr>
          <a:xfrm rot="10413088">
            <a:off x="6491193" y="3974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Callout 55"/>
          <p:cNvSpPr/>
          <p:nvPr/>
        </p:nvSpPr>
        <p:spPr>
          <a:xfrm rot="10413088">
            <a:off x="6489641" y="2907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Callout 56"/>
          <p:cNvSpPr/>
          <p:nvPr/>
        </p:nvSpPr>
        <p:spPr>
          <a:xfrm rot="10413088">
            <a:off x="7175442" y="35173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Callout 57"/>
          <p:cNvSpPr/>
          <p:nvPr/>
        </p:nvSpPr>
        <p:spPr>
          <a:xfrm rot="10413088">
            <a:off x="7175441" y="42793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Callout 58"/>
          <p:cNvSpPr/>
          <p:nvPr/>
        </p:nvSpPr>
        <p:spPr>
          <a:xfrm rot="10413088">
            <a:off x="5956242" y="4050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Callout 59"/>
          <p:cNvSpPr/>
          <p:nvPr/>
        </p:nvSpPr>
        <p:spPr>
          <a:xfrm rot="10413088">
            <a:off x="5727642" y="4812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Callout 60"/>
          <p:cNvSpPr/>
          <p:nvPr/>
        </p:nvSpPr>
        <p:spPr>
          <a:xfrm rot="10413088">
            <a:off x="6032441" y="56509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Callout 61"/>
          <p:cNvSpPr/>
          <p:nvPr/>
        </p:nvSpPr>
        <p:spPr>
          <a:xfrm rot="10413088">
            <a:off x="6732739" y="356943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Callout 62"/>
          <p:cNvSpPr/>
          <p:nvPr/>
        </p:nvSpPr>
        <p:spPr>
          <a:xfrm rot="10413088">
            <a:off x="6795992" y="5727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Callout 63"/>
          <p:cNvSpPr/>
          <p:nvPr/>
        </p:nvSpPr>
        <p:spPr>
          <a:xfrm rot="10413088">
            <a:off x="7037539" y="387423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Callout 64"/>
          <p:cNvSpPr/>
          <p:nvPr/>
        </p:nvSpPr>
        <p:spPr>
          <a:xfrm rot="10413088">
            <a:off x="5422842" y="58033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Callout 65"/>
          <p:cNvSpPr/>
          <p:nvPr/>
        </p:nvSpPr>
        <p:spPr>
          <a:xfrm rot="10413088">
            <a:off x="5651441" y="3441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Callout 66"/>
          <p:cNvSpPr/>
          <p:nvPr/>
        </p:nvSpPr>
        <p:spPr>
          <a:xfrm rot="10413088">
            <a:off x="6184842" y="26029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Callout 67"/>
          <p:cNvSpPr/>
          <p:nvPr/>
        </p:nvSpPr>
        <p:spPr>
          <a:xfrm rot="10413088">
            <a:off x="6870643" y="27553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5410200" y="8382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মেঘ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Oval Callout 69"/>
          <p:cNvSpPr/>
          <p:nvPr/>
        </p:nvSpPr>
        <p:spPr>
          <a:xfrm rot="10413088">
            <a:off x="7480241" y="3060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Callout 70"/>
          <p:cNvSpPr/>
          <p:nvPr/>
        </p:nvSpPr>
        <p:spPr>
          <a:xfrm rot="10413088">
            <a:off x="6948391" y="3288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Callout 71"/>
          <p:cNvSpPr/>
          <p:nvPr/>
        </p:nvSpPr>
        <p:spPr>
          <a:xfrm rot="10413088">
            <a:off x="6872191" y="1612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Callout 72"/>
          <p:cNvSpPr/>
          <p:nvPr/>
        </p:nvSpPr>
        <p:spPr>
          <a:xfrm rot="10413088">
            <a:off x="6643591" y="1840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Callout 73"/>
          <p:cNvSpPr/>
          <p:nvPr/>
        </p:nvSpPr>
        <p:spPr>
          <a:xfrm rot="10413088">
            <a:off x="8700991" y="3593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Callout 74"/>
          <p:cNvSpPr/>
          <p:nvPr/>
        </p:nvSpPr>
        <p:spPr>
          <a:xfrm rot="10413088">
            <a:off x="8015193" y="427937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Callout 75"/>
          <p:cNvSpPr/>
          <p:nvPr/>
        </p:nvSpPr>
        <p:spPr>
          <a:xfrm rot="10413088">
            <a:off x="8091391" y="4812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Callout 76"/>
          <p:cNvSpPr/>
          <p:nvPr/>
        </p:nvSpPr>
        <p:spPr>
          <a:xfrm rot="10413088">
            <a:off x="8929592" y="3898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Callout 77"/>
          <p:cNvSpPr/>
          <p:nvPr/>
        </p:nvSpPr>
        <p:spPr>
          <a:xfrm rot="10413088">
            <a:off x="9234391" y="3898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Callout 78"/>
          <p:cNvSpPr/>
          <p:nvPr/>
        </p:nvSpPr>
        <p:spPr>
          <a:xfrm rot="10413088">
            <a:off x="9539193" y="4279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Callout 79"/>
          <p:cNvSpPr/>
          <p:nvPr/>
        </p:nvSpPr>
        <p:spPr>
          <a:xfrm rot="10413088">
            <a:off x="9920192" y="4126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Callout 80"/>
          <p:cNvSpPr/>
          <p:nvPr/>
        </p:nvSpPr>
        <p:spPr>
          <a:xfrm rot="10413088">
            <a:off x="8394641" y="39745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Callout 81"/>
          <p:cNvSpPr/>
          <p:nvPr/>
        </p:nvSpPr>
        <p:spPr>
          <a:xfrm rot="10413088">
            <a:off x="8547041" y="4126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486400" y="63246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334000" y="59436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486400" y="60960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467600" y="33528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বাষ্প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600" y="15240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i="1" dirty="0">
                <a:latin typeface="NikoshBAN" pitchFamily="2" charset="0"/>
                <a:cs typeface="NikoshBAN" pitchFamily="2" charset="0"/>
              </a:rPr>
              <a:t>প্রিয় শিক্ষার্থীবৃন্দ, চলো আমরা নিচের 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i="1" dirty="0">
                <a:latin typeface="NikoshBAN" pitchFamily="2" charset="0"/>
                <a:cs typeface="NikoshBAN" pitchFamily="2" charset="0"/>
              </a:rPr>
              <a:t>চিত্রটি মনোযোগের সাথে দেখি।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52600" y="617220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 বা সাগরের পানি বাষ্প হয়ে কোথায় যায়?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52600" y="617220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আকাশে বাষ্প ঠাণ্ডা হয়ে কিসে পরিণত হয়?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52600" y="6172203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আকাশে ভাসমান মেঘ কিরুপে মাটিতে আসে?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994 L -0.04757 -0.38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3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3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4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4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4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4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6429 L 0.07656 -0.591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32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0416E-6 L 0.03334 -0.63276 " pathEditMode="relative" ptsTypes="AA">
                                      <p:cBhvr>
                                        <p:cTn id="5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3215 L 0.06927 -0.62049 " pathEditMode="relative" ptsTypes="AA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0416E-6 L -0.01666 -0.27753 " pathEditMode="relative" ptsTypes="AA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9584E-6 L -0.00833 -0.19982 " pathEditMode="relative" ptsTypes="AA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93 L -0.40104 0.028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9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6661 L 0 -0.0777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 L 0.025 -0.033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4 L 0.02916 -0.061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90" grpId="0"/>
      <p:bldP spid="90" grpId="1"/>
      <p:bldP spid="91" grpId="0"/>
      <p:bldP spid="91" grpId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0345" y="426394"/>
            <a:ext cx="4271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270" y="2540036"/>
            <a:ext cx="5257800" cy="20717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u="sng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6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6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5" y="1379828"/>
            <a:ext cx="2401602" cy="4740884"/>
          </a:xfrm>
          <a:prstGeom prst="rect">
            <a:avLst/>
          </a:prstGeom>
        </p:spPr>
      </p:pic>
      <p:pic>
        <p:nvPicPr>
          <p:cNvPr id="8" name="Picture 7" descr="aaaaa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988" y="1564062"/>
            <a:ext cx="5601825" cy="3729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05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BE3A79-0522-894E-9075-CF45DFFC8596}"/>
              </a:ext>
            </a:extLst>
          </p:cNvPr>
          <p:cNvSpPr txBox="1"/>
          <p:nvPr/>
        </p:nvSpPr>
        <p:spPr>
          <a:xfrm>
            <a:off x="1981200" y="2541494"/>
            <a:ext cx="8153400" cy="1938992"/>
          </a:xfrm>
          <a:prstGeom prst="rect">
            <a:avLst/>
          </a:prstGeo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.1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ব্যাখ্যাসহ বর্ণনা করতে পারবে।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57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aaaa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048" y="-7373"/>
            <a:ext cx="9144000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6096000" y="16764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791200" y="1295400"/>
            <a:ext cx="2667000" cy="8382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524000" y="1143000"/>
            <a:ext cx="2667000" cy="841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তুষার স্তুপ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286000" y="1676400"/>
            <a:ext cx="2667000" cy="9906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9067800" y="304800"/>
            <a:ext cx="1371600" cy="1219200"/>
          </a:xfrm>
          <a:prstGeom prst="su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Callout 21"/>
          <p:cNvSpPr/>
          <p:nvPr/>
        </p:nvSpPr>
        <p:spPr>
          <a:xfrm>
            <a:off x="3810000" y="2133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Callout 35"/>
          <p:cNvSpPr/>
          <p:nvPr/>
        </p:nvSpPr>
        <p:spPr>
          <a:xfrm rot="10413088">
            <a:off x="6108642" y="5117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Callout 36"/>
          <p:cNvSpPr/>
          <p:nvPr/>
        </p:nvSpPr>
        <p:spPr>
          <a:xfrm rot="10413088">
            <a:off x="6184842" y="43555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Callout 37"/>
          <p:cNvSpPr/>
          <p:nvPr/>
        </p:nvSpPr>
        <p:spPr>
          <a:xfrm rot="10413088">
            <a:off x="6565842" y="4507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Callout 38"/>
          <p:cNvSpPr/>
          <p:nvPr/>
        </p:nvSpPr>
        <p:spPr>
          <a:xfrm rot="10413088">
            <a:off x="7329393" y="2679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Callout 39"/>
          <p:cNvSpPr/>
          <p:nvPr/>
        </p:nvSpPr>
        <p:spPr>
          <a:xfrm rot="10413088">
            <a:off x="7023041" y="4812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Callout 40"/>
          <p:cNvSpPr/>
          <p:nvPr/>
        </p:nvSpPr>
        <p:spPr>
          <a:xfrm rot="10413088">
            <a:off x="7099243" y="5346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Callout 41"/>
          <p:cNvSpPr/>
          <p:nvPr/>
        </p:nvSpPr>
        <p:spPr>
          <a:xfrm rot="10413088">
            <a:off x="6565841" y="4965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Callout 42"/>
          <p:cNvSpPr/>
          <p:nvPr/>
        </p:nvSpPr>
        <p:spPr>
          <a:xfrm rot="10413088">
            <a:off x="6489642" y="5650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Callout 43"/>
          <p:cNvSpPr/>
          <p:nvPr/>
        </p:nvSpPr>
        <p:spPr>
          <a:xfrm rot="10413088">
            <a:off x="6413442" y="21457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Callout 44"/>
          <p:cNvSpPr/>
          <p:nvPr/>
        </p:nvSpPr>
        <p:spPr>
          <a:xfrm rot="10413088">
            <a:off x="7175441" y="1917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Callout 45"/>
          <p:cNvSpPr/>
          <p:nvPr/>
        </p:nvSpPr>
        <p:spPr>
          <a:xfrm rot="10413088">
            <a:off x="5727642" y="26791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Callout 46"/>
          <p:cNvSpPr/>
          <p:nvPr/>
        </p:nvSpPr>
        <p:spPr>
          <a:xfrm rot="10413088">
            <a:off x="6261041" y="3441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Callout 47"/>
          <p:cNvSpPr/>
          <p:nvPr/>
        </p:nvSpPr>
        <p:spPr>
          <a:xfrm rot="10413088">
            <a:off x="6491193" y="3974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Callout 48"/>
          <p:cNvSpPr/>
          <p:nvPr/>
        </p:nvSpPr>
        <p:spPr>
          <a:xfrm rot="10413088">
            <a:off x="6489641" y="2907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Callout 49"/>
          <p:cNvSpPr/>
          <p:nvPr/>
        </p:nvSpPr>
        <p:spPr>
          <a:xfrm rot="10413088">
            <a:off x="7175442" y="35173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Callout 50"/>
          <p:cNvSpPr/>
          <p:nvPr/>
        </p:nvSpPr>
        <p:spPr>
          <a:xfrm rot="10413088">
            <a:off x="7175441" y="42793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Callout 51"/>
          <p:cNvSpPr/>
          <p:nvPr/>
        </p:nvSpPr>
        <p:spPr>
          <a:xfrm rot="10413088">
            <a:off x="5956242" y="4050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Callout 52"/>
          <p:cNvSpPr/>
          <p:nvPr/>
        </p:nvSpPr>
        <p:spPr>
          <a:xfrm rot="10413088">
            <a:off x="5727642" y="4812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Callout 53"/>
          <p:cNvSpPr/>
          <p:nvPr/>
        </p:nvSpPr>
        <p:spPr>
          <a:xfrm rot="10413088">
            <a:off x="6032441" y="56509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Callout 54"/>
          <p:cNvSpPr/>
          <p:nvPr/>
        </p:nvSpPr>
        <p:spPr>
          <a:xfrm rot="10413088">
            <a:off x="6732739" y="356943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Callout 55"/>
          <p:cNvSpPr/>
          <p:nvPr/>
        </p:nvSpPr>
        <p:spPr>
          <a:xfrm rot="10413088">
            <a:off x="6795992" y="5727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Callout 56"/>
          <p:cNvSpPr/>
          <p:nvPr/>
        </p:nvSpPr>
        <p:spPr>
          <a:xfrm rot="10413088">
            <a:off x="7037539" y="387423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Callout 57"/>
          <p:cNvSpPr/>
          <p:nvPr/>
        </p:nvSpPr>
        <p:spPr>
          <a:xfrm rot="10413088">
            <a:off x="5422842" y="58033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Callout 58"/>
          <p:cNvSpPr/>
          <p:nvPr/>
        </p:nvSpPr>
        <p:spPr>
          <a:xfrm rot="10413088">
            <a:off x="5651441" y="3441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Callout 59"/>
          <p:cNvSpPr/>
          <p:nvPr/>
        </p:nvSpPr>
        <p:spPr>
          <a:xfrm rot="10413088">
            <a:off x="6184842" y="26029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Callout 60"/>
          <p:cNvSpPr/>
          <p:nvPr/>
        </p:nvSpPr>
        <p:spPr>
          <a:xfrm rot="10413088">
            <a:off x="6870643" y="27553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loud Callout 61"/>
          <p:cNvSpPr/>
          <p:nvPr/>
        </p:nvSpPr>
        <p:spPr>
          <a:xfrm>
            <a:off x="5410200" y="8382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মেঘ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Callout 62"/>
          <p:cNvSpPr/>
          <p:nvPr/>
        </p:nvSpPr>
        <p:spPr>
          <a:xfrm rot="10413088">
            <a:off x="7480241" y="3060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Callout 63"/>
          <p:cNvSpPr/>
          <p:nvPr/>
        </p:nvSpPr>
        <p:spPr>
          <a:xfrm rot="10413088">
            <a:off x="6948391" y="3288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Callout 64"/>
          <p:cNvSpPr/>
          <p:nvPr/>
        </p:nvSpPr>
        <p:spPr>
          <a:xfrm rot="10413088">
            <a:off x="6872191" y="1612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Callout 65"/>
          <p:cNvSpPr/>
          <p:nvPr/>
        </p:nvSpPr>
        <p:spPr>
          <a:xfrm rot="10413088">
            <a:off x="6643591" y="1840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096000" y="37338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বাষ্প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152403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চলো আমরা নিচের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চিত্রটি মনোযোগের সাথে দেখি।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914400"/>
            <a:ext cx="35814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505A781-2C53-2447-8A29-C9C3372CEF14}"/>
              </a:ext>
            </a:extLst>
          </p:cNvPr>
          <p:cNvSpPr txBox="1"/>
          <p:nvPr/>
        </p:nvSpPr>
        <p:spPr>
          <a:xfrm>
            <a:off x="1524003" y="2667003"/>
            <a:ext cx="3200401" cy="95410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##.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তাপে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52600" y="1295403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##.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52600" y="3962403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##.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0" name="Picture 5">
            <a:extLst>
              <a:ext uri="{FF2B5EF4-FFF2-40B4-BE49-F238E27FC236}">
                <a16:creationId xmlns="" xmlns:a16="http://schemas.microsoft.com/office/drawing/2014/main" id="{C79CA63C-8C0C-D34A-A74E-41D079932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62203"/>
            <a:ext cx="2057400" cy="1314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1524000" y="563880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##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9296403" y="2514603"/>
            <a:ext cx="758297" cy="281353"/>
          </a:xfrm>
          <a:custGeom>
            <a:avLst/>
            <a:gdLst>
              <a:gd name="connsiteX0" fmla="*/ 652467 w 758297"/>
              <a:gd name="connsiteY0" fmla="*/ 253218 h 281353"/>
              <a:gd name="connsiteX1" fmla="*/ 272640 w 758297"/>
              <a:gd name="connsiteY1" fmla="*/ 267286 h 281353"/>
              <a:gd name="connsiteX2" fmla="*/ 188233 w 758297"/>
              <a:gd name="connsiteY2" fmla="*/ 281353 h 281353"/>
              <a:gd name="connsiteX3" fmla="*/ 47557 w 758297"/>
              <a:gd name="connsiteY3" fmla="*/ 267286 h 281353"/>
              <a:gd name="connsiteX4" fmla="*/ 33489 w 758297"/>
              <a:gd name="connsiteY4" fmla="*/ 112541 h 281353"/>
              <a:gd name="connsiteX5" fmla="*/ 160098 w 758297"/>
              <a:gd name="connsiteY5" fmla="*/ 56270 h 281353"/>
              <a:gd name="connsiteX6" fmla="*/ 258572 w 758297"/>
              <a:gd name="connsiteY6" fmla="*/ 28135 h 281353"/>
              <a:gd name="connsiteX7" fmla="*/ 300775 w 758297"/>
              <a:gd name="connsiteY7" fmla="*/ 14067 h 281353"/>
              <a:gd name="connsiteX8" fmla="*/ 399249 w 758297"/>
              <a:gd name="connsiteY8" fmla="*/ 0 h 281353"/>
              <a:gd name="connsiteX9" fmla="*/ 525858 w 758297"/>
              <a:gd name="connsiteY9" fmla="*/ 14067 h 281353"/>
              <a:gd name="connsiteX10" fmla="*/ 568061 w 758297"/>
              <a:gd name="connsiteY10" fmla="*/ 28135 h 281353"/>
              <a:gd name="connsiteX11" fmla="*/ 652467 w 758297"/>
              <a:gd name="connsiteY11" fmla="*/ 42203 h 281353"/>
              <a:gd name="connsiteX12" fmla="*/ 708738 w 758297"/>
              <a:gd name="connsiteY12" fmla="*/ 56270 h 281353"/>
              <a:gd name="connsiteX13" fmla="*/ 736873 w 758297"/>
              <a:gd name="connsiteY13" fmla="*/ 84406 h 281353"/>
              <a:gd name="connsiteX14" fmla="*/ 736873 w 758297"/>
              <a:gd name="connsiteY14" fmla="*/ 211015 h 281353"/>
              <a:gd name="connsiteX15" fmla="*/ 694670 w 758297"/>
              <a:gd name="connsiteY15" fmla="*/ 225083 h 281353"/>
              <a:gd name="connsiteX16" fmla="*/ 596197 w 758297"/>
              <a:gd name="connsiteY16" fmla="*/ 239150 h 2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297" h="281353">
                <a:moveTo>
                  <a:pt x="652467" y="253218"/>
                </a:moveTo>
                <a:cubicBezTo>
                  <a:pt x="525858" y="257907"/>
                  <a:pt x="399104" y="259622"/>
                  <a:pt x="272640" y="267286"/>
                </a:cubicBezTo>
                <a:cubicBezTo>
                  <a:pt x="244169" y="269012"/>
                  <a:pt x="216757" y="281353"/>
                  <a:pt x="188233" y="281353"/>
                </a:cubicBezTo>
                <a:cubicBezTo>
                  <a:pt x="141107" y="281353"/>
                  <a:pt x="94449" y="271975"/>
                  <a:pt x="47557" y="267286"/>
                </a:cubicBezTo>
                <a:cubicBezTo>
                  <a:pt x="28734" y="210820"/>
                  <a:pt x="0" y="171147"/>
                  <a:pt x="33489" y="112541"/>
                </a:cubicBezTo>
                <a:cubicBezTo>
                  <a:pt x="49225" y="85004"/>
                  <a:pt x="149365" y="59848"/>
                  <a:pt x="160098" y="56270"/>
                </a:cubicBezTo>
                <a:cubicBezTo>
                  <a:pt x="261273" y="22545"/>
                  <a:pt x="134940" y="63459"/>
                  <a:pt x="258572" y="28135"/>
                </a:cubicBezTo>
                <a:cubicBezTo>
                  <a:pt x="272830" y="24061"/>
                  <a:pt x="286234" y="16975"/>
                  <a:pt x="300775" y="14067"/>
                </a:cubicBezTo>
                <a:cubicBezTo>
                  <a:pt x="333289" y="7564"/>
                  <a:pt x="366424" y="4689"/>
                  <a:pt x="399249" y="0"/>
                </a:cubicBezTo>
                <a:cubicBezTo>
                  <a:pt x="441452" y="4689"/>
                  <a:pt x="483973" y="7086"/>
                  <a:pt x="525858" y="14067"/>
                </a:cubicBezTo>
                <a:cubicBezTo>
                  <a:pt x="540485" y="16505"/>
                  <a:pt x="553585" y="24918"/>
                  <a:pt x="568061" y="28135"/>
                </a:cubicBezTo>
                <a:cubicBezTo>
                  <a:pt x="595905" y="34323"/>
                  <a:pt x="624497" y="36609"/>
                  <a:pt x="652467" y="42203"/>
                </a:cubicBezTo>
                <a:cubicBezTo>
                  <a:pt x="671426" y="45995"/>
                  <a:pt x="689981" y="51581"/>
                  <a:pt x="708738" y="56270"/>
                </a:cubicBezTo>
                <a:cubicBezTo>
                  <a:pt x="718116" y="65649"/>
                  <a:pt x="730049" y="73033"/>
                  <a:pt x="736873" y="84406"/>
                </a:cubicBezTo>
                <a:cubicBezTo>
                  <a:pt x="758297" y="120113"/>
                  <a:pt x="756580" y="176528"/>
                  <a:pt x="736873" y="211015"/>
                </a:cubicBezTo>
                <a:cubicBezTo>
                  <a:pt x="729516" y="223890"/>
                  <a:pt x="709146" y="221866"/>
                  <a:pt x="694670" y="225083"/>
                </a:cubicBezTo>
                <a:cubicBezTo>
                  <a:pt x="627899" y="239921"/>
                  <a:pt x="635128" y="239150"/>
                  <a:pt x="596197" y="239150"/>
                </a:cubicBez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486400" y="6324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বা সাগর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2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6429 L 0.07656 -0.591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32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0416E-6 L 0.03334 -0.63276 " pathEditMode="relative" ptsTypes="AA">
                                      <p:cBhvr>
                                        <p:cTn id="3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3215 L 0.06927 -0.62049 " pathEditMode="relative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0416E-6 L -0.01666 -0.27753 " pathEditMode="relative" ptsTypes="AA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9584E-6 L -0.00833 -0.19982 " pathEditMode="relative" ptsTypes="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16281E-7 L -0.03333 0.0111 " pathEditMode="relative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L -0.06667 -0.0111 " pathEditMode="relative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4884E-6 L 0.05 -0.0555 " pathEditMode="relative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3145 L 0.00851 -0.10916 " pathEditMode="relative" ptsTypes="AA">
                                      <p:cBhvr>
                                        <p:cTn id="5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  <p:bldP spid="88" grpId="0"/>
      <p:bldP spid="89" grpId="0"/>
      <p:bldP spid="67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FB67C6BD-C7F4-514C-B1EE-23AE73F5D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89" y="964809"/>
            <a:ext cx="3886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15240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 চলো আমরা নিচের চিত্রটি মনোযোগের সাথে দেখি।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990603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##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ক  ও   খ 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তে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9812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## 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খ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গ্লাসের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গায়ে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0386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##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কণাগুলো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এ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লো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71500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##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72440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##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কণা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4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55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aaaa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096000" y="16764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791200" y="1295400"/>
            <a:ext cx="2667000" cy="8382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524000" y="1143000"/>
            <a:ext cx="2667000" cy="841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schemeClr val="tx1"/>
                </a:solidFill>
              </a:rPr>
              <a:t>তুষার স্তুপ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286000" y="1676400"/>
            <a:ext cx="2667000" cy="9906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কণা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429000" y="2362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3733800" y="25908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>
            <a:off x="3810000" y="2133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3886200" y="28194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>
            <a:off x="3657600" y="3048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>
            <a:off x="3352800" y="2895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3200400" y="3429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3733800" y="3429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3505200" y="3657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>
            <a:off x="3200400" y="3886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29"/>
          <p:cNvSpPr/>
          <p:nvPr/>
        </p:nvSpPr>
        <p:spPr>
          <a:xfrm>
            <a:off x="4191000" y="3048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4114800" y="3505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4419600" y="2667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4114800" y="4038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810000" y="4267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Callout 34"/>
          <p:cNvSpPr/>
          <p:nvPr/>
        </p:nvSpPr>
        <p:spPr>
          <a:xfrm>
            <a:off x="3581400" y="2514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Callout 43"/>
          <p:cNvSpPr/>
          <p:nvPr/>
        </p:nvSpPr>
        <p:spPr>
          <a:xfrm rot="10413088">
            <a:off x="6413442" y="21457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Callout 44"/>
          <p:cNvSpPr/>
          <p:nvPr/>
        </p:nvSpPr>
        <p:spPr>
          <a:xfrm rot="10413088">
            <a:off x="7175441" y="1917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loud Callout 61"/>
          <p:cNvSpPr/>
          <p:nvPr/>
        </p:nvSpPr>
        <p:spPr>
          <a:xfrm>
            <a:off x="5410200" y="8382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/>
              <a:t>মেঘ</a:t>
            </a:r>
            <a:endParaRPr lang="en-US" sz="1600" dirty="0"/>
          </a:p>
        </p:txBody>
      </p:sp>
      <p:sp>
        <p:nvSpPr>
          <p:cNvPr id="65" name="Oval Callout 64"/>
          <p:cNvSpPr/>
          <p:nvPr/>
        </p:nvSpPr>
        <p:spPr>
          <a:xfrm rot="10413088">
            <a:off x="6872191" y="1612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Callout 65"/>
          <p:cNvSpPr/>
          <p:nvPr/>
        </p:nvSpPr>
        <p:spPr>
          <a:xfrm rot="10413088">
            <a:off x="6643591" y="1840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828800" y="167789"/>
            <a:ext cx="8686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চলো আমরা নিচের প্রবাহ চিত্রটি মনোযোগের সাথে দেখি।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81600" y="3352803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** আকাশে জলীয় বাষ্প ঠাণ্ডা হয়ে কিসে পরিণত হয়?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57800" y="4649811"/>
            <a:ext cx="51816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** আকাশে ভাসমান মেঘ কিভাবে ভূপৃষ্টে ফিরে আসে?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57800" y="5867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*** পানি চক্র কাকে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24000" y="3352800"/>
            <a:ext cx="14478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257800" y="5729649"/>
            <a:ext cx="5181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উত্তর:যে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স্থানে ছড়িয়ে পড়ে তাকে পানি চক্র বলে।</a:t>
            </a:r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0.022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0.0222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0.0222 " pathEditMode="relative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0.0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0.0222 " pathEditMode="relative" ptsTypes="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0.0222 " pathEditMode="relative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-0.02105 L -0.26424 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81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4" grpId="0" animBg="1"/>
      <p:bldP spid="45" grpId="0" animBg="1"/>
      <p:bldP spid="62" grpId="0" animBg="1"/>
      <p:bldP spid="65" grpId="0" animBg="1"/>
      <p:bldP spid="66" grpId="0" animBg="1"/>
      <p:bldP spid="85" grpId="0"/>
      <p:bldP spid="86" grpId="0" animBg="1"/>
      <p:bldP spid="87" grpId="0"/>
      <p:bldP spid="87" grpId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572000"/>
            <a:ext cx="7924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প্রশ্নঃ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5638800"/>
            <a:ext cx="73152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পানি চক্র কাকে বলে?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52400"/>
            <a:ext cx="8458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33400"/>
            <a:ext cx="4495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1524000"/>
            <a:ext cx="3429000" cy="297180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2202426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6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496</Words>
  <Application>Microsoft Office PowerPoint</Application>
  <PresentationFormat>Widescreen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Kowsar</cp:lastModifiedBy>
  <cp:revision>108</cp:revision>
  <dcterms:created xsi:type="dcterms:W3CDTF">2019-11-01T16:25:23Z</dcterms:created>
  <dcterms:modified xsi:type="dcterms:W3CDTF">2021-02-16T15:38:12Z</dcterms:modified>
</cp:coreProperties>
</file>