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82" r:id="rId4"/>
    <p:sldId id="258" r:id="rId5"/>
    <p:sldId id="272" r:id="rId6"/>
    <p:sldId id="259" r:id="rId7"/>
    <p:sldId id="309" r:id="rId8"/>
    <p:sldId id="319" r:id="rId9"/>
    <p:sldId id="300" r:id="rId10"/>
    <p:sldId id="329" r:id="rId11"/>
    <p:sldId id="327" r:id="rId12"/>
    <p:sldId id="328" r:id="rId13"/>
    <p:sldId id="265" r:id="rId14"/>
    <p:sldId id="277" r:id="rId15"/>
    <p:sldId id="266" r:id="rId16"/>
  </p:sldIdLst>
  <p:sldSz cx="12161838" cy="7772400"/>
  <p:notesSz cx="9144000" cy="6858000"/>
  <p:defaultTextStyle>
    <a:defPPr>
      <a:defRPr lang="en-US"/>
    </a:defPPr>
    <a:lvl1pPr marL="0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341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453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566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9794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6907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1C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82" y="-72"/>
      </p:cViewPr>
      <p:guideLst>
        <p:guide orient="horz" pos="2448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3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AFAFF-0F8E-4725-8124-2501D8E6E85F}" type="datetimeFigureOut">
              <a:rPr lang="en-US" smtClean="0"/>
              <a:pPr/>
              <a:t>16-Feb-21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514350"/>
            <a:ext cx="40227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AFD59-59F5-414F-A25B-31517AEF6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8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1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53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66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4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7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FD59-59F5-414F-A25B-31517AEF688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03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414490"/>
            <a:ext cx="10337562" cy="1666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4404360"/>
            <a:ext cx="8513287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311267"/>
            <a:ext cx="2736414" cy="66317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5" y="311267"/>
            <a:ext cx="8006543" cy="66317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994493"/>
            <a:ext cx="10337562" cy="154368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3294283"/>
            <a:ext cx="10337562" cy="1700213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711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813563"/>
            <a:ext cx="5371478" cy="512942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813563"/>
            <a:ext cx="5371478" cy="512942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6" y="1739800"/>
            <a:ext cx="5373591" cy="725067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1900" b="1"/>
            </a:lvl2pPr>
            <a:lvl3pPr marL="914226" indent="0">
              <a:buNone/>
              <a:defRPr sz="1700" b="1"/>
            </a:lvl3pPr>
            <a:lvl4pPr marL="1371341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6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4" indent="0">
              <a:buNone/>
              <a:defRPr sz="1600" b="1"/>
            </a:lvl8pPr>
            <a:lvl9pPr marL="36569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6" y="2464867"/>
            <a:ext cx="5373591" cy="4478123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54" y="1739800"/>
            <a:ext cx="5375701" cy="725067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1900" b="1"/>
            </a:lvl2pPr>
            <a:lvl3pPr marL="914226" indent="0">
              <a:buNone/>
              <a:defRPr sz="1700" b="1"/>
            </a:lvl3pPr>
            <a:lvl4pPr marL="1371341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6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4" indent="0">
              <a:buNone/>
              <a:defRPr sz="1600" b="1"/>
            </a:lvl8pPr>
            <a:lvl9pPr marL="36569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54" y="2464867"/>
            <a:ext cx="5375701" cy="4478123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101" y="309460"/>
            <a:ext cx="4001161" cy="131699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8" y="309465"/>
            <a:ext cx="6798807" cy="663352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101" y="1626455"/>
            <a:ext cx="4001161" cy="5316538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6" indent="0">
              <a:buNone/>
              <a:defRPr sz="1000"/>
            </a:lvl3pPr>
            <a:lvl4pPr marL="1371341" indent="0">
              <a:buNone/>
              <a:defRPr sz="1000"/>
            </a:lvl4pPr>
            <a:lvl5pPr marL="1828453" indent="0">
              <a:buNone/>
              <a:defRPr sz="1000"/>
            </a:lvl5pPr>
            <a:lvl6pPr marL="2285566" indent="0">
              <a:buNone/>
              <a:defRPr sz="1000"/>
            </a:lvl6pPr>
            <a:lvl7pPr marL="2742679" indent="0">
              <a:buNone/>
              <a:defRPr sz="1000"/>
            </a:lvl7pPr>
            <a:lvl8pPr marL="3199794" indent="0">
              <a:buNone/>
              <a:defRPr sz="1000"/>
            </a:lvl8pPr>
            <a:lvl9pPr marL="365690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8" y="5440686"/>
            <a:ext cx="7297103" cy="642303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8" y="694476"/>
            <a:ext cx="7297103" cy="4663440"/>
          </a:xfrm>
        </p:spPr>
        <p:txBody>
          <a:bodyPr/>
          <a:lstStyle>
            <a:lvl1pPr marL="0" indent="0">
              <a:buNone/>
              <a:defRPr sz="3100"/>
            </a:lvl1pPr>
            <a:lvl2pPr marL="457113" indent="0">
              <a:buNone/>
              <a:defRPr sz="2700"/>
            </a:lvl2pPr>
            <a:lvl3pPr marL="914226" indent="0">
              <a:buNone/>
              <a:defRPr sz="2300"/>
            </a:lvl3pPr>
            <a:lvl4pPr marL="1371341" indent="0">
              <a:buNone/>
              <a:defRPr sz="1900"/>
            </a:lvl4pPr>
            <a:lvl5pPr marL="1828453" indent="0">
              <a:buNone/>
              <a:defRPr sz="1900"/>
            </a:lvl5pPr>
            <a:lvl6pPr marL="2285566" indent="0">
              <a:buNone/>
              <a:defRPr sz="1900"/>
            </a:lvl6pPr>
            <a:lvl7pPr marL="2742679" indent="0">
              <a:buNone/>
              <a:defRPr sz="1900"/>
            </a:lvl7pPr>
            <a:lvl8pPr marL="3199794" indent="0">
              <a:buNone/>
              <a:defRPr sz="1900"/>
            </a:lvl8pPr>
            <a:lvl9pPr marL="3656907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8" y="6082988"/>
            <a:ext cx="7297103" cy="912178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6" indent="0">
              <a:buNone/>
              <a:defRPr sz="1000"/>
            </a:lvl3pPr>
            <a:lvl4pPr marL="1371341" indent="0">
              <a:buNone/>
              <a:defRPr sz="1000"/>
            </a:lvl4pPr>
            <a:lvl5pPr marL="1828453" indent="0">
              <a:buNone/>
              <a:defRPr sz="1000"/>
            </a:lvl5pPr>
            <a:lvl6pPr marL="2285566" indent="0">
              <a:buNone/>
              <a:defRPr sz="1000"/>
            </a:lvl6pPr>
            <a:lvl7pPr marL="2742679" indent="0">
              <a:buNone/>
              <a:defRPr sz="1000"/>
            </a:lvl7pPr>
            <a:lvl8pPr marL="3199794" indent="0">
              <a:buNone/>
              <a:defRPr sz="1000"/>
            </a:lvl8pPr>
            <a:lvl9pPr marL="365690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311262"/>
            <a:ext cx="10945654" cy="1295400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813563"/>
            <a:ext cx="10945654" cy="5129427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7203875"/>
            <a:ext cx="2837762" cy="413806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7203875"/>
            <a:ext cx="3851249" cy="413806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7203875"/>
            <a:ext cx="2837762" cy="413806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26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5" indent="-342835" algn="l" defTabSz="91422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9" indent="-285697" algn="l" defTabSz="91422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4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97" indent="-228556" algn="l" defTabSz="9142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0" indent="-228556" algn="l" defTabSz="9142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3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8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1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3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1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6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9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4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7" algn="l" defTabSz="9142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9719" y="235532"/>
            <a:ext cx="11506199" cy="1405314"/>
          </a:xfrm>
          <a:solidFill>
            <a:schemeClr val="accent3">
              <a:lumMod val="75000"/>
            </a:schemeClr>
          </a:solidFill>
          <a:ln w="28575">
            <a:solidFill>
              <a:schemeClr val="accent2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WELCOME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9" y="1828800"/>
            <a:ext cx="115062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39599" y="304800"/>
            <a:ext cx="11660981" cy="7239000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4. i</a:t>
            </a:r>
            <a:r>
              <a:rPr lang="en-US" sz="6000" b="1" dirty="0" smtClean="0">
                <a:solidFill>
                  <a:schemeClr val="tx1"/>
                </a:solidFill>
              </a:rPr>
              <a:t> </a:t>
            </a:r>
            <a:r>
              <a:rPr lang="en-US" sz="6000" b="1" dirty="0" smtClean="0">
                <a:solidFill>
                  <a:schemeClr val="tx1"/>
                </a:solidFill>
              </a:rPr>
              <a:t>don’t have school tomorrow</a:t>
            </a:r>
            <a:endParaRPr lang="en-US" sz="6000" b="1" dirty="0" smtClean="0">
              <a:solidFill>
                <a:schemeClr val="tx1"/>
              </a:solidFill>
            </a:endParaRPr>
          </a:p>
          <a:p>
            <a:r>
              <a:rPr lang="en-US" sz="5400" b="1" dirty="0" smtClean="0">
                <a:solidFill>
                  <a:schemeClr val="tx1"/>
                </a:solidFill>
              </a:rPr>
              <a:t>Answer: </a:t>
            </a:r>
            <a:r>
              <a:rPr lang="en-US" sz="5400" b="1" dirty="0" smtClean="0">
                <a:solidFill>
                  <a:srgbClr val="FF0000"/>
                </a:solidFill>
              </a:rPr>
              <a:t>I</a:t>
            </a:r>
            <a:r>
              <a:rPr lang="en-US" sz="5400" b="1" dirty="0" smtClean="0">
                <a:solidFill>
                  <a:schemeClr val="tx1"/>
                </a:solidFill>
              </a:rPr>
              <a:t> </a:t>
            </a:r>
            <a:r>
              <a:rPr lang="en-US" sz="5400" b="1" dirty="0">
                <a:solidFill>
                  <a:schemeClr val="tx1"/>
                </a:solidFill>
              </a:rPr>
              <a:t>don’t have school </a:t>
            </a:r>
            <a:r>
              <a:rPr lang="en-US" sz="5400" b="1" dirty="0" smtClean="0">
                <a:solidFill>
                  <a:schemeClr val="tx1"/>
                </a:solidFill>
              </a:rPr>
              <a:t>tomorrow</a:t>
            </a:r>
            <a:r>
              <a:rPr lang="en-US" sz="5400" b="1" dirty="0" smtClean="0">
                <a:solidFill>
                  <a:srgbClr val="FF0000"/>
                </a:solidFill>
              </a:rPr>
              <a:t>.</a:t>
            </a:r>
            <a:endParaRPr lang="en-US" sz="5400" b="1" dirty="0">
              <a:solidFill>
                <a:srgbClr val="FF0000"/>
              </a:solidFill>
            </a:endParaRPr>
          </a:p>
          <a:p>
            <a:r>
              <a:rPr lang="en-US" sz="7200" b="1" dirty="0" smtClean="0">
                <a:solidFill>
                  <a:schemeClr val="tx1"/>
                </a:solidFill>
              </a:rPr>
              <a:t>5</a:t>
            </a:r>
            <a:r>
              <a:rPr lang="en-US" sz="7200" b="1" dirty="0" smtClean="0">
                <a:solidFill>
                  <a:schemeClr val="tx1"/>
                </a:solidFill>
              </a:rPr>
              <a:t>. </a:t>
            </a:r>
            <a:r>
              <a:rPr lang="en-US" sz="7200" b="1" dirty="0">
                <a:solidFill>
                  <a:schemeClr val="tx1"/>
                </a:solidFill>
              </a:rPr>
              <a:t>t</a:t>
            </a:r>
            <a:r>
              <a:rPr lang="en-US" sz="7200" b="1" dirty="0" smtClean="0">
                <a:solidFill>
                  <a:schemeClr val="tx1"/>
                </a:solidFill>
              </a:rPr>
              <a:t>omorrow is </a:t>
            </a:r>
            <a:r>
              <a:rPr lang="en-US" sz="7200" b="1" dirty="0" err="1" smtClean="0">
                <a:solidFill>
                  <a:schemeClr val="tx1"/>
                </a:solidFill>
              </a:rPr>
              <a:t>friday</a:t>
            </a:r>
            <a:endParaRPr lang="en-US" sz="7200" b="1" dirty="0" smtClean="0">
              <a:solidFill>
                <a:schemeClr val="tx1"/>
              </a:solidFill>
            </a:endParaRPr>
          </a:p>
          <a:p>
            <a:r>
              <a:rPr lang="en-US" sz="7200" b="1" dirty="0" smtClean="0">
                <a:solidFill>
                  <a:schemeClr val="tx1"/>
                </a:solidFill>
              </a:rPr>
              <a:t>Answer: </a:t>
            </a:r>
            <a:r>
              <a:rPr lang="en-US" sz="7200" b="1" dirty="0">
                <a:solidFill>
                  <a:srgbClr val="FF0000"/>
                </a:solidFill>
              </a:rPr>
              <a:t>T</a:t>
            </a:r>
            <a:r>
              <a:rPr lang="en-US" sz="7200" b="1" dirty="0">
                <a:solidFill>
                  <a:schemeClr val="tx1"/>
                </a:solidFill>
              </a:rPr>
              <a:t>omorrow is </a:t>
            </a:r>
            <a:r>
              <a:rPr lang="en-US" sz="7200" b="1" dirty="0" smtClean="0">
                <a:solidFill>
                  <a:srgbClr val="FF0000"/>
                </a:solidFill>
              </a:rPr>
              <a:t>F</a:t>
            </a:r>
            <a:r>
              <a:rPr lang="en-US" sz="7200" b="1" dirty="0" smtClean="0">
                <a:solidFill>
                  <a:schemeClr val="tx1"/>
                </a:solidFill>
              </a:rPr>
              <a:t>riday</a:t>
            </a:r>
            <a:r>
              <a:rPr lang="en-US" sz="7200" b="1" dirty="0" smtClean="0">
                <a:solidFill>
                  <a:srgbClr val="FF0000"/>
                </a:solidFill>
              </a:rPr>
              <a:t>.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4019" y="228600"/>
            <a:ext cx="11353800" cy="1066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Pair Work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4019" y="3810000"/>
            <a:ext cx="11353800" cy="3733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Write 3 sentences about your </a:t>
            </a:r>
            <a:r>
              <a:rPr lang="en-US" sz="6000" b="1" dirty="0" smtClean="0">
                <a:solidFill>
                  <a:schemeClr val="tx1"/>
                </a:solidFill>
              </a:rPr>
              <a:t>school</a:t>
            </a:r>
            <a:r>
              <a:rPr lang="en-US" sz="6000" b="1" dirty="0" smtClean="0">
                <a:solidFill>
                  <a:schemeClr val="tx1"/>
                </a:solidFill>
              </a:rPr>
              <a:t> </a:t>
            </a:r>
            <a:r>
              <a:rPr lang="en-US" sz="6000" b="1" dirty="0" smtClean="0">
                <a:solidFill>
                  <a:schemeClr val="tx1"/>
                </a:solidFill>
              </a:rPr>
              <a:t>with correct punctuation marks and capital letters.</a:t>
            </a:r>
            <a:endParaRPr lang="en-US" sz="60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001" y="1403331"/>
            <a:ext cx="5946918" cy="240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55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4019" y="533400"/>
            <a:ext cx="11353800" cy="1600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Group Work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Rewrite the sentences with correct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punctuaion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marks and capital letters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3519" y="4114800"/>
            <a:ext cx="11544300" cy="3505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Hello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i’m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riya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i’m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 years old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i’m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student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i’m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class 3 at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rajbari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primary school</a:t>
            </a:r>
            <a:endParaRPr 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506" y="2100943"/>
            <a:ext cx="57118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14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19" y="4114800"/>
            <a:ext cx="11582400" cy="3276600"/>
          </a:xfrm>
          <a:solidFill>
            <a:srgbClr val="92D050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Where does we use capital letter?</a:t>
            </a:r>
            <a:b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2. Where does we use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fullstop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Where does we use comma?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8222" y="949967"/>
            <a:ext cx="2229670" cy="35392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5919" y="200020"/>
            <a:ext cx="11506200" cy="13234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2" tIns="45711" rIns="91422" bIns="45711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Evalution</a:t>
            </a:r>
            <a:r>
              <a:rPr lang="bn-BD" sz="37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713" y="1676400"/>
            <a:ext cx="8205018" cy="232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311256"/>
            <a:ext cx="10945654" cy="811427"/>
          </a:xfrm>
          <a:solidFill>
            <a:schemeClr val="accent4">
              <a:lumMod val="75000"/>
            </a:schemeClr>
          </a:solidFill>
          <a:ln>
            <a:solidFill>
              <a:schemeClr val="tx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Home work</a:t>
            </a:r>
            <a:endParaRPr lang="en-US" sz="4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" y="4648200"/>
            <a:ext cx="11136776" cy="2971800"/>
          </a:xfr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i’m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a crow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 live in a tree i get up early in the morning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i’m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active all day i fly in the sky and look for food sometimes i take food from people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i’m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very quick sometimes i eat dirty food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577C8A72-E43F-4027-8DF7-398484645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18" y="1295400"/>
            <a:ext cx="8229601" cy="207264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289719" y="3505200"/>
            <a:ext cx="11582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 write the sentences with correct punctuation marks and capital letters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32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311262"/>
            <a:ext cx="10945654" cy="1295400"/>
          </a:xfr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Thanks</a:t>
            </a:r>
            <a:endParaRPr lang="en-US" sz="8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9" y="1828800"/>
            <a:ext cx="11049000" cy="5440680"/>
          </a:xfr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Teacher’s Identification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1587" y="3368047"/>
            <a:ext cx="184694" cy="353925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18318" y="2159006"/>
            <a:ext cx="11234446" cy="5003794"/>
            <a:chOff x="389703" y="1905000"/>
            <a:chExt cx="8446731" cy="112607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TextBox 9"/>
            <p:cNvSpPr txBox="1"/>
            <p:nvPr/>
          </p:nvSpPr>
          <p:spPr>
            <a:xfrm>
              <a:off x="389703" y="2105063"/>
              <a:ext cx="6416675" cy="8588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accent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 smtClean="0">
                  <a:latin typeface="Times New Roman" pitchFamily="18" charset="0"/>
                  <a:cs typeface="Times New Roman" pitchFamily="18" charset="0"/>
                </a:rPr>
                <a:t>Md.Zakaria</a:t>
              </a:r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 smtClean="0">
                  <a:latin typeface="Times New Roman" pitchFamily="18" charset="0"/>
                  <a:cs typeface="Times New Roman" pitchFamily="18" charset="0"/>
                </a:rPr>
                <a:t>Ibne</a:t>
              </a:r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 smtClean="0">
                  <a:latin typeface="Times New Roman" pitchFamily="18" charset="0"/>
                  <a:cs typeface="Times New Roman" pitchFamily="18" charset="0"/>
                </a:rPr>
                <a:t>Mahatab</a:t>
              </a:r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bn-IN" sz="4800" dirty="0" smtClean="0">
                  <a:latin typeface="Times New Roman" pitchFamily="18" charset="0"/>
                  <a:cs typeface="NikoshBAN" pitchFamily="2" charset="0"/>
                </a:rPr>
                <a:t> </a:t>
              </a:r>
              <a:r>
                <a:rPr lang="en-US" sz="4800" dirty="0" smtClean="0">
                  <a:latin typeface="Times New Roman" pitchFamily="18" charset="0"/>
                  <a:cs typeface="Times New Roman" pitchFamily="18" charset="0"/>
                </a:rPr>
                <a:t>Head Teacher</a:t>
              </a:r>
              <a:r>
                <a:rPr lang="bn-BD" sz="4800" dirty="0">
                  <a:latin typeface="Times New Roman" pitchFamily="18" charset="0"/>
                  <a:cs typeface="NikoshBAN" pitchFamily="2" charset="0"/>
                </a:rPr>
                <a:t/>
              </a:r>
              <a:br>
                <a:rPr lang="bn-BD" sz="4800" dirty="0">
                  <a:latin typeface="Times New Roman" pitchFamily="18" charset="0"/>
                  <a:cs typeface="NikoshBAN" pitchFamily="2" charset="0"/>
                </a:rPr>
              </a:br>
              <a:r>
                <a:rPr lang="en-US" sz="4400" dirty="0" err="1" smtClean="0">
                  <a:latin typeface="Times New Roman" pitchFamily="18" charset="0"/>
                  <a:cs typeface="Times New Roman" pitchFamily="18" charset="0"/>
                </a:rPr>
                <a:t>Jagonnathpur</a:t>
              </a:r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 smtClean="0">
                  <a:latin typeface="Times New Roman" pitchFamily="18" charset="0"/>
                  <a:cs typeface="Times New Roman" pitchFamily="18" charset="0"/>
                </a:rPr>
                <a:t>Govt.Primary</a:t>
              </a:r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 smtClean="0">
                  <a:latin typeface="Times New Roman" pitchFamily="18" charset="0"/>
                  <a:cs typeface="Times New Roman" pitchFamily="18" charset="0"/>
                </a:rPr>
                <a:t>Shcool</a:t>
              </a:r>
              <a:r>
                <a:rPr lang="bn-BD" sz="4400" dirty="0">
                  <a:latin typeface="Times New Roman" pitchFamily="18" charset="0"/>
                  <a:cs typeface="NikoshBAN" pitchFamily="2" charset="0"/>
                </a:rPr>
                <a:t/>
              </a:r>
              <a:br>
                <a:rPr lang="bn-BD" sz="4400" dirty="0">
                  <a:latin typeface="Times New Roman" pitchFamily="18" charset="0"/>
                  <a:cs typeface="NikoshBAN" pitchFamily="2" charset="0"/>
                </a:rPr>
              </a:br>
              <a:r>
                <a:rPr lang="en-US" sz="4800" dirty="0" err="1" smtClean="0">
                  <a:latin typeface="Times New Roman" pitchFamily="18" charset="0"/>
                  <a:cs typeface="Times New Roman" pitchFamily="18" charset="0"/>
                </a:rPr>
                <a:t>Chirirbandar,Dinajpur</a:t>
              </a:r>
              <a:r>
                <a:rPr lang="en-US" sz="4800" dirty="0" smtClean="0">
                  <a:latin typeface="Times New Roman" pitchFamily="18" charset="0"/>
                  <a:cs typeface="Times New Roman" pitchFamily="18" charset="0"/>
                </a:rPr>
                <a:t>          </a:t>
              </a:r>
              <a:endParaRPr lang="en-US" sz="4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4800" dirty="0" smtClean="0">
                  <a:latin typeface="Times New Roman" pitchFamily="18" charset="0"/>
                  <a:cs typeface="Times New Roman" pitchFamily="18" charset="0"/>
                </a:rPr>
                <a:t>Mobile No: 01723006285  </a:t>
              </a:r>
              <a:endParaRPr lang="bn-IN" sz="4000" dirty="0">
                <a:latin typeface="Times New Roman" pitchFamily="18" charset="0"/>
                <a:cs typeface="NikoshBAN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378" y="1905000"/>
              <a:ext cx="2030056" cy="1126074"/>
            </a:xfrm>
            <a:prstGeom prst="rect">
              <a:avLst/>
            </a:prstGeom>
            <a:ln>
              <a:solidFill>
                <a:schemeClr val="accent2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82826" y="311262"/>
            <a:ext cx="11474975" cy="1295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22" tIns="45711" rIns="91422" bIns="4571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Lession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Identification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5178" y="1817913"/>
            <a:ext cx="11581394" cy="5649687"/>
            <a:chOff x="267044" y="1492879"/>
            <a:chExt cx="8707587" cy="536512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9" name="Group 8"/>
            <p:cNvGrpSpPr/>
            <p:nvPr/>
          </p:nvGrpSpPr>
          <p:grpSpPr>
            <a:xfrm>
              <a:off x="267044" y="1492879"/>
              <a:ext cx="8707587" cy="5365121"/>
              <a:chOff x="265695" y="1492879"/>
              <a:chExt cx="8402058" cy="536512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85753" y="1492879"/>
                <a:ext cx="8382000" cy="33027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Class:   Three         Time: 40 minutes </a:t>
                </a:r>
              </a:p>
              <a:p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Subject:   English  For Today</a:t>
                </a: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Unit:   30 (Punctuation and Capital Letters </a:t>
                </a:r>
              </a:p>
              <a:p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Lesion:   1-3</a:t>
                </a:r>
                <a:r>
                  <a:rPr lang="bn-IN" sz="3600" dirty="0" smtClean="0">
                    <a:solidFill>
                      <a:srgbClr val="FF0000"/>
                    </a:solidFill>
                    <a:latin typeface="Times New Roman" pitchFamily="18" charset="0"/>
                    <a:cs typeface="NikoshBAN" pitchFamily="2" charset="0"/>
                  </a:rPr>
                  <a:t> </a:t>
                </a:r>
                <a:endPara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NikoshBAN" pitchFamily="2" charset="0"/>
                </a:endParaRPr>
              </a:p>
              <a:p>
                <a:r>
                  <a:rPr lang="en-US" sz="3600" dirty="0" smtClean="0">
                    <a:solidFill>
                      <a:srgbClr val="FF0000"/>
                    </a:solidFill>
                    <a:latin typeface="Times New Roman" pitchFamily="18" charset="0"/>
                    <a:cs typeface="NikoshBAN" pitchFamily="2" charset="0"/>
                  </a:rPr>
                  <a:t>Activity:  C</a:t>
                </a:r>
                <a:r>
                  <a:rPr lang="bn-IN" sz="3600" dirty="0" smtClean="0">
                    <a:solidFill>
                      <a:srgbClr val="FF0000"/>
                    </a:solidFill>
                    <a:latin typeface="Times New Roman" pitchFamily="18" charset="0"/>
                    <a:cs typeface="NikoshBAN" pitchFamily="2" charset="0"/>
                  </a:rPr>
                  <a:t>  </a:t>
                </a:r>
                <a:endPara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3600" dirty="0" smtClean="0">
                    <a:solidFill>
                      <a:srgbClr val="FF0000"/>
                    </a:solidFill>
                    <a:latin typeface="Times New Roman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Date</a:t>
                </a:r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:   13-02-2021</a:t>
                </a:r>
                <a:endParaRPr lang="bn-IN" sz="3200" dirty="0">
                  <a:latin typeface="Times New Roman" pitchFamily="18" charset="0"/>
                  <a:cs typeface="NikoshBAN" pitchFamily="2" charset="0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695" y="4805918"/>
                <a:ext cx="5918536" cy="2052082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</p:pic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8516" y="3753153"/>
              <a:ext cx="2486891" cy="310484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960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9" y="311262"/>
            <a:ext cx="11452397" cy="1060338"/>
          </a:xfrm>
          <a:solidFill>
            <a:srgbClr val="00B0F0"/>
          </a:solidFill>
          <a:ln w="19050"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Learning Outcomes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5658" y="1828800"/>
            <a:ext cx="11452397" cy="507829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2" tIns="45711" rIns="91422" bIns="45711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will be able to</a:t>
            </a:r>
          </a:p>
          <a:p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7.1.1  recognize punctuation marks and read accordingly. </a:t>
            </a:r>
          </a:p>
          <a:p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Writing: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5.1.1   use full stop.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5.1.2   use comma.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5.1.3 use question mark.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6.1.1   use capital letters for sentence beginnings.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6.1.2   use capital letters for proper nouns.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1" y="311262"/>
            <a:ext cx="11035427" cy="12954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Let’s Sing a song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442119" y="2177143"/>
            <a:ext cx="11049000" cy="4231640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lgerian" pitchFamily="82" charset="0"/>
                <a:cs typeface="NikoshBAN" pitchFamily="2" charset="0"/>
              </a:rPr>
              <a:t>https://youtu.be/gOPm5WA8_OM</a:t>
            </a:r>
            <a:endParaRPr lang="en-US" sz="6600" b="1" dirty="0">
              <a:solidFill>
                <a:schemeClr val="bg1"/>
              </a:solidFill>
              <a:latin typeface="Algerian" pitchFamily="8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59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47" y="152400"/>
            <a:ext cx="11646572" cy="1066800"/>
          </a:xfrm>
          <a:solidFill>
            <a:srgbClr val="92D050"/>
          </a:solidFill>
          <a:ln w="190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Punctuation  and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apital Letters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748" y="1524000"/>
            <a:ext cx="5548916" cy="2971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438" y="4495800"/>
            <a:ext cx="5542226" cy="2980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0919" y="4634641"/>
            <a:ext cx="5794605" cy="28417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0919" y="1524000"/>
            <a:ext cx="5794605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rocess 8"/>
          <p:cNvSpPr/>
          <p:nvPr/>
        </p:nvSpPr>
        <p:spPr>
          <a:xfrm>
            <a:off x="289719" y="152400"/>
            <a:ext cx="11734800" cy="91440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At a glance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7319" y="1124856"/>
            <a:ext cx="2514600" cy="3211650"/>
            <a:chOff x="137319" y="1124856"/>
            <a:chExt cx="2133600" cy="3211650"/>
          </a:xfrm>
        </p:grpSpPr>
        <p:sp>
          <p:nvSpPr>
            <p:cNvPr id="17" name="Down Arrow 16"/>
            <p:cNvSpPr/>
            <p:nvPr/>
          </p:nvSpPr>
          <p:spPr>
            <a:xfrm>
              <a:off x="947297" y="1124856"/>
              <a:ext cx="539932" cy="838200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137319" y="1905000"/>
              <a:ext cx="2133600" cy="243150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The first letter of a sentence write with capital letter.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94473" y="4369163"/>
            <a:ext cx="2533646" cy="3160124"/>
            <a:chOff x="220643" y="4383677"/>
            <a:chExt cx="2533646" cy="3160124"/>
          </a:xfrm>
        </p:grpSpPr>
        <p:sp>
          <p:nvSpPr>
            <p:cNvPr id="22" name="Down Arrow 21"/>
            <p:cNvSpPr/>
            <p:nvPr/>
          </p:nvSpPr>
          <p:spPr>
            <a:xfrm>
              <a:off x="1102183" y="4383677"/>
              <a:ext cx="539932" cy="845094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20643" y="5181601"/>
              <a:ext cx="2533646" cy="23622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River’s name always write with capital letter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956719" y="1081315"/>
            <a:ext cx="2819400" cy="3269705"/>
            <a:chOff x="137319" y="1066801"/>
            <a:chExt cx="2255520" cy="3269705"/>
          </a:xfrm>
        </p:grpSpPr>
        <p:sp>
          <p:nvSpPr>
            <p:cNvPr id="46" name="Down Arrow 45"/>
            <p:cNvSpPr/>
            <p:nvPr/>
          </p:nvSpPr>
          <p:spPr>
            <a:xfrm>
              <a:off x="1009857" y="1066801"/>
              <a:ext cx="539932" cy="838200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137319" y="1905000"/>
              <a:ext cx="2255520" cy="2431506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People name always write with capital letter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986513" y="1124857"/>
            <a:ext cx="2990006" cy="3269705"/>
            <a:chOff x="137318" y="1066801"/>
            <a:chExt cx="2990006" cy="3269705"/>
          </a:xfrm>
        </p:grpSpPr>
        <p:sp>
          <p:nvSpPr>
            <p:cNvPr id="49" name="Down Arrow 48"/>
            <p:cNvSpPr/>
            <p:nvPr/>
          </p:nvSpPr>
          <p:spPr>
            <a:xfrm>
              <a:off x="1302373" y="1066801"/>
              <a:ext cx="539932" cy="838200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137318" y="1905000"/>
              <a:ext cx="2990006" cy="243150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Country’s name always write with capital letter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205119" y="1066797"/>
            <a:ext cx="2819400" cy="3269705"/>
            <a:chOff x="-1401" y="1066801"/>
            <a:chExt cx="2819400" cy="3269705"/>
          </a:xfrm>
        </p:grpSpPr>
        <p:sp>
          <p:nvSpPr>
            <p:cNvPr id="55" name="Down Arrow 54"/>
            <p:cNvSpPr/>
            <p:nvPr/>
          </p:nvSpPr>
          <p:spPr>
            <a:xfrm>
              <a:off x="1233706" y="1066801"/>
              <a:ext cx="539932" cy="838200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-1401" y="1905000"/>
              <a:ext cx="2819400" cy="2431506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City’s name always write with capital letter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956719" y="4394562"/>
            <a:ext cx="2819400" cy="3207295"/>
            <a:chOff x="166365" y="4336506"/>
            <a:chExt cx="2819400" cy="3207295"/>
          </a:xfrm>
        </p:grpSpPr>
        <p:sp>
          <p:nvSpPr>
            <p:cNvPr id="58" name="Down Arrow 57"/>
            <p:cNvSpPr/>
            <p:nvPr/>
          </p:nvSpPr>
          <p:spPr>
            <a:xfrm>
              <a:off x="1257037" y="4336506"/>
              <a:ext cx="539932" cy="845094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166365" y="5181601"/>
              <a:ext cx="2819400" cy="23622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Month’s name always write with capital letter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9205119" y="4394562"/>
            <a:ext cx="2819399" cy="3207295"/>
            <a:chOff x="29895" y="4336506"/>
            <a:chExt cx="2819399" cy="3207295"/>
          </a:xfrm>
        </p:grpSpPr>
        <p:sp>
          <p:nvSpPr>
            <p:cNvPr id="67" name="Down Arrow 66"/>
            <p:cNvSpPr/>
            <p:nvPr/>
          </p:nvSpPr>
          <p:spPr>
            <a:xfrm>
              <a:off x="1192829" y="4336506"/>
              <a:ext cx="539932" cy="845094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29895" y="5181601"/>
              <a:ext cx="2819399" cy="23622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Comma (,)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- Used to denote a pause in a sentence. 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4963718" y="5693761"/>
            <a:ext cx="2045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6000062" y="4394563"/>
            <a:ext cx="2976457" cy="3163752"/>
            <a:chOff x="220643" y="4380049"/>
            <a:chExt cx="2976457" cy="3163752"/>
          </a:xfrm>
        </p:grpSpPr>
        <p:sp>
          <p:nvSpPr>
            <p:cNvPr id="43" name="Down Arrow 42"/>
            <p:cNvSpPr/>
            <p:nvPr/>
          </p:nvSpPr>
          <p:spPr>
            <a:xfrm>
              <a:off x="1372149" y="4380049"/>
              <a:ext cx="539932" cy="845094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220643" y="5181601"/>
              <a:ext cx="2976457" cy="23622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Full stop (.)-Generally we use full stop at the end of a sentence.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539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343581" y="1066800"/>
            <a:ext cx="11430000" cy="2362200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2800" b="1" dirty="0"/>
              <a:t>Punctuation marks</a:t>
            </a:r>
            <a:r>
              <a:rPr lang="en-US" sz="2800" dirty="0"/>
              <a:t> are </a:t>
            </a:r>
            <a:r>
              <a:rPr lang="en-US" sz="2800" b="1" dirty="0"/>
              <a:t>symbols</a:t>
            </a:r>
            <a:r>
              <a:rPr lang="en-US" sz="2800" dirty="0"/>
              <a:t> that are used to aid the clarity and comprehension of written language. Some common </a:t>
            </a:r>
            <a:r>
              <a:rPr lang="en-US" sz="2800" b="1" dirty="0"/>
              <a:t>punctuation marks</a:t>
            </a:r>
            <a:r>
              <a:rPr lang="en-US" sz="2800" dirty="0"/>
              <a:t> are the period, comma, question </a:t>
            </a:r>
            <a:r>
              <a:rPr lang="en-US" sz="2800" b="1" dirty="0"/>
              <a:t>mark</a:t>
            </a:r>
            <a:r>
              <a:rPr lang="en-US" sz="2800" dirty="0"/>
              <a:t>, exclamation point, apostrophe, quotation </a:t>
            </a:r>
            <a:r>
              <a:rPr lang="en-US" sz="2800" b="1" dirty="0"/>
              <a:t>mark</a:t>
            </a:r>
            <a:r>
              <a:rPr lang="en-US" sz="2800" dirty="0"/>
              <a:t> and hyphen</a:t>
            </a:r>
            <a:r>
              <a:rPr lang="en-US" sz="1400" dirty="0"/>
              <a:t>.</a:t>
            </a:r>
            <a:endParaRPr lang="en-US" sz="1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08919" y="116114"/>
            <a:ext cx="9067800" cy="722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Punctuation  Mark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681" y="3810000"/>
            <a:ext cx="11353800" cy="1600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Full stop 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(.)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-Generally we use full stop at the end of a sentence.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5919" y="5791200"/>
            <a:ext cx="11353800" cy="1600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Comma (,)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Used to denote a pause in a sentence. 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2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11137" y="2006600"/>
            <a:ext cx="11660981" cy="5689600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*Today is Monday</a:t>
            </a:r>
          </a:p>
          <a:p>
            <a:r>
              <a:rPr lang="en-US" sz="4800" b="1" dirty="0" smtClean="0">
                <a:solidFill>
                  <a:schemeClr val="tx1"/>
                </a:solidFill>
              </a:rPr>
              <a:t>Answer: </a:t>
            </a:r>
            <a:r>
              <a:rPr lang="en-US" sz="4800" b="1" dirty="0" smtClean="0">
                <a:solidFill>
                  <a:srgbClr val="FF0000"/>
                </a:solidFill>
              </a:rPr>
              <a:t>T</a:t>
            </a:r>
            <a:r>
              <a:rPr lang="en-US" sz="4800" b="1" dirty="0" smtClean="0">
                <a:solidFill>
                  <a:schemeClr val="tx1"/>
                </a:solidFill>
              </a:rPr>
              <a:t>oday is </a:t>
            </a:r>
            <a:r>
              <a:rPr lang="en-US" sz="4800" b="1" dirty="0" smtClean="0">
                <a:solidFill>
                  <a:srgbClr val="FF0000"/>
                </a:solidFill>
              </a:rPr>
              <a:t>M</a:t>
            </a:r>
            <a:r>
              <a:rPr lang="en-US" sz="4800" b="1" dirty="0" smtClean="0">
                <a:solidFill>
                  <a:schemeClr val="tx1"/>
                </a:solidFill>
              </a:rPr>
              <a:t>onday</a:t>
            </a:r>
            <a:r>
              <a:rPr lang="en-US" sz="48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4800" b="1" dirty="0" smtClean="0">
                <a:solidFill>
                  <a:schemeClr val="tx1"/>
                </a:solidFill>
              </a:rPr>
              <a:t>1. my name is </a:t>
            </a:r>
            <a:r>
              <a:rPr lang="en-US" sz="4800" b="1" dirty="0" err="1" smtClean="0">
                <a:solidFill>
                  <a:schemeClr val="tx1"/>
                </a:solidFill>
              </a:rPr>
              <a:t>ratul</a:t>
            </a:r>
            <a:endParaRPr lang="en-US" sz="4800" b="1" dirty="0" smtClean="0">
              <a:solidFill>
                <a:schemeClr val="tx1"/>
              </a:solidFill>
            </a:endParaRPr>
          </a:p>
          <a:p>
            <a:r>
              <a:rPr lang="en-US" sz="4800" b="1" dirty="0" smtClean="0">
                <a:solidFill>
                  <a:schemeClr val="tx1"/>
                </a:solidFill>
              </a:rPr>
              <a:t>  Answer: </a:t>
            </a:r>
            <a:r>
              <a:rPr lang="en-US" sz="4800" b="1" dirty="0" smtClean="0">
                <a:solidFill>
                  <a:srgbClr val="FF0000"/>
                </a:solidFill>
              </a:rPr>
              <a:t>M</a:t>
            </a:r>
            <a:r>
              <a:rPr lang="en-US" sz="4800" b="1" dirty="0" smtClean="0">
                <a:solidFill>
                  <a:schemeClr val="tx1"/>
                </a:solidFill>
              </a:rPr>
              <a:t>y name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</a:rPr>
              <a:t>is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R</a:t>
            </a:r>
            <a:r>
              <a:rPr lang="en-US" sz="4800" b="1" dirty="0" err="1" smtClean="0">
                <a:solidFill>
                  <a:schemeClr val="tx1"/>
                </a:solidFill>
              </a:rPr>
              <a:t>atul</a:t>
            </a:r>
            <a:r>
              <a:rPr lang="en-US" sz="48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4800" b="1" dirty="0" smtClean="0">
                <a:solidFill>
                  <a:schemeClr val="tx1"/>
                </a:solidFill>
              </a:rPr>
              <a:t>2. My sister’s name is </a:t>
            </a:r>
            <a:r>
              <a:rPr lang="en-US" sz="4800" b="1" dirty="0" err="1" smtClean="0">
                <a:solidFill>
                  <a:schemeClr val="tx1"/>
                </a:solidFill>
              </a:rPr>
              <a:t>smeeta</a:t>
            </a:r>
            <a:endParaRPr lang="en-US" sz="4800" b="1" dirty="0" smtClean="0">
              <a:solidFill>
                <a:schemeClr val="tx1"/>
              </a:solidFill>
            </a:endParaRPr>
          </a:p>
          <a:p>
            <a:r>
              <a:rPr lang="en-US" sz="4800" b="1" dirty="0" smtClean="0">
                <a:solidFill>
                  <a:schemeClr val="tx1"/>
                </a:solidFill>
              </a:rPr>
              <a:t>Answer: </a:t>
            </a:r>
            <a:r>
              <a:rPr lang="en-US" sz="4800" b="1" dirty="0" smtClean="0">
                <a:solidFill>
                  <a:srgbClr val="FF0000"/>
                </a:solidFill>
              </a:rPr>
              <a:t>m</a:t>
            </a:r>
            <a:r>
              <a:rPr lang="en-US" sz="4800" b="1" dirty="0" smtClean="0">
                <a:solidFill>
                  <a:schemeClr val="tx1"/>
                </a:solidFill>
              </a:rPr>
              <a:t>y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</a:rPr>
              <a:t>sister’s name is </a:t>
            </a:r>
            <a:r>
              <a:rPr lang="en-US" sz="4800" b="1" dirty="0" err="1">
                <a:solidFill>
                  <a:srgbClr val="FF0000"/>
                </a:solidFill>
              </a:rPr>
              <a:t>S</a:t>
            </a:r>
            <a:r>
              <a:rPr lang="en-US" sz="4800" b="1" dirty="0" err="1" smtClean="0">
                <a:solidFill>
                  <a:schemeClr val="tx1"/>
                </a:solidFill>
              </a:rPr>
              <a:t>meeta</a:t>
            </a:r>
            <a:r>
              <a:rPr lang="en-US" sz="4800" b="1" dirty="0" smtClean="0">
                <a:solidFill>
                  <a:srgbClr val="FF0000"/>
                </a:solidFill>
              </a:rPr>
              <a:t>.</a:t>
            </a:r>
            <a:endParaRPr lang="en-US" sz="4800" b="1" dirty="0">
              <a:solidFill>
                <a:srgbClr val="FF0000"/>
              </a:solidFill>
            </a:endParaRPr>
          </a:p>
          <a:p>
            <a:r>
              <a:rPr lang="en-US" sz="4800" b="1" dirty="0" smtClean="0">
                <a:solidFill>
                  <a:schemeClr val="tx1"/>
                </a:solidFill>
              </a:rPr>
              <a:t>3. </a:t>
            </a:r>
            <a:r>
              <a:rPr lang="en-US" sz="4800" b="1" dirty="0">
                <a:solidFill>
                  <a:schemeClr val="tx1"/>
                </a:solidFill>
              </a:rPr>
              <a:t>m</a:t>
            </a:r>
            <a:r>
              <a:rPr lang="en-US" sz="4800" b="1" dirty="0" smtClean="0">
                <a:solidFill>
                  <a:schemeClr val="tx1"/>
                </a:solidFill>
              </a:rPr>
              <a:t>iss </a:t>
            </a:r>
            <a:r>
              <a:rPr lang="en-US" sz="4800" b="1" dirty="0" err="1" smtClean="0">
                <a:solidFill>
                  <a:schemeClr val="tx1"/>
                </a:solidFill>
              </a:rPr>
              <a:t>salam</a:t>
            </a:r>
            <a:r>
              <a:rPr lang="en-US" sz="4800" b="1" dirty="0" smtClean="0">
                <a:solidFill>
                  <a:schemeClr val="tx1"/>
                </a:solidFill>
              </a:rPr>
              <a:t> is our teacher</a:t>
            </a:r>
          </a:p>
          <a:p>
            <a:r>
              <a:rPr lang="en-US" sz="4400" b="1" dirty="0" smtClean="0">
                <a:solidFill>
                  <a:schemeClr val="tx1"/>
                </a:solidFill>
              </a:rPr>
              <a:t>Answer: </a:t>
            </a:r>
            <a:r>
              <a:rPr lang="en-US" sz="4400" b="1" dirty="0" smtClean="0">
                <a:solidFill>
                  <a:srgbClr val="FF0000"/>
                </a:solidFill>
              </a:rPr>
              <a:t>M</a:t>
            </a:r>
            <a:r>
              <a:rPr lang="en-US" sz="4400" b="1" dirty="0" smtClean="0">
                <a:solidFill>
                  <a:schemeClr val="tx1"/>
                </a:solidFill>
              </a:rPr>
              <a:t>iss </a:t>
            </a:r>
            <a:r>
              <a:rPr lang="en-US" sz="4400" b="1" dirty="0" smtClean="0">
                <a:solidFill>
                  <a:srgbClr val="FF0000"/>
                </a:solidFill>
              </a:rPr>
              <a:t>S</a:t>
            </a:r>
            <a:r>
              <a:rPr lang="en-US" sz="4400" b="1" dirty="0" smtClean="0">
                <a:solidFill>
                  <a:schemeClr val="tx1"/>
                </a:solidFill>
              </a:rPr>
              <a:t>alam </a:t>
            </a:r>
            <a:r>
              <a:rPr lang="en-US" sz="4400" b="1" dirty="0">
                <a:solidFill>
                  <a:schemeClr val="tx1"/>
                </a:solidFill>
              </a:rPr>
              <a:t>is our </a:t>
            </a:r>
            <a:r>
              <a:rPr lang="en-US" sz="4400" b="1" dirty="0" smtClean="0">
                <a:solidFill>
                  <a:schemeClr val="tx1"/>
                </a:solidFill>
              </a:rPr>
              <a:t>teacher</a:t>
            </a:r>
            <a:r>
              <a:rPr lang="en-US" sz="4400" b="1" dirty="0" smtClean="0">
                <a:solidFill>
                  <a:srgbClr val="FF0000"/>
                </a:solidFill>
              </a:rPr>
              <a:t>.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2119" y="228600"/>
            <a:ext cx="112776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Correct the sentences then write them in your exercise book</a:t>
            </a:r>
          </a:p>
        </p:txBody>
      </p:sp>
    </p:spTree>
    <p:extLst>
      <p:ext uri="{BB962C8B-B14F-4D97-AF65-F5344CB8AC3E}">
        <p14:creationId xmlns:p14="http://schemas.microsoft.com/office/powerpoint/2010/main" val="128974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14766</TotalTime>
  <Words>415</Words>
  <Application>Microsoft Office PowerPoint</Application>
  <PresentationFormat>Custom</PresentationFormat>
  <Paragraphs>62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WELCOME</vt:lpstr>
      <vt:lpstr>Teacher’s Identification</vt:lpstr>
      <vt:lpstr>PowerPoint Presentation</vt:lpstr>
      <vt:lpstr>Learning Outcomes</vt:lpstr>
      <vt:lpstr>Let’s Sing a song</vt:lpstr>
      <vt:lpstr>Punctuation  and capital Letters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Where does we use capital letter? 2. Where does we use fullstop? 3. Where does we use comma?</vt:lpstr>
      <vt:lpstr>Home work</vt:lpstr>
      <vt:lpstr>Thanks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Dinajpur-PTI</dc:creator>
  <cp:lastModifiedBy>User</cp:lastModifiedBy>
  <cp:revision>648</cp:revision>
  <dcterms:created xsi:type="dcterms:W3CDTF">2006-08-16T00:00:00Z</dcterms:created>
  <dcterms:modified xsi:type="dcterms:W3CDTF">2021-02-16T02:03:35Z</dcterms:modified>
</cp:coreProperties>
</file>