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4" r:id="rId8"/>
    <p:sldId id="263" r:id="rId9"/>
    <p:sldId id="271" r:id="rId10"/>
    <p:sldId id="265" r:id="rId11"/>
    <p:sldId id="267" r:id="rId12"/>
    <p:sldId id="266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আজকের মাল্টিমিডিয়া  ক্লাসে সবাইকে স্বাগত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6400800" cy="35844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9248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repeatCount="indefinite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4302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76425"/>
            <a:ext cx="2343150" cy="1952625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267200" y="2714625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ধারা কাকে বলে?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852737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8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5424" y="304800"/>
            <a:ext cx="6810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সমান্তর ধারার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n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সংখ্যক পদের সমষ্টি নির্ণয়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" y="81891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মনে করি, সমান্তর ধারার প্রথম </a:t>
            </a:r>
            <a:r>
              <a:rPr lang="en-US" sz="2400" dirty="0" smtClean="0">
                <a:solidFill>
                  <a:srgbClr val="0070C0"/>
                </a:solidFill>
                <a:cs typeface="NikoshBAN" pitchFamily="2" charset="0"/>
              </a:rPr>
              <a:t>a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শেষ পদ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সাধারণ অন্তর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পদসংখ্যা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n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এবং  ধারাটির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সংখ্যক পদের সমষ্টি </a:t>
            </a:r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Sn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699" y="164758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ধারাটিকে প্রথম পদ হতে শেষ পদ এবং বিপরীতক্রমে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 পদ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হতে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 পদ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 পাই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87" y="2212896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Sn</a:t>
            </a:r>
            <a:r>
              <a:rPr lang="en-US" sz="2400" dirty="0" smtClean="0">
                <a:solidFill>
                  <a:srgbClr val="7030A0"/>
                </a:solidFill>
              </a:rPr>
              <a:t> = a+ (</a:t>
            </a:r>
            <a:r>
              <a:rPr lang="en-US" sz="2400" dirty="0" err="1" smtClean="0">
                <a:solidFill>
                  <a:srgbClr val="7030A0"/>
                </a:solidFill>
              </a:rPr>
              <a:t>a+d</a:t>
            </a:r>
            <a:r>
              <a:rPr lang="en-US" sz="2400" dirty="0" smtClean="0">
                <a:solidFill>
                  <a:srgbClr val="7030A0"/>
                </a:solidFill>
              </a:rPr>
              <a:t>) + (a+2d) +  .  .  .       + (p-2d) + (p-d) +p  .  .  .(1)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674561"/>
            <a:ext cx="863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Sn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p+ </a:t>
            </a:r>
            <a:r>
              <a:rPr lang="en-US" sz="2400" dirty="0">
                <a:solidFill>
                  <a:srgbClr val="0070C0"/>
                </a:solidFill>
              </a:rPr>
              <a:t>(p-d) </a:t>
            </a:r>
            <a:r>
              <a:rPr lang="en-US" sz="2400" dirty="0" smtClean="0">
                <a:solidFill>
                  <a:srgbClr val="0070C0"/>
                </a:solidFill>
              </a:rPr>
              <a:t>+</a:t>
            </a:r>
            <a:r>
              <a:rPr lang="en-US" sz="2400" dirty="0">
                <a:solidFill>
                  <a:srgbClr val="0070C0"/>
                </a:solidFill>
              </a:rPr>
              <a:t> (p-2d</a:t>
            </a:r>
            <a:r>
              <a:rPr lang="en-US" sz="2400" dirty="0" smtClean="0">
                <a:solidFill>
                  <a:srgbClr val="0070C0"/>
                </a:solidFill>
              </a:rPr>
              <a:t>)+  .  .  .         + (</a:t>
            </a:r>
            <a:r>
              <a:rPr lang="en-US" sz="2400" dirty="0">
                <a:solidFill>
                  <a:srgbClr val="0070C0"/>
                </a:solidFill>
              </a:rPr>
              <a:t>a+2d</a:t>
            </a:r>
            <a:r>
              <a:rPr lang="en-US" sz="2400" dirty="0" smtClean="0">
                <a:solidFill>
                  <a:srgbClr val="0070C0"/>
                </a:solidFill>
              </a:rPr>
              <a:t>)+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err="1">
                <a:solidFill>
                  <a:srgbClr val="0070C0"/>
                </a:solidFill>
              </a:rPr>
              <a:t>a+d</a:t>
            </a:r>
            <a:r>
              <a:rPr lang="en-US" sz="2400" dirty="0" smtClean="0">
                <a:solidFill>
                  <a:srgbClr val="0070C0"/>
                </a:solidFill>
              </a:rPr>
              <a:t>) +a  .   .   .(2) 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133130"/>
            <a:ext cx="8534400" cy="544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3825" y="3187542"/>
            <a:ext cx="902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400" dirty="0" smtClean="0">
                <a:solidFill>
                  <a:srgbClr val="00B050"/>
                </a:solidFill>
              </a:rPr>
              <a:t>2Sn</a:t>
            </a:r>
            <a:r>
              <a:rPr lang="bn-BD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= (</a:t>
            </a:r>
            <a:r>
              <a:rPr lang="en-US" sz="2400" dirty="0" err="1" smtClean="0">
                <a:solidFill>
                  <a:srgbClr val="00B050"/>
                </a:solidFill>
              </a:rPr>
              <a:t>a+p</a:t>
            </a:r>
            <a:r>
              <a:rPr lang="en-US" sz="2400" dirty="0" smtClean="0">
                <a:solidFill>
                  <a:srgbClr val="00B050"/>
                </a:solidFill>
              </a:rPr>
              <a:t>) + 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 err="1">
                <a:solidFill>
                  <a:srgbClr val="00B050"/>
                </a:solidFill>
              </a:rPr>
              <a:t>a+p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00B050"/>
                </a:solidFill>
              </a:rPr>
              <a:t>  + 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 err="1">
                <a:solidFill>
                  <a:srgbClr val="00B050"/>
                </a:solidFill>
              </a:rPr>
              <a:t>a+p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smtClean="0">
                <a:solidFill>
                  <a:srgbClr val="00B050"/>
                </a:solidFill>
              </a:rPr>
              <a:t>+ .  .  .      (</a:t>
            </a:r>
            <a:r>
              <a:rPr lang="en-US" sz="2400" dirty="0" err="1">
                <a:solidFill>
                  <a:srgbClr val="00B050"/>
                </a:solidFill>
              </a:rPr>
              <a:t>a+p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smtClean="0">
                <a:solidFill>
                  <a:srgbClr val="00B050"/>
                </a:solidFill>
              </a:rPr>
              <a:t>+</a:t>
            </a:r>
            <a:r>
              <a:rPr lang="en-US" sz="2400" dirty="0">
                <a:solidFill>
                  <a:srgbClr val="00B050"/>
                </a:solidFill>
              </a:rPr>
              <a:t> (</a:t>
            </a:r>
            <a:r>
              <a:rPr lang="en-US" sz="2400" dirty="0" err="1">
                <a:solidFill>
                  <a:srgbClr val="00B050"/>
                </a:solidFill>
              </a:rPr>
              <a:t>a+p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00B050"/>
                </a:solidFill>
              </a:rPr>
              <a:t> +</a:t>
            </a:r>
            <a:r>
              <a:rPr lang="en-US" sz="2400" dirty="0">
                <a:solidFill>
                  <a:srgbClr val="00B050"/>
                </a:solidFill>
              </a:rPr>
              <a:t> (</a:t>
            </a:r>
            <a:r>
              <a:rPr lang="en-US" sz="2400" dirty="0" err="1">
                <a:solidFill>
                  <a:srgbClr val="00B050"/>
                </a:solidFill>
              </a:rPr>
              <a:t>a+p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[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যোগ করে]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3825" y="3719810"/>
            <a:ext cx="6948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400" dirty="0" smtClean="0">
                <a:solidFill>
                  <a:srgbClr val="7030A0"/>
                </a:solidFill>
              </a:rPr>
              <a:t>2Sn</a:t>
            </a:r>
            <a:r>
              <a:rPr lang="bn-BD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= n</a:t>
            </a:r>
            <a:r>
              <a:rPr lang="en-US" sz="2400" dirty="0">
                <a:solidFill>
                  <a:srgbClr val="7030A0"/>
                </a:solidFill>
              </a:rPr>
              <a:t> (</a:t>
            </a:r>
            <a:r>
              <a:rPr lang="en-US" sz="2400" dirty="0" err="1">
                <a:solidFill>
                  <a:srgbClr val="7030A0"/>
                </a:solidFill>
              </a:rPr>
              <a:t>a+p</a:t>
            </a:r>
            <a:r>
              <a:rPr lang="en-US" sz="2400" dirty="0">
                <a:solidFill>
                  <a:srgbClr val="7030A0"/>
                </a:solidFill>
              </a:rPr>
              <a:t>) </a:t>
            </a:r>
            <a:r>
              <a:rPr lang="bn-BD" sz="2400" dirty="0" smtClean="0">
                <a:solidFill>
                  <a:srgbClr val="7030A0"/>
                </a:solidFill>
              </a:rPr>
              <a:t>     [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যেহেতু ধারাটির পদসংখ্যা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n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]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18147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400" dirty="0" err="1" smtClean="0">
                <a:solidFill>
                  <a:srgbClr val="00B050"/>
                </a:solidFill>
              </a:rPr>
              <a:t>Sn</a:t>
            </a:r>
            <a:r>
              <a:rPr lang="en-US" sz="2400" dirty="0" smtClean="0">
                <a:solidFill>
                  <a:srgbClr val="00B050"/>
                </a:solidFill>
              </a:rPr>
              <a:t>= n/2</a:t>
            </a:r>
            <a:r>
              <a:rPr lang="en-US" sz="2400" dirty="0">
                <a:solidFill>
                  <a:srgbClr val="00B050"/>
                </a:solidFill>
              </a:rPr>
              <a:t> (</a:t>
            </a:r>
            <a:r>
              <a:rPr lang="en-US" sz="2400" dirty="0" err="1">
                <a:solidFill>
                  <a:srgbClr val="00B050"/>
                </a:solidFill>
              </a:rPr>
              <a:t>a+p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smtClean="0">
                <a:solidFill>
                  <a:srgbClr val="00B050"/>
                </a:solidFill>
              </a:rPr>
              <a:t> .   .   .(3)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863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আবার, </a:t>
            </a:r>
            <a:r>
              <a:rPr lang="en-US" sz="2400" dirty="0" smtClean="0">
                <a:solidFill>
                  <a:srgbClr val="7030A0"/>
                </a:solidFill>
              </a:rPr>
              <a:t>n 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2400" dirty="0" smtClean="0">
                <a:solidFill>
                  <a:srgbClr val="7030A0"/>
                </a:solidFill>
              </a:rPr>
              <a:t>  = p = a + ( n-1)d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 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P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এর মান </a:t>
            </a:r>
            <a:r>
              <a:rPr lang="en-US" sz="2400" dirty="0" smtClean="0">
                <a:solidFill>
                  <a:srgbClr val="7030A0"/>
                </a:solidFill>
                <a:cs typeface="NikoshBAN" pitchFamily="2" charset="0"/>
              </a:rPr>
              <a:t>3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নং এ বসিয়ে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পাই,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50" y="532387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Sn</a:t>
            </a:r>
            <a:r>
              <a:rPr lang="en-US" sz="2400" dirty="0" smtClean="0">
                <a:solidFill>
                  <a:srgbClr val="00B050"/>
                </a:solidFill>
              </a:rPr>
              <a:t> = n/2 [ a + { a+ (n-1)d}]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50" y="5981698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অর্থাৎ,  </a:t>
            </a:r>
            <a:r>
              <a:rPr lang="en-US" sz="2400" dirty="0" err="1" smtClean="0">
                <a:solidFill>
                  <a:srgbClr val="7030A0"/>
                </a:solidFill>
              </a:rPr>
              <a:t>Sn</a:t>
            </a:r>
            <a:r>
              <a:rPr lang="en-US" sz="2400" dirty="0" smtClean="0">
                <a:solidFill>
                  <a:srgbClr val="7030A0"/>
                </a:solidFill>
              </a:rPr>
              <a:t> = n/2 { 2a + (n-1)d}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14325"/>
            <a:ext cx="3810000" cy="923330"/>
          </a:xfrm>
          <a:prstGeom prst="rect">
            <a:avLst/>
          </a:prstGeom>
          <a:scene3d>
            <a:camera prst="perspectiveRelaxed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7" y="2286000"/>
            <a:ext cx="2752725" cy="165735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967162" y="2295525"/>
            <a:ext cx="5176838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ধারা ও অনুক্রমের মধ্যে দুইটি পার্থক্য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6181725" y="990600"/>
            <a:ext cx="2740819" cy="1143000"/>
          </a:xfrm>
          <a:prstGeom prst="cloud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5581" y="12471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৪ মিনিট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6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50" y="12192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সমান্তর ধারা কাকে বলে?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সমান্তর ধারার সমষ্টি নির্ণয়ের সুত্র বল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875" y="2438400"/>
            <a:ext cx="817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পাশাপাশি দুইটি পদের পার্থক্য সমান হলে তাকে কী ধারা বলে?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124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cs typeface="NikoshBAN" pitchFamily="2" charset="0"/>
              </a:rPr>
              <a:t>2+4+8+10+ .  .  .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cs typeface="NikoshBAN" pitchFamily="2" charset="0"/>
              </a:rPr>
              <a:t>     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ধারাটির সাধারণ অন্তর কত?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25" y="3786515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cs typeface="NikoshBAN" pitchFamily="2" charset="0"/>
              </a:rPr>
              <a:t>3+6+9+12+ .  .  .    </a:t>
            </a:r>
            <a:r>
              <a:rPr lang="bn-BD" sz="2800" dirty="0" smtClean="0">
                <a:solidFill>
                  <a:srgbClr val="7030A0"/>
                </a:solidFill>
                <a:cs typeface="NikoshBAN" pitchFamily="2" charset="0"/>
              </a:rPr>
              <a:t>ধারাটির দশম পদ কত?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133475"/>
            <a:ext cx="2619375" cy="174307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400424" y="1047750"/>
            <a:ext cx="4238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1374" y="2428875"/>
            <a:ext cx="576262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সমান্তর ধারার </a:t>
            </a:r>
            <a:r>
              <a:rPr lang="en-US" sz="2800" dirty="0" smtClean="0">
                <a:cs typeface="NikoshBAN" pitchFamily="2" charset="0"/>
              </a:rPr>
              <a:t>n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তম পদ নির্ণয়ের সূত্রটি প্রমাণ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69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133600"/>
            <a:ext cx="99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</a:t>
            </a:r>
          </a:p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</a:p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</a:t>
            </a:r>
          </a:p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800599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8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3810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962400"/>
            <a:ext cx="350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বাদল চন্দ্র বর্মন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প্রধান শিক্ষক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চরকাওনা বহুমুখী উচ্চ বিদ্যালয়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পাকুন্দিয়া, কিশোরগঞ্জ।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মোবাইলঃ ০১৭১৫৬৩০৬৭১</a:t>
            </a:r>
          </a:p>
          <a:p>
            <a:r>
              <a:rPr lang="en-US" sz="1200" dirty="0" err="1" smtClean="0">
                <a:solidFill>
                  <a:srgbClr val="00B050"/>
                </a:solidFill>
                <a:cs typeface="NikoshBAN" pitchFamily="2" charset="0"/>
              </a:rPr>
              <a:t>E-mail:pritybadalpakudia@gmail.com</a:t>
            </a:r>
            <a:endParaRPr lang="bn-BD" sz="1200" dirty="0" smtClean="0">
              <a:solidFill>
                <a:srgbClr val="00B050"/>
              </a:solidFill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3434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ত্রয়োদশ</a:t>
            </a:r>
          </a:p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 ১৫-০২-২০২১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47800"/>
            <a:ext cx="1876425" cy="243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5525"/>
            <a:ext cx="1524000" cy="14085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99781"/>
            <a:ext cx="1371600" cy="310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0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864" y="1317790"/>
            <a:ext cx="824734" cy="75776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616" y="685800"/>
            <a:ext cx="838199" cy="7701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4" y="1317789"/>
            <a:ext cx="824734" cy="7577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872" y="691256"/>
            <a:ext cx="824734" cy="75776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366" y="1320968"/>
            <a:ext cx="824734" cy="75776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466" y="1327154"/>
            <a:ext cx="824734" cy="75776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43" y="685800"/>
            <a:ext cx="824734" cy="75776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56" y="955840"/>
            <a:ext cx="824734" cy="75776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42" y="1317790"/>
            <a:ext cx="824734" cy="75776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42" y="691257"/>
            <a:ext cx="824734" cy="757769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48" y="2266042"/>
            <a:ext cx="428568" cy="428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4103" y="0"/>
            <a:ext cx="48689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করঃ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760" y="2278886"/>
            <a:ext cx="428568" cy="42856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407" y="2722531"/>
            <a:ext cx="428568" cy="42856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22" y="2732618"/>
            <a:ext cx="428568" cy="42856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454" y="2278886"/>
            <a:ext cx="428568" cy="428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370" y="3314700"/>
            <a:ext cx="3656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ক্রিকেট বল সংখ্যার তালিকাঃ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521" y="4426327"/>
            <a:ext cx="3858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ফুটবল সংখ্যার তালিকাঃ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1401" y="3314700"/>
            <a:ext cx="3678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1,  2,  3,  4, .  .  .   n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7732" y="4419600"/>
            <a:ext cx="3496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2,  4,  6,  8,  .  .  .  2n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25" y="2293963"/>
            <a:ext cx="428568" cy="42856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21" y="2277559"/>
            <a:ext cx="428568" cy="42856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588" y="2745467"/>
            <a:ext cx="428568" cy="42856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033" y="2722531"/>
            <a:ext cx="428568" cy="42856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51" y="2731208"/>
            <a:ext cx="428568" cy="42856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306" y="2304050"/>
            <a:ext cx="428568" cy="428568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13" y="2718978"/>
            <a:ext cx="428568" cy="42856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193" y="2723128"/>
            <a:ext cx="428568" cy="42856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13" y="2715707"/>
            <a:ext cx="428568" cy="428568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6601" y="2209800"/>
            <a:ext cx="409197" cy="42857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32" y="2668759"/>
            <a:ext cx="428568" cy="42856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6" y="2725794"/>
            <a:ext cx="428568" cy="428568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13" y="2254758"/>
            <a:ext cx="428568" cy="428568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187" y="2240191"/>
            <a:ext cx="428568" cy="428568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01" y="2287139"/>
            <a:ext cx="428568" cy="42856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657600" y="3695700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886200" y="3695700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95750" y="3695700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324350" y="3695700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52950" y="3695700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781550" y="3695700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29150" y="4833759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857750" y="4833759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171950" y="4833759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4400550" y="4833759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14750" y="4833759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943350" y="4833759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3814" y="38481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1   1    1   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5181600"/>
            <a:ext cx="1361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2   2   2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3848100"/>
            <a:ext cx="4132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অর্থাৎ, প্রতিটি সংখ্যা ১ করে বৃদ্ধি পাচ্ছে।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71176" y="5247769"/>
            <a:ext cx="3972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অর্থাৎ,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প্রতিটি সংখ্যা ২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 বৃদ্ধি পাচ্ছে।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056" y="5743694"/>
            <a:ext cx="8986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যদি কতকগুলো রাশি এভাবে একটা বিশেষ নিয়মে ক্রমান্বয়ে চলতে থাকে, তবে তাকে কি বলে?  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7084631" y="4176415"/>
            <a:ext cx="1649794" cy="1186160"/>
          </a:xfrm>
          <a:prstGeom prst="star5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421322" y="4538662"/>
            <a:ext cx="19030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অনুক্রম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3056" y="6096000"/>
            <a:ext cx="9000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অনুক্রমের 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পদগুলো যদি পরপর ‘+’ চিহ্ন দ্বারা যুক্ত  করা হয় </a:t>
            </a:r>
            <a:r>
              <a:rPr lang="as-IN" sz="2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as-IN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cs typeface="NikoshBAN" pitchFamily="2" charset="0"/>
              </a:rPr>
              <a:t>1+2+3+4+…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এভাবে লিখা হয়, তবে তাকে কি বলে?</a:t>
            </a:r>
            <a:r>
              <a:rPr lang="as-IN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n 5"/>
          <p:cNvSpPr/>
          <p:nvPr/>
        </p:nvSpPr>
        <p:spPr>
          <a:xfrm>
            <a:off x="4753358" y="1600200"/>
            <a:ext cx="1266442" cy="1179341"/>
          </a:xfrm>
          <a:prstGeom prst="su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42158" y="1989547"/>
            <a:ext cx="688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6985" y="3945582"/>
            <a:ext cx="1050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পার্থক্যঃ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3468" y="5057239"/>
            <a:ext cx="104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পার্থক্যঃ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0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2" grpId="0"/>
      <p:bldP spid="17" grpId="0"/>
      <p:bldP spid="21" grpId="0" animBg="1"/>
      <p:bldP spid="22" grpId="0"/>
      <p:bldP spid="6" grpId="0" animBg="1"/>
      <p:bldP spid="10" grpId="0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899041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9325" y="1483816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সমান্তর ধারা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3810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শিরোনাম তোমরা খাতায় লিখে নাও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4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7147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42894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অনুক্রম ও ধারা বর্ণনা করতে এবং এদের মধ্যে পার্থক্য নিরূপণ করতে পারবে।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825" y="2935307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সমান্তর ধারা ব্যাখ্যা করতে পারবে।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814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সমান্তর ধারার নির্দিষ্টিতম পদ ও নির্দিষ্ট সংখ্যক পদের সমষ্টি নির্ণয়ের সূত্র গঠন করতে পারবে এবং সূত্র প্রয়োগ করে গাণিতিক সমস্যার সমাধান করতে পারবে।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ধারাটি লক্ষ্য করঃ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66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smtClean="0">
                <a:solidFill>
                  <a:srgbClr val="7030A0"/>
                </a:solidFill>
                <a:cs typeface="NikoshBAN" pitchFamily="2" charset="0"/>
              </a:rPr>
              <a:t>1 + 3 + 5 + 7 + 9 + . . .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ধারা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575" y="162056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এখানে,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24730"/>
            <a:ext cx="275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 পদ – প্রথম পদ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08743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= 3 – 1= 2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পদ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দ্বিতীয়</a:t>
            </a:r>
            <a:r>
              <a:rPr lang="bn-BD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পদ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124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পদ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 তৃতীয়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পদ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পঞ্চম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- চতুর্থ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পদ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3725" y="261065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= 5 – 3 = 2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051453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= 7 – 5 = 2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355318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= 9- 7  = 2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5257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 ধারার যে-কোনো পদ ও তার পূর্ববর্তী পদের পার্থক্য সব সময় সমান হলে, সেই ধারাটিকে </a:t>
            </a:r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সমান্তর ধারা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বলে।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419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অর্থাৎ ধারাটির  পাশাপাশি দুইটি পদের পার্থক্য সমান।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0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47637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19375"/>
            <a:ext cx="2762250" cy="16573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TextBox 3"/>
          <p:cNvSpPr txBox="1"/>
          <p:nvPr/>
        </p:nvSpPr>
        <p:spPr>
          <a:xfrm>
            <a:off x="5257800" y="3152775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অনুক্রম কাকে বলে?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838825" y="1857375"/>
            <a:ext cx="2819400" cy="990600"/>
          </a:xfrm>
          <a:prstGeom prst="cloud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34100" y="20675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২মিনিট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ধারার নির্দিষ্টতম পদ বা সাধারণ পদ বা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n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তম নির্ণয়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মনে করি, যেকোনো সমান্তর ধারার প্রথম  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a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  সাধারণ অন্তর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হলে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437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পদ = 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a = a + (</a:t>
            </a:r>
            <a:r>
              <a:rPr lang="en-US" sz="2800" dirty="0" smtClean="0">
                <a:solidFill>
                  <a:srgbClr val="FF0000"/>
                </a:solidFill>
                <a:cs typeface="NikoshBAN" pitchFamily="2" charset="0"/>
              </a:rPr>
              <a:t>1 – 1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)d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50" y="2801005"/>
            <a:ext cx="665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পদ =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a+ d = a + (</a:t>
            </a:r>
            <a:r>
              <a:rPr lang="en-US" sz="2800" dirty="0" smtClean="0">
                <a:solidFill>
                  <a:srgbClr val="FF0000"/>
                </a:solidFill>
                <a:cs typeface="NikoshBAN" pitchFamily="2" charset="0"/>
              </a:rPr>
              <a:t>2-1</a:t>
            </a:r>
            <a:r>
              <a:rPr lang="en-US" sz="2800" dirty="0" smtClean="0">
                <a:solidFill>
                  <a:srgbClr val="002060"/>
                </a:solidFill>
                <a:cs typeface="NikoshBAN" pitchFamily="2" charset="0"/>
              </a:rPr>
              <a:t>)d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33629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পদ =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a+ </a:t>
            </a:r>
            <a:r>
              <a:rPr lang="en-US" sz="2800" dirty="0" smtClean="0">
                <a:solidFill>
                  <a:srgbClr val="00B0F0"/>
                </a:solidFill>
                <a:cs typeface="NikoshBAN" pitchFamily="2" charset="0"/>
              </a:rPr>
              <a:t>2d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= a + (</a:t>
            </a:r>
            <a:r>
              <a:rPr lang="en-US" sz="2800" dirty="0" smtClean="0">
                <a:solidFill>
                  <a:srgbClr val="FF0000"/>
                </a:solidFill>
                <a:cs typeface="NikoshBAN" pitchFamily="2" charset="0"/>
              </a:rPr>
              <a:t>3-1</a:t>
            </a:r>
            <a:r>
              <a:rPr lang="en-US" sz="2800" dirty="0" smtClean="0">
                <a:solidFill>
                  <a:srgbClr val="00B0F0"/>
                </a:solidFill>
                <a:cs typeface="NikoshBAN" pitchFamily="2" charset="0"/>
              </a:rPr>
              <a:t>)d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9165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পদ =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cs typeface="NikoshBAN" pitchFamily="2" charset="0"/>
              </a:rPr>
              <a:t>a + 3d = a + (</a:t>
            </a:r>
            <a:r>
              <a:rPr lang="en-US" sz="2800" dirty="0" smtClean="0">
                <a:solidFill>
                  <a:srgbClr val="FF0000"/>
                </a:solidFill>
                <a:cs typeface="NikoshBAN" pitchFamily="2" charset="0"/>
              </a:rPr>
              <a:t>4- 1</a:t>
            </a:r>
            <a:r>
              <a:rPr lang="en-US" sz="2800" dirty="0" smtClean="0">
                <a:solidFill>
                  <a:srgbClr val="7030A0"/>
                </a:solidFill>
                <a:cs typeface="NikoshBAN" pitchFamily="2" charset="0"/>
              </a:rPr>
              <a:t>)d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" y="479173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.  .  .   .  .  .   .  .  .  .  .  .   .  .  .   .  .  .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.  .  .   .  .  .   .   .  .  .  .  .   .  .  .  .  .  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750" y="579250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সুতারাং,  </a:t>
            </a:r>
            <a:r>
              <a:rPr lang="en-US" sz="3600" b="1" dirty="0" smtClean="0">
                <a:solidFill>
                  <a:srgbClr val="FF0000"/>
                </a:solidFill>
              </a:rPr>
              <a:t>n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পদ</a:t>
            </a:r>
            <a:r>
              <a:rPr lang="en-US" sz="3600" b="1" dirty="0" smtClean="0">
                <a:solidFill>
                  <a:srgbClr val="7030A0"/>
                </a:solidFill>
              </a:rPr>
              <a:t>  = a + (</a:t>
            </a:r>
            <a:r>
              <a:rPr lang="en-US" sz="3600" b="1" dirty="0" smtClean="0">
                <a:solidFill>
                  <a:srgbClr val="FF0000"/>
                </a:solidFill>
              </a:rPr>
              <a:t>n- 1</a:t>
            </a:r>
            <a:r>
              <a:rPr lang="en-US" sz="3600" b="1" dirty="0" smtClean="0">
                <a:solidFill>
                  <a:srgbClr val="7030A0"/>
                </a:solidFill>
              </a:rPr>
              <a:t>)d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600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ধারাটির,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1066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en-US" sz="2800" dirty="0" smtClean="0">
                <a:solidFill>
                  <a:srgbClr val="7030A0"/>
                </a:solidFill>
              </a:rPr>
              <a:t>2+4+6</a:t>
            </a:r>
            <a:r>
              <a:rPr lang="bn-BD" sz="2800" dirty="0" smtClean="0">
                <a:solidFill>
                  <a:srgbClr val="7030A0"/>
                </a:solidFill>
              </a:rPr>
              <a:t>+</a:t>
            </a:r>
            <a:r>
              <a:rPr lang="en-US" sz="2800" dirty="0" smtClean="0">
                <a:solidFill>
                  <a:srgbClr val="7030A0"/>
                </a:solidFill>
              </a:rPr>
              <a:t>8+…</a:t>
            </a:r>
            <a:r>
              <a:rPr lang="bn-BD" sz="2800" dirty="0" smtClean="0">
                <a:solidFill>
                  <a:srgbClr val="7030A0"/>
                </a:solidFill>
              </a:rPr>
              <a:t>   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ধারাটির </a:t>
            </a:r>
            <a:r>
              <a:rPr lang="en-US" sz="2800" dirty="0" smtClean="0">
                <a:solidFill>
                  <a:srgbClr val="7030A0"/>
                </a:solidFill>
                <a:cs typeface="NikoshBAN" pitchFamily="2" charset="0"/>
              </a:rPr>
              <a:t>10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2800" dirty="0" smtClean="0">
                <a:solidFill>
                  <a:srgbClr val="7030A0"/>
                </a:solidFill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 নির্ণয় কর।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1551920"/>
            <a:ext cx="8724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উত্তরঃ এটি একটি সমান্তর ধারা।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যার  প্রথম পদ, 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a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=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2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এবং    সাধারণ অন্তর,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 d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4-2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=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NikoshBAN" pitchFamily="2" charset="0"/>
              </a:rPr>
              <a:t>2</a:t>
            </a:r>
            <a:endParaRPr lang="bn-BD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06027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 জানি, </a:t>
            </a:r>
            <a:r>
              <a:rPr lang="pt-BR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n তম পদ  = a + (n- </a:t>
            </a:r>
            <a:r>
              <a:rPr lang="en-US" sz="2800" dirty="0" smtClean="0">
                <a:solidFill>
                  <a:srgbClr val="0070C0"/>
                </a:solidFill>
                <a:cs typeface="NikoshBAN" pitchFamily="2" charset="0"/>
              </a:rPr>
              <a:t>1</a:t>
            </a:r>
            <a:r>
              <a:rPr lang="pt-BR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)d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তাহলে,</a:t>
            </a:r>
            <a:r>
              <a:rPr lang="en-US" sz="2800" dirty="0" smtClean="0">
                <a:solidFill>
                  <a:srgbClr val="7030A0"/>
                </a:solidFill>
              </a:rPr>
              <a:t>10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2800" dirty="0" smtClean="0">
                <a:solidFill>
                  <a:srgbClr val="7030A0"/>
                </a:solidFill>
              </a:rPr>
              <a:t>    = a + (10 – 1)d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975" y="3589615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solidFill>
                  <a:srgbClr val="00B0F0"/>
                </a:solidFill>
                <a:cs typeface="NikoshBAN" pitchFamily="2" charset="0"/>
              </a:rPr>
              <a:t>10 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2800" dirty="0" smtClean="0">
                <a:solidFill>
                  <a:srgbClr val="00B0F0"/>
                </a:solidFill>
                <a:cs typeface="NikoshBAN" pitchFamily="2" charset="0"/>
              </a:rPr>
              <a:t>   = a + 9d</a:t>
            </a:r>
            <a:endParaRPr lang="en-US" sz="2800" dirty="0">
              <a:solidFill>
                <a:srgbClr val="00B0F0"/>
              </a:solidFill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124" y="4191000"/>
            <a:ext cx="4257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solidFill>
                  <a:srgbClr val="00B050"/>
                </a:solidFill>
              </a:rPr>
              <a:t>10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2800" dirty="0" smtClean="0">
                <a:solidFill>
                  <a:srgbClr val="00B050"/>
                </a:solidFill>
              </a:rPr>
              <a:t>   = 2 + 9 ×2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953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সুতরাং, </a:t>
            </a:r>
            <a:r>
              <a:rPr lang="en-US" sz="2800" dirty="0" smtClean="0">
                <a:solidFill>
                  <a:srgbClr val="7030A0"/>
                </a:solidFill>
              </a:rPr>
              <a:t>10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তম পদ </a:t>
            </a:r>
            <a:r>
              <a:rPr lang="en-US" sz="2800" dirty="0" smtClean="0">
                <a:solidFill>
                  <a:srgbClr val="7030A0"/>
                </a:solidFill>
              </a:rPr>
              <a:t> = 20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281315"/>
            <a:ext cx="758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প্রিয় শিক্ষার্থীরা চল, আমরা একটি গাণিতিক সমস্যার সমাধান করিঃ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821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BADAL BORMAN</dc:creator>
  <cp:lastModifiedBy>BADAL BORMAN</cp:lastModifiedBy>
  <cp:revision>176</cp:revision>
  <dcterms:created xsi:type="dcterms:W3CDTF">2006-08-16T00:00:00Z</dcterms:created>
  <dcterms:modified xsi:type="dcterms:W3CDTF">2021-02-16T03:48:31Z</dcterms:modified>
</cp:coreProperties>
</file>