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85" r:id="rId3"/>
    <p:sldId id="256" r:id="rId4"/>
    <p:sldId id="287" r:id="rId5"/>
    <p:sldId id="260" r:id="rId6"/>
    <p:sldId id="257" r:id="rId7"/>
    <p:sldId id="258" r:id="rId8"/>
    <p:sldId id="261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EA24C-ED74-4797-8D3B-DBB93822D5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4E194-6372-4C7E-BC5F-3663BB74C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2CDA5-1B4E-4D83-B222-358AC63B3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5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  <a:sym typeface="Webdings"/>
              </a:rPr>
              <a:t>খাদ্য লবণ কোন কোন উপাদান দ্বারা গঠিত? এর উপাদানগুলো পরস্পরের সাথে যুক্ত হওয়াকে কী বলে?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1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দুই</a:t>
            </a:r>
            <a:r>
              <a:rPr lang="bn-BD" baseline="0" dirty="0" smtClean="0"/>
              <a:t> এক জন শিক্ষার্থীকে বোর্ডে এনে কাজটি করতে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7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4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পর্দায়</a:t>
            </a:r>
            <a:r>
              <a:rPr lang="bn-BD" baseline="0" dirty="0" smtClean="0"/>
              <a:t> স্লাইডটি দেখানোর পাশাপাশি বোর্ডে তা ব্যাখ্যা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42C23-B029-4248-BAF6-69EADAB1ED6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2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1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0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3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6484-0CC9-47D3-A319-F7807940789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5771-CA92-4A30-8E96-7A7CF5A7D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3E69BF-2F07-4999-8492-C5B92E71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05" y="1388422"/>
            <a:ext cx="8229600" cy="3720819"/>
          </a:xfrm>
          <a:prstGeom prst="round2DiagRect">
            <a:avLst>
              <a:gd name="adj1" fmla="val 16667"/>
              <a:gd name="adj2" fmla="val 17692"/>
            </a:avLst>
          </a:prstGeom>
          <a:ln w="114300">
            <a:solidFill>
              <a:srgbClr val="FF00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1" y="5959214"/>
            <a:ext cx="40955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লোকটির নাম কী?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1" y="5211062"/>
            <a:ext cx="335897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ওয়েল্টার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কোসেল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795" y="495595"/>
            <a:ext cx="10236820" cy="64633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ওয়েল্টার কোসেল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১৯১৬ সালে আয়নিক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বন্ধন আবিষ্কার করেন।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795" y="5989991"/>
            <a:ext cx="10236820" cy="584775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                    (</a:t>
            </a:r>
            <a:r>
              <a:rPr lang="en-US" sz="3200" dirty="0"/>
              <a:t>16 September 1853 --- 5 July 1927)</a:t>
            </a:r>
          </a:p>
        </p:txBody>
      </p:sp>
    </p:spTree>
    <p:extLst>
      <p:ext uri="{BB962C8B-B14F-4D97-AF65-F5344CB8AC3E}">
        <p14:creationId xmlns:p14="http://schemas.microsoft.com/office/powerpoint/2010/main" val="4026891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81871" y="722622"/>
            <a:ext cx="3629891" cy="3269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72620" y="1203573"/>
            <a:ext cx="2664400" cy="2493789"/>
            <a:chOff x="1090185" y="2492087"/>
            <a:chExt cx="2664400" cy="2493789"/>
          </a:xfrm>
        </p:grpSpPr>
        <p:grpSp>
          <p:nvGrpSpPr>
            <p:cNvPr id="4" name="Group 3"/>
            <p:cNvGrpSpPr/>
            <p:nvPr/>
          </p:nvGrpSpPr>
          <p:grpSpPr>
            <a:xfrm>
              <a:off x="1191496" y="2549233"/>
              <a:ext cx="2563089" cy="2348345"/>
              <a:chOff x="1191496" y="2549233"/>
              <a:chExt cx="2563089" cy="234834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191496" y="2549233"/>
                <a:ext cx="2563089" cy="234834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62545" y="2992584"/>
                <a:ext cx="1620982" cy="14962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067790" y="3366656"/>
                <a:ext cx="810491" cy="74814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795893" y="4159816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04114" y="2599460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82944" y="2492087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75708" y="2666972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81377" y="2897334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00732" y="4798839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26672" y="4748633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090185" y="3505195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90185" y="3808275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974397" y="3164039"/>
              <a:ext cx="202622" cy="1870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86945" y="746373"/>
            <a:ext cx="3629891" cy="3269674"/>
            <a:chOff x="4904509" y="2173438"/>
            <a:chExt cx="3629891" cy="3269674"/>
          </a:xfrm>
        </p:grpSpPr>
        <p:grpSp>
          <p:nvGrpSpPr>
            <p:cNvPr id="19" name="Group 18"/>
            <p:cNvGrpSpPr/>
            <p:nvPr/>
          </p:nvGrpSpPr>
          <p:grpSpPr>
            <a:xfrm>
              <a:off x="4904509" y="2173438"/>
              <a:ext cx="3629891" cy="3269674"/>
              <a:chOff x="665018" y="2036619"/>
              <a:chExt cx="3629891" cy="326967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65018" y="2036619"/>
                <a:ext cx="3629891" cy="326967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91496" y="2549233"/>
                <a:ext cx="2563089" cy="234834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662545" y="2992584"/>
                <a:ext cx="1620982" cy="14962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067790" y="3366656"/>
                <a:ext cx="810491" cy="74814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6035384" y="4296635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570948" y="2592533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99995" y="2606383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842107" y="3484413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892765" y="3808275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99995" y="4852559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11215" y="4913168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329676" y="3642014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329676" y="3945094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02036" y="522704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053822" y="4698415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576840" y="503439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256444" y="4410950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59427" y="2537119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044729" y="2738011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50253" y="3325098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20290" y="4223873"/>
            <a:ext cx="143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মৌল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94465" y="4196158"/>
            <a:ext cx="143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মৌল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350870" y="1352506"/>
            <a:ext cx="202622" cy="1870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96766" y="3273082"/>
            <a:ext cx="202622" cy="1870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27277" y="926411"/>
            <a:ext cx="202622" cy="1870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61013" y="1234702"/>
            <a:ext cx="202622" cy="1870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295447" y="3945455"/>
            <a:ext cx="160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যৌগ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00477" y="302647"/>
            <a:ext cx="881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4400" b="1" dirty="0"/>
          </a:p>
        </p:txBody>
      </p:sp>
      <p:sp>
        <p:nvSpPr>
          <p:cNvPr id="48" name="Rectangle 47"/>
          <p:cNvSpPr/>
          <p:nvPr/>
        </p:nvSpPr>
        <p:spPr>
          <a:xfrm>
            <a:off x="9269516" y="302647"/>
            <a:ext cx="747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</a:rPr>
              <a:t>[</a:t>
            </a:r>
            <a:r>
              <a:rPr lang="bn-BD" sz="4400" b="1" dirty="0" smtClean="0">
                <a:latin typeface="Times New Roman" pitchFamily="18" charset="0"/>
              </a:rPr>
              <a:t>-</a:t>
            </a:r>
            <a:r>
              <a:rPr lang="en-US" sz="4400" b="1" dirty="0" smtClean="0">
                <a:latin typeface="Times New Roman" pitchFamily="18" charset="0"/>
              </a:rPr>
              <a:t>]</a:t>
            </a:r>
            <a:endParaRPr lang="en-US" sz="4400" b="1" dirty="0"/>
          </a:p>
        </p:txBody>
      </p:sp>
      <p:sp>
        <p:nvSpPr>
          <p:cNvPr id="49" name="Rectangle 48"/>
          <p:cNvSpPr/>
          <p:nvPr/>
        </p:nvSpPr>
        <p:spPr>
          <a:xfrm>
            <a:off x="1842655" y="4879164"/>
            <a:ext cx="8534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ধনাত্মক চার্জযুক্ত  পরমাণুকে ক্যাটায়ন বলা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42655" y="5793564"/>
            <a:ext cx="85344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ঋণাত্মক চার্জযুক্ত পরমাণুকে অ্যানায়ন বলা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43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14827 -0.0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9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13299 -0.256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0046 L 0.05977 0.0060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4.44444E-6 L -0.02031 0.001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DOEL\Desktop\Imag=1\images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20" y="1226634"/>
            <a:ext cx="2956333" cy="31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DOEL\Desktop\Imag=1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43" y="1226634"/>
            <a:ext cx="1707730" cy="31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OEL\Desktop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1226634"/>
            <a:ext cx="3128763" cy="31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508174" y="1286129"/>
            <a:ext cx="1956955" cy="3040544"/>
            <a:chOff x="398318" y="3413847"/>
            <a:chExt cx="1956955" cy="2110975"/>
          </a:xfrm>
        </p:grpSpPr>
        <p:pic>
          <p:nvPicPr>
            <p:cNvPr id="2" name="Picture 2" descr="C:\Users\DOEL\Desktop\Imag=1\download (3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18" y="3413847"/>
              <a:ext cx="1956955" cy="211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45476" y="4837606"/>
              <a:ext cx="4667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47493" y="4881293"/>
            <a:ext cx="10615959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IN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লিথিয়াম </a:t>
            </a:r>
            <a:r>
              <a:rPr lang="bn-BD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ও ফ্লোরিন পরমাণুর ইলেকট্রন বিন্যাসের চিত্র এঁকে </a:t>
            </a:r>
            <a:r>
              <a:rPr lang="bn-IN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r>
              <a:rPr lang="bn-BD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দেখাও</a:t>
            </a:r>
            <a:r>
              <a:rPr lang="bn-BD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2429" y="128441"/>
            <a:ext cx="6199322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1275" y="2605267"/>
            <a:ext cx="2526547" cy="2341418"/>
            <a:chOff x="983673" y="609600"/>
            <a:chExt cx="2526547" cy="2341418"/>
          </a:xfrm>
        </p:grpSpPr>
        <p:sp>
          <p:nvSpPr>
            <p:cNvPr id="4" name="Oval 3"/>
            <p:cNvSpPr/>
            <p:nvPr/>
          </p:nvSpPr>
          <p:spPr>
            <a:xfrm>
              <a:off x="1385455" y="969818"/>
              <a:ext cx="1662545" cy="15932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874896" y="1418752"/>
              <a:ext cx="686751" cy="687915"/>
            </a:xfrm>
            <a:prstGeom prst="ellipse">
              <a:avLst/>
            </a:prstGeom>
            <a:solidFill>
              <a:srgbClr val="CC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8076" y="1413164"/>
              <a:ext cx="789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Li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983673" y="609600"/>
              <a:ext cx="2452254" cy="23414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147042" y="866070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91624" y="244548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38533" y="1572651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44480" y="2661282"/>
            <a:ext cx="2526547" cy="2444124"/>
            <a:chOff x="983673" y="588979"/>
            <a:chExt cx="2526547" cy="2444124"/>
          </a:xfrm>
        </p:grpSpPr>
        <p:sp>
          <p:nvSpPr>
            <p:cNvPr id="12" name="Oval 11"/>
            <p:cNvSpPr/>
            <p:nvPr/>
          </p:nvSpPr>
          <p:spPr>
            <a:xfrm>
              <a:off x="1385455" y="969818"/>
              <a:ext cx="1662545" cy="15932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74896" y="1418752"/>
              <a:ext cx="686751" cy="68791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70368" y="1399310"/>
              <a:ext cx="789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F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983673" y="609600"/>
              <a:ext cx="2452254" cy="23414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47042" y="866070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91624" y="244548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338533" y="1572651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338533" y="1877451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24823" y="1198578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022351" y="284726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341006" y="2861124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534970" y="58897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70496" y="713669"/>
              <a:ext cx="171687" cy="17197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64780" y="1406068"/>
            <a:ext cx="2458896" cy="1209583"/>
            <a:chOff x="580663" y="555247"/>
            <a:chExt cx="2508571" cy="1264751"/>
          </a:xfrm>
        </p:grpSpPr>
        <p:sp>
          <p:nvSpPr>
            <p:cNvPr id="31" name="TextBox 30"/>
            <p:cNvSpPr txBox="1"/>
            <p:nvPr/>
          </p:nvSpPr>
          <p:spPr>
            <a:xfrm>
              <a:off x="580663" y="555247"/>
              <a:ext cx="1510145" cy="109260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Li</a:t>
              </a:r>
            </a:p>
            <a:p>
              <a:pPr algn="ctr"/>
              <a:r>
                <a:rPr lang="en-US" sz="2900" dirty="0">
                  <a:latin typeface="Times New Roman" pitchFamily="18" charset="0"/>
                  <a:cs typeface="Times New Roman" pitchFamily="18" charset="0"/>
                </a:rPr>
                <a:t>2, 1</a:t>
              </a:r>
            </a:p>
          </p:txBody>
        </p:sp>
        <p:sp>
          <p:nvSpPr>
            <p:cNvPr id="33" name="Curved Down Arrow 32"/>
            <p:cNvSpPr/>
            <p:nvPr/>
          </p:nvSpPr>
          <p:spPr>
            <a:xfrm rot="3010466">
              <a:off x="2115398" y="846162"/>
              <a:ext cx="1216152" cy="731520"/>
            </a:xfrm>
            <a:prstGeom prst="curvedDown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41878" y="1521972"/>
            <a:ext cx="2434078" cy="1179829"/>
            <a:chOff x="6116838" y="513611"/>
            <a:chExt cx="2434078" cy="1216152"/>
          </a:xfrm>
        </p:grpSpPr>
        <p:sp>
          <p:nvSpPr>
            <p:cNvPr id="32" name="TextBox 31"/>
            <p:cNvSpPr txBox="1"/>
            <p:nvPr/>
          </p:nvSpPr>
          <p:spPr>
            <a:xfrm>
              <a:off x="7040771" y="525254"/>
              <a:ext cx="1510145" cy="109260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  <a:p>
              <a:pPr algn="ctr"/>
              <a:r>
                <a:rPr lang="en-US" sz="2900" dirty="0">
                  <a:latin typeface="Times New Roman" pitchFamily="18" charset="0"/>
                  <a:cs typeface="Times New Roman" pitchFamily="18" charset="0"/>
                </a:rPr>
                <a:t>2, 7</a:t>
              </a:r>
            </a:p>
          </p:txBody>
        </p:sp>
        <p:sp>
          <p:nvSpPr>
            <p:cNvPr id="34" name="Curved Down Arrow 33"/>
            <p:cNvSpPr/>
            <p:nvPr/>
          </p:nvSpPr>
          <p:spPr>
            <a:xfrm rot="7305512" flipV="1">
              <a:off x="5818817" y="811632"/>
              <a:ext cx="1216152" cy="620109"/>
            </a:xfrm>
            <a:prstGeom prst="curvedDown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04664" y="5110684"/>
            <a:ext cx="7966363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লিথিয়াম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ও ফ্লোরিন পরমাণুর ইলেকট্রন বিন্যাসের চিত্র।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984917" y="334537"/>
            <a:ext cx="808611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610" y="5080811"/>
            <a:ext cx="10158761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Li 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ও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F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মধ্যে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বন্ধন গঠনের সময়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কে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ক্যাটায়ন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এবং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কে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অ্যানায়ন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হিসেবে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88129" y="116111"/>
            <a:ext cx="3235882" cy="234121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7008" y="626101"/>
            <a:ext cx="1731817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  <a:sym typeface="Wingdings"/>
              </a:rPr>
              <a:t>সময়: ৪ মিনিট</a:t>
            </a:r>
            <a:endParaRPr lang="en-US" sz="2400" dirty="0"/>
          </a:p>
        </p:txBody>
      </p:sp>
      <p:pic>
        <p:nvPicPr>
          <p:cNvPr id="6" name="Picture 9" descr="C:\Users\DOEL\Desktop\Imag=1\images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26" y="1874642"/>
            <a:ext cx="2064235" cy="21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DOEL\Desktop\Imag=1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79" y="1882590"/>
            <a:ext cx="2064235" cy="21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64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OEL\Desktop\tumblr_n7p83aITQN1rhb9f5o2_r1_128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4" y="209689"/>
            <a:ext cx="9456234" cy="37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9896" y="4983114"/>
            <a:ext cx="8409709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 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ও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F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মধ্যে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কে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ক্যাটায়ন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এবং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কে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অ্যানায়ন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হিসেবে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r>
              <a:rPr lang="en-US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করে।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5132" y="3994962"/>
            <a:ext cx="1509875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Na (11)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497591" y="3994961"/>
            <a:ext cx="1509875" cy="5847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F (9)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565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45005"/>
              </p:ext>
            </p:extLst>
          </p:nvPr>
        </p:nvGraphicFramePr>
        <p:xfrm>
          <a:off x="4851399" y="3289609"/>
          <a:ext cx="2489200" cy="829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Packager Shell Object" showAsIcon="1" r:id="rId3" imgW="2489400" imgH="488520" progId="Package">
                  <p:embed/>
                </p:oleObj>
              </mc:Choice>
              <mc:Fallback>
                <p:oleObj name="Packager Shell Object" showAsIcon="1" r:id="rId3" imgW="2489400" imgH="48852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399" y="3289609"/>
                        <a:ext cx="2489200" cy="82991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2196" y="449452"/>
            <a:ext cx="816760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আমরা  আর একটা ভিডিও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88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63392" y="1408222"/>
                <a:ext cx="2441723" cy="214860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7200" b="1">
                              <a:latin typeface="Cambria Math"/>
                              <a:cs typeface="Times New Roman" pitchFamily="18" charset="0"/>
                            </a:rPr>
                            <m:t>𝐍𝐚</m:t>
                          </m:r>
                        </m:e>
                        <m:sup>
                          <m:r>
                            <a:rPr lang="en-US" sz="7200" b="1"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p>
                      </m:sSup>
                    </m:oMath>
                  </m:oMathPara>
                </a14:m>
                <a:endParaRPr lang="en-US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22.99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92" y="1408222"/>
                <a:ext cx="2441723" cy="2148602"/>
              </a:xfrm>
              <a:prstGeom prst="rect">
                <a:avLst/>
              </a:prstGeom>
              <a:blipFill>
                <a:blip r:embed="rId4"/>
                <a:stretch>
                  <a:fillRect l="-3440" r="-3194" b="-1731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:\Users\DOEL\Desktop\bon\sdfs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8" y="3965940"/>
            <a:ext cx="3786264" cy="24014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3045" y="1159727"/>
            <a:ext cx="3791507" cy="2594963"/>
            <a:chOff x="1022124" y="1208873"/>
            <a:chExt cx="2819400" cy="2266954"/>
          </a:xfrm>
        </p:grpSpPr>
        <p:pic>
          <p:nvPicPr>
            <p:cNvPr id="5" name="Picture 7" descr="C:\Users\DOEL\Desktop\bon\ewfwq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124" y="1208873"/>
              <a:ext cx="2819400" cy="214860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424937" y="2552497"/>
              <a:ext cx="103105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</a:p>
          </p:txBody>
        </p:sp>
      </p:grpSp>
      <p:sp>
        <p:nvSpPr>
          <p:cNvPr id="7" name="Right Arrow 6"/>
          <p:cNvSpPr/>
          <p:nvPr/>
        </p:nvSpPr>
        <p:spPr>
          <a:xfrm>
            <a:off x="4379984" y="2118429"/>
            <a:ext cx="1229079" cy="804978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79983" y="4637753"/>
            <a:ext cx="1229080" cy="804978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63391" y="3965941"/>
                <a:ext cx="2440517" cy="214860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7200" b="1">
                              <a:latin typeface="Cambria Math"/>
                              <a:cs typeface="Times New Roman" pitchFamily="18" charset="0"/>
                            </a:rPr>
                            <m:t>𝐂𝐥</m:t>
                          </m:r>
                        </m:e>
                        <m:sup>
                          <m:r>
                            <a:rPr lang="en-US" sz="7200" b="1">
                              <a:latin typeface="Cambria Math"/>
                              <a:cs typeface="Times New Roman" pitchFamily="18" charset="0"/>
                            </a:rPr>
                            <m:t>𝟏𝟕</m:t>
                          </m:r>
                        </m:sup>
                      </m:sSup>
                    </m:oMath>
                  </m:oMathPara>
                </a14:m>
                <a:endParaRPr lang="en-US" sz="7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35.45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91" y="3965941"/>
                <a:ext cx="2440517" cy="2148602"/>
              </a:xfrm>
              <a:prstGeom prst="rect">
                <a:avLst/>
              </a:prstGeom>
              <a:blipFill>
                <a:blip r:embed="rId7"/>
                <a:stretch>
                  <a:fillRect l="-3448" r="-3448" b="-1731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93902" y="260731"/>
            <a:ext cx="930011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সোডিয়াম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ক্লোরিনের পরিচিতি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76751" y="1936219"/>
            <a:ext cx="1510145" cy="109260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Na</a:t>
            </a:r>
          </a:p>
          <a:p>
            <a:pPr algn="ctr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2, 8, 1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2113" y="4440076"/>
            <a:ext cx="1510145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2, 8, 7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8159445" y="2068063"/>
            <a:ext cx="1162976" cy="804978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159445" y="4637752"/>
            <a:ext cx="1161769" cy="804978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2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86945" y="2436683"/>
            <a:ext cx="3629891" cy="3269674"/>
            <a:chOff x="4862944" y="2436683"/>
            <a:chExt cx="3629891" cy="3269674"/>
          </a:xfrm>
        </p:grpSpPr>
        <p:grpSp>
          <p:nvGrpSpPr>
            <p:cNvPr id="3" name="Group 2"/>
            <p:cNvGrpSpPr/>
            <p:nvPr/>
          </p:nvGrpSpPr>
          <p:grpSpPr>
            <a:xfrm>
              <a:off x="4862944" y="2436683"/>
              <a:ext cx="3629891" cy="3269674"/>
              <a:chOff x="4904509" y="2173438"/>
              <a:chExt cx="3629891" cy="32696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904509" y="2173438"/>
                <a:ext cx="3629891" cy="3269674"/>
                <a:chOff x="665018" y="2036619"/>
                <a:chExt cx="3629891" cy="32696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65018" y="2036619"/>
                  <a:ext cx="3629891" cy="3269674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191496" y="2549233"/>
                  <a:ext cx="2563089" cy="234834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662545" y="2992584"/>
                  <a:ext cx="1620982" cy="14962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067790" y="3366656"/>
                  <a:ext cx="810491" cy="7481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6035384" y="4296635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570948" y="2592533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99995" y="2606383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842107" y="3484413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892765" y="3808275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99995" y="4852559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611215" y="4913168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329676" y="3642014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329676" y="3945094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02036" y="5227047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053822" y="4698415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76840" y="5034397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256444" y="4410950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859427" y="2537119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044729" y="2738011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250253" y="3325098"/>
                <a:ext cx="202622" cy="18703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5633609" y="2550911"/>
              <a:ext cx="202622" cy="18703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2147454" y="2438414"/>
            <a:ext cx="3629891" cy="32696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572620" y="2893883"/>
            <a:ext cx="2664400" cy="2493789"/>
            <a:chOff x="1090185" y="2492087"/>
            <a:chExt cx="2664400" cy="2493789"/>
          </a:xfrm>
        </p:grpSpPr>
        <p:grpSp>
          <p:nvGrpSpPr>
            <p:cNvPr id="28" name="Group 27"/>
            <p:cNvGrpSpPr/>
            <p:nvPr/>
          </p:nvGrpSpPr>
          <p:grpSpPr>
            <a:xfrm>
              <a:off x="1191496" y="2549233"/>
              <a:ext cx="2563089" cy="2348345"/>
              <a:chOff x="1191496" y="2549233"/>
              <a:chExt cx="2563089" cy="234834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191496" y="2549233"/>
                <a:ext cx="2563089" cy="234834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662545" y="2992584"/>
                <a:ext cx="1620982" cy="14962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067790" y="3366656"/>
                <a:ext cx="810491" cy="74814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1795893" y="4159816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04114" y="2599460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082944" y="2492087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75708" y="2666972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381377" y="2897334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400732" y="4798839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26672" y="4748633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90185" y="3505195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90185" y="3808275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974397" y="3164039"/>
              <a:ext cx="202622" cy="18703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>
            <a:off x="5350870" y="3042816"/>
            <a:ext cx="202622" cy="187037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3715" y="1484245"/>
            <a:ext cx="160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8834" y="1456808"/>
            <a:ext cx="135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Na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6270" y="1456808"/>
            <a:ext cx="1356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Cl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613563" y="1456808"/>
            <a:ext cx="406980" cy="362298"/>
            <a:chOff x="1048620" y="456158"/>
            <a:chExt cx="447670" cy="44542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1048620" y="678873"/>
              <a:ext cx="44767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272455" y="456158"/>
              <a:ext cx="0" cy="4454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>
            <a:off x="8320085" y="1607127"/>
            <a:ext cx="4030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386944" y="2800365"/>
            <a:ext cx="202622" cy="187037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713015" y="1646893"/>
            <a:ext cx="4849101" cy="4174965"/>
            <a:chOff x="1884215" y="1494013"/>
            <a:chExt cx="4849101" cy="4174965"/>
          </a:xfrm>
        </p:grpSpPr>
        <p:grpSp>
          <p:nvGrpSpPr>
            <p:cNvPr id="52" name="Group 51"/>
            <p:cNvGrpSpPr/>
            <p:nvPr/>
          </p:nvGrpSpPr>
          <p:grpSpPr>
            <a:xfrm>
              <a:off x="3948545" y="1514699"/>
              <a:ext cx="692729" cy="3514503"/>
              <a:chOff x="3948545" y="1514699"/>
              <a:chExt cx="692729" cy="3514503"/>
            </a:xfrm>
          </p:grpSpPr>
          <p:grpSp>
            <p:nvGrpSpPr>
              <p:cNvPr id="188" name="Group 187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0" name="Group 189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200" name="Oval 199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extBox 196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4641273" y="2119745"/>
              <a:ext cx="692729" cy="3514503"/>
              <a:chOff x="3948545" y="1514699"/>
              <a:chExt cx="692729" cy="3514503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80" name="Oval 179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76" name="Oval 175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3269673" y="1494013"/>
              <a:ext cx="692729" cy="2923311"/>
              <a:chOff x="3948545" y="2105891"/>
              <a:chExt cx="692729" cy="2923311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62" name="Oval 161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60" name="Oval 159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5347858" y="1553986"/>
              <a:ext cx="692729" cy="3514503"/>
              <a:chOff x="3948545" y="1514699"/>
              <a:chExt cx="692729" cy="3514503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45" name="Oval 144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</p:grpSp>
        <p:grpSp>
          <p:nvGrpSpPr>
            <p:cNvPr id="56" name="Group 55"/>
            <p:cNvGrpSpPr/>
            <p:nvPr/>
          </p:nvGrpSpPr>
          <p:grpSpPr>
            <a:xfrm>
              <a:off x="2576944" y="1514704"/>
              <a:ext cx="692729" cy="3514503"/>
              <a:chOff x="3948545" y="1514699"/>
              <a:chExt cx="692729" cy="3514503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</p:grpSp>
        <p:grpSp>
          <p:nvGrpSpPr>
            <p:cNvPr id="57" name="Group 56"/>
            <p:cNvGrpSpPr/>
            <p:nvPr/>
          </p:nvGrpSpPr>
          <p:grpSpPr>
            <a:xfrm>
              <a:off x="6040587" y="2119745"/>
              <a:ext cx="692729" cy="3514503"/>
              <a:chOff x="3948545" y="1514699"/>
              <a:chExt cx="692729" cy="3514503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117" name="Oval 116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TextBox 107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1898072" y="1505774"/>
              <a:ext cx="665019" cy="581891"/>
              <a:chOff x="3948545" y="3241964"/>
              <a:chExt cx="665019" cy="581891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948545" y="3241964"/>
                <a:ext cx="665019" cy="58189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059382" y="3348243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347863" y="5087087"/>
              <a:ext cx="665019" cy="581891"/>
              <a:chOff x="3948545" y="2660073"/>
              <a:chExt cx="665019" cy="581891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948545" y="2660073"/>
                <a:ext cx="665019" cy="58189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59382" y="2738642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655136" y="1563287"/>
              <a:ext cx="665019" cy="581891"/>
              <a:chOff x="3948545" y="3241964"/>
              <a:chExt cx="665019" cy="581891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948545" y="3241964"/>
                <a:ext cx="665019" cy="58189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059382" y="3348243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269680" y="4442756"/>
              <a:ext cx="665019" cy="581891"/>
              <a:chOff x="3948545" y="2660073"/>
              <a:chExt cx="665019" cy="581891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3948545" y="2660073"/>
                <a:ext cx="665019" cy="58189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059382" y="2738642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054443" y="1588711"/>
              <a:ext cx="665019" cy="581891"/>
              <a:chOff x="3948545" y="3241964"/>
              <a:chExt cx="665019" cy="581891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948545" y="3241964"/>
                <a:ext cx="665019" cy="58189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059382" y="3348243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990116" y="5045345"/>
              <a:ext cx="665019" cy="581891"/>
              <a:chOff x="3948545" y="2660073"/>
              <a:chExt cx="665019" cy="581891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3948545" y="2660073"/>
                <a:ext cx="665019" cy="58189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059382" y="2738642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576945" y="5015352"/>
              <a:ext cx="665019" cy="581891"/>
              <a:chOff x="3948545" y="2660073"/>
              <a:chExt cx="665019" cy="581891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948545" y="2660073"/>
                <a:ext cx="665019" cy="58189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059382" y="2738642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83532" y="5052359"/>
              <a:ext cx="665019" cy="581891"/>
              <a:chOff x="3948545" y="3241964"/>
              <a:chExt cx="665019" cy="581891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3948545" y="3241964"/>
                <a:ext cx="665019" cy="58189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059382" y="3348243"/>
                <a:ext cx="49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Cl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884215" y="2089758"/>
              <a:ext cx="692729" cy="3514503"/>
              <a:chOff x="3948545" y="1514699"/>
              <a:chExt cx="692729" cy="3514503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948545" y="2660073"/>
                <a:ext cx="665019" cy="581891"/>
                <a:chOff x="3948545" y="2660073"/>
                <a:chExt cx="665019" cy="581891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3948545" y="3241964"/>
                <a:ext cx="665019" cy="581891"/>
                <a:chOff x="3948545" y="3241964"/>
                <a:chExt cx="665019" cy="581891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3976254" y="2105891"/>
                <a:ext cx="665019" cy="581891"/>
                <a:chOff x="3948545" y="3241964"/>
                <a:chExt cx="665019" cy="581891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976255" y="3837710"/>
                <a:ext cx="665019" cy="581891"/>
                <a:chOff x="3948545" y="2660073"/>
                <a:chExt cx="665019" cy="581891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3962402" y="4447311"/>
                <a:ext cx="665019" cy="581891"/>
                <a:chOff x="3948545" y="3241964"/>
                <a:chExt cx="665019" cy="581891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3948545" y="3241964"/>
                  <a:ext cx="665019" cy="581891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059382" y="3348243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Cl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3948545" y="1514699"/>
                <a:ext cx="665019" cy="581891"/>
                <a:chOff x="3948545" y="2660073"/>
                <a:chExt cx="665019" cy="581891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3948545" y="2660073"/>
                  <a:ext cx="665019" cy="58189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059382" y="2738642"/>
                  <a:ext cx="4987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Na</a:t>
                  </a:r>
                </a:p>
              </p:txBody>
            </p:sp>
          </p:grpSp>
        </p:grpSp>
      </p:grpSp>
      <p:grpSp>
        <p:nvGrpSpPr>
          <p:cNvPr id="206" name="Group 205"/>
          <p:cNvGrpSpPr/>
          <p:nvPr/>
        </p:nvGrpSpPr>
        <p:grpSpPr>
          <a:xfrm>
            <a:off x="3223039" y="755644"/>
            <a:ext cx="5652654" cy="5569531"/>
            <a:chOff x="9579429" y="2322274"/>
            <a:chExt cx="2390570" cy="2389333"/>
          </a:xfrm>
          <a:scene3d>
            <a:camera prst="perspectiveRelaxedModerately"/>
            <a:lightRig rig="threePt" dir="t"/>
          </a:scene3d>
        </p:grpSpPr>
        <p:pic>
          <p:nvPicPr>
            <p:cNvPr id="207" name="Picture 3" descr="C:\Users\DOEL\Desktop\bon\zv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429" y="2322274"/>
              <a:ext cx="2390570" cy="238933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p3d extrusionH="25400">
              <a:bevelT w="304800" h="152400" prst="relaxedInset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Rectangle 207"/>
            <p:cNvSpPr/>
            <p:nvPr/>
          </p:nvSpPr>
          <p:spPr>
            <a:xfrm>
              <a:off x="9989078" y="3520623"/>
              <a:ext cx="1627492" cy="277276"/>
            </a:xfrm>
            <a:prstGeom prst="rect">
              <a:avLst/>
            </a:prstGeom>
            <a:ln w="9525">
              <a:noFill/>
            </a:ln>
            <a:sp3d>
              <a:bevelT prst="relaxedInset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খাদ্য লবণ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3413753" y="219169"/>
            <a:ext cx="5702539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ngolian Baiti" pitchFamily="66" charset="0"/>
                <a:cs typeface="NikoshBAN" pitchFamily="2" charset="0"/>
              </a:rPr>
              <a:t>Na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বিক্রিয়ায় </a:t>
            </a:r>
            <a:r>
              <a:rPr lang="en-US" sz="3200" dirty="0" err="1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NaCl</a:t>
            </a:r>
            <a:r>
              <a:rPr lang="en-US" sz="3200" dirty="0">
                <a:solidFill>
                  <a:schemeClr val="bg1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09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5469 -0.0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7569 0.002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1.11022E-16 L -0.05139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2" grpId="0" animBg="1"/>
      <p:bldP spid="42" grpId="1" animBg="1"/>
      <p:bldP spid="42" grpId="2" animBg="1"/>
      <p:bldP spid="43" grpId="0"/>
      <p:bldP spid="43" grpId="1"/>
      <p:bldP spid="44" grpId="0"/>
      <p:bldP spid="44" grpId="1"/>
      <p:bldP spid="45" grpId="0"/>
      <p:bldP spid="45" grpId="1"/>
      <p:bldP spid="50" grpId="0" animBg="1"/>
      <p:bldP spid="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342" y="741543"/>
            <a:ext cx="1510145" cy="109260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Na</a:t>
            </a:r>
          </a:p>
          <a:p>
            <a:pPr algn="ctr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2, 8, 1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21926" y="741543"/>
                <a:ext cx="4391890" cy="212365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latin typeface="Cambria Math"/>
                            <a:cs typeface="Times New Roman" pitchFamily="18" charset="0"/>
                          </a:rPr>
                          <m:t>𝐍𝐚</m:t>
                        </m:r>
                      </m:e>
                      <m:sup>
                        <m:r>
                          <a:rPr lang="en-US" sz="3200" b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আয়নের চার্জ গঠন:</a:t>
                </a:r>
              </a:p>
              <a:p>
                <a:pPr algn="ctr"/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11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টি প্রোটনের চার্জ   </a:t>
                </a:r>
                <a:r>
                  <a:rPr lang="bn-BD" sz="3200" dirty="0">
                    <a:latin typeface="Times New Roman" pitchFamily="18" charset="0"/>
                    <a:cs typeface="NikoshBAN" pitchFamily="2" charset="0"/>
                  </a:rPr>
                  <a:t>=+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11</a:t>
                </a:r>
                <a:endParaRPr lang="bn-BD" sz="3200" dirty="0">
                  <a:latin typeface="Times New Roman" pitchFamily="18" charset="0"/>
                  <a:cs typeface="NikoshBAN" pitchFamily="2" charset="0"/>
                </a:endParaRPr>
              </a:p>
              <a:p>
                <a:pPr algn="ctr"/>
                <a:r>
                  <a:rPr lang="en-US" sz="3200" u="sng" dirty="0">
                    <a:latin typeface="Times New Roman" pitchFamily="18" charset="0"/>
                    <a:cs typeface="NikoshBAN" pitchFamily="2" charset="0"/>
                  </a:rPr>
                  <a:t>10</a:t>
                </a:r>
                <a:r>
                  <a:rPr lang="bn-BD" sz="3200" u="sng" dirty="0">
                    <a:latin typeface="NikoshBAN" pitchFamily="2" charset="0"/>
                    <a:cs typeface="NikoshBAN" pitchFamily="2" charset="0"/>
                  </a:rPr>
                  <a:t> টি ইলেকট্রনের চার্জ </a:t>
                </a:r>
                <a:r>
                  <a:rPr lang="bn-BD" sz="3200" u="sng" dirty="0">
                    <a:latin typeface="Times New Roman" pitchFamily="18" charset="0"/>
                    <a:cs typeface="NikoshBAN" pitchFamily="2" charset="0"/>
                  </a:rPr>
                  <a:t>=</a:t>
                </a:r>
                <a:r>
                  <a:rPr lang="bn-BD" sz="3600" u="sng" dirty="0">
                    <a:latin typeface="Times New Roman" pitchFamily="18" charset="0"/>
                    <a:cs typeface="NikoshBAN" pitchFamily="2" charset="0"/>
                  </a:rPr>
                  <a:t> - </a:t>
                </a:r>
                <a:r>
                  <a:rPr lang="en-US" sz="3200" u="sng" dirty="0">
                    <a:latin typeface="Times New Roman" pitchFamily="18" charset="0"/>
                    <a:cs typeface="NikoshBAN" pitchFamily="2" charset="0"/>
                  </a:rPr>
                  <a:t>10</a:t>
                </a:r>
              </a:p>
              <a:p>
                <a:pPr algn="ctr"/>
                <a:r>
                  <a:rPr lang="bn-BD" sz="3200" dirty="0">
                    <a:latin typeface="Times New Roman" pitchFamily="18" charset="0"/>
                    <a:cs typeface="NikoshBAN" pitchFamily="2" charset="0"/>
                  </a:rPr>
                  <a:t>    মোট চার্জ            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= + 1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26" y="741543"/>
                <a:ext cx="4391890" cy="2123658"/>
              </a:xfrm>
              <a:prstGeom prst="rect">
                <a:avLst/>
              </a:prstGeom>
              <a:blipFill>
                <a:blip r:embed="rId3"/>
                <a:stretch>
                  <a:fillRect l="-689" t="-2542" r="-551" b="-791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64342" y="2978494"/>
            <a:ext cx="1510145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2, 8, 7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1935" y="2972118"/>
                <a:ext cx="4391890" cy="220060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𝐂𝐥</m:t>
                        </m:r>
                      </m:e>
                      <m:sup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3600" b="1" dirty="0">
                    <a:latin typeface="NikoshBAN" pitchFamily="2" charset="0"/>
                    <a:cs typeface="NikoshBAN" pitchFamily="2" charset="0"/>
                  </a:rPr>
                  <a:t>আয়নের চার্জ গঠন:</a:t>
                </a:r>
              </a:p>
              <a:p>
                <a:pPr algn="ctr"/>
                <a:r>
                  <a:rPr lang="en-US" sz="3300" dirty="0">
                    <a:latin typeface="Times New Roman" pitchFamily="18" charset="0"/>
                    <a:cs typeface="NikoshBAN" pitchFamily="2" charset="0"/>
                  </a:rPr>
                  <a:t>17</a:t>
                </a:r>
                <a:r>
                  <a:rPr lang="bn-BD" sz="3300" dirty="0">
                    <a:latin typeface="NikoshBAN" pitchFamily="2" charset="0"/>
                    <a:cs typeface="NikoshBAN" pitchFamily="2" charset="0"/>
                  </a:rPr>
                  <a:t> টি প্রোটনের চার্জ   </a:t>
                </a:r>
                <a:r>
                  <a:rPr lang="bn-BD" sz="3300" dirty="0">
                    <a:latin typeface="Times New Roman" pitchFamily="18" charset="0"/>
                    <a:cs typeface="NikoshBAN" pitchFamily="2" charset="0"/>
                  </a:rPr>
                  <a:t>=+ </a:t>
                </a:r>
                <a:r>
                  <a:rPr lang="en-US" sz="3300" dirty="0">
                    <a:latin typeface="Times New Roman" pitchFamily="18" charset="0"/>
                    <a:cs typeface="NikoshBAN" pitchFamily="2" charset="0"/>
                  </a:rPr>
                  <a:t>17</a:t>
                </a:r>
                <a:endParaRPr lang="bn-BD" sz="3300" dirty="0">
                  <a:latin typeface="Times New Roman" pitchFamily="18" charset="0"/>
                  <a:cs typeface="NikoshBAN" pitchFamily="2" charset="0"/>
                </a:endParaRPr>
              </a:p>
              <a:p>
                <a:pPr algn="ctr"/>
                <a:r>
                  <a:rPr lang="en-US" sz="3200" u="sng" dirty="0">
                    <a:latin typeface="Times New Roman" pitchFamily="18" charset="0"/>
                    <a:cs typeface="NikoshBAN" pitchFamily="2" charset="0"/>
                  </a:rPr>
                  <a:t>18</a:t>
                </a:r>
                <a:r>
                  <a:rPr lang="bn-BD" sz="3200" u="sng" dirty="0">
                    <a:latin typeface="NikoshBAN" pitchFamily="2" charset="0"/>
                    <a:cs typeface="NikoshBAN" pitchFamily="2" charset="0"/>
                  </a:rPr>
                  <a:t> টি ইলেকট্রনের চার্জ </a:t>
                </a:r>
                <a:r>
                  <a:rPr lang="bn-BD" sz="3200" u="sng" dirty="0">
                    <a:latin typeface="Times New Roman" pitchFamily="18" charset="0"/>
                    <a:cs typeface="NikoshBAN" pitchFamily="2" charset="0"/>
                  </a:rPr>
                  <a:t>= - </a:t>
                </a:r>
                <a:r>
                  <a:rPr lang="en-US" sz="3200" u="sng" dirty="0">
                    <a:latin typeface="Times New Roman" pitchFamily="18" charset="0"/>
                    <a:cs typeface="NikoshBAN" pitchFamily="2" charset="0"/>
                  </a:rPr>
                  <a:t>18</a:t>
                </a:r>
              </a:p>
              <a:p>
                <a:pPr algn="ctr"/>
                <a:r>
                  <a:rPr lang="bn-BD" sz="3200" dirty="0">
                    <a:latin typeface="Times New Roman" pitchFamily="18" charset="0"/>
                    <a:cs typeface="NikoshBAN" pitchFamily="2" charset="0"/>
                  </a:rPr>
                  <a:t>    মোট চার্জ            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= - 1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35" y="2972118"/>
                <a:ext cx="4391890" cy="2200602"/>
              </a:xfrm>
              <a:prstGeom prst="rect">
                <a:avLst/>
              </a:prstGeom>
              <a:blipFill>
                <a:blip r:embed="rId4"/>
                <a:stretch>
                  <a:fillRect l="-275" t="-2997" r="-275" b="-490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74471" y="745962"/>
                <a:ext cx="2147455" cy="1077218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𝐍𝐚</m:t>
                        </m:r>
                      </m:e>
                      <m:sup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2, 8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71" y="745962"/>
                <a:ext cx="2147455" cy="1077218"/>
              </a:xfrm>
              <a:prstGeom prst="rect">
                <a:avLst/>
              </a:prstGeom>
              <a:blipFill>
                <a:blip r:embed="rId5"/>
                <a:stretch>
                  <a:fillRect l="-557" t="-7104" b="-1256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4472" y="2976269"/>
                <a:ext cx="2147455" cy="120032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000" b="1">
                              <a:latin typeface="Cambria Math"/>
                              <a:cs typeface="Times New Roman" pitchFamily="18" charset="0"/>
                            </a:rPr>
                            <m:t>𝐂𝐥</m:t>
                          </m:r>
                        </m:e>
                        <m:sup>
                          <m:r>
                            <a:rPr lang="en-US" sz="4000" b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2, 8, 8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72" y="2976269"/>
                <a:ext cx="2147455" cy="1200329"/>
              </a:xfrm>
              <a:prstGeom prst="rect">
                <a:avLst/>
              </a:prstGeom>
              <a:blipFill>
                <a:blip r:embed="rId6"/>
                <a:stretch>
                  <a:fillRect b="-133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64343" y="1834150"/>
                <a:ext cx="3657582" cy="9541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800" dirty="0" smtClean="0">
                        <a:latin typeface="Cambria Math"/>
                        <a:cs typeface="NikoshBAN" pitchFamily="2" charset="0"/>
                      </a:rPr>
                      <m:t>নিকটব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/>
                        <a:cs typeface="NikoshBAN" pitchFamily="2" charset="0"/>
                      </a:rPr>
                      <m:t>র্তি</m:t>
                    </m:r>
                    <m:r>
                      <m:rPr>
                        <m:nor/>
                      </m:rPr>
                      <a:rPr lang="bn-BD" sz="2800" dirty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dirty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Times New Roman" pitchFamily="18" charset="0"/>
                      </a:rPr>
                      <m:t>Ne</m:t>
                    </m:r>
                    <m:r>
                      <a:rPr lang="bn-IN" sz="28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এর ইলেকট্রন বিন্যাস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: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2, 8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43" y="1834150"/>
                <a:ext cx="3657582" cy="954107"/>
              </a:xfrm>
              <a:prstGeom prst="rect">
                <a:avLst/>
              </a:prstGeom>
              <a:blipFill>
                <a:blip r:embed="rId7"/>
                <a:stretch>
                  <a:fillRect t="-3704" r="-165" b="-1604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64342" y="4171388"/>
                <a:ext cx="3657582" cy="101566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dirty="0">
                        <a:latin typeface="Cambria Math"/>
                        <a:cs typeface="NikoshBAN" pitchFamily="2" charset="0"/>
                      </a:rPr>
                      <m:t>নিকট</m:t>
                    </m:r>
                    <m:r>
                      <m:rPr>
                        <m:nor/>
                      </m:rPr>
                      <a:rPr lang="en-US" sz="3200" b="0" i="0" dirty="0" smtClean="0">
                        <a:latin typeface="Cambria Math"/>
                        <a:cs typeface="NikoshBAN" pitchFamily="2" charset="0"/>
                      </a:rPr>
                      <m:t>বর্তি</m:t>
                    </m:r>
                    <m:r>
                      <m:rPr>
                        <m:nor/>
                      </m:rPr>
                      <a:rPr lang="bn-BD" sz="3200" dirty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Ar</m:t>
                    </m:r>
                    <m:r>
                      <a:rPr lang="bn-BD" sz="320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এর ইলেকট্রন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: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2, 8, 8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42" y="4171388"/>
                <a:ext cx="3657582" cy="1015663"/>
              </a:xfrm>
              <a:prstGeom prst="rect">
                <a:avLst/>
              </a:prstGeom>
              <a:blipFill>
                <a:blip r:embed="rId8"/>
                <a:stretch>
                  <a:fillRect t="-5202" r="-5611" b="-1387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6984" y="5290404"/>
                <a:ext cx="4059388" cy="646331"/>
              </a:xfrm>
              <a:prstGeom prst="rect">
                <a:avLst/>
              </a:prstGeom>
              <a:solidFill>
                <a:srgbClr val="00FF99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𝐍𝐚</m:t>
                        </m:r>
                      </m:e>
                      <m:sup>
                        <m:r>
                          <a:rPr lang="en-US" sz="3600" b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𝐶𝑙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NaCl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984" y="5290404"/>
                <a:ext cx="4059388" cy="646331"/>
              </a:xfrm>
              <a:prstGeom prst="rect">
                <a:avLst/>
              </a:prstGeom>
              <a:blipFill>
                <a:blip r:embed="rId9"/>
                <a:stretch>
                  <a:fillRect t="-12500" b="-294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64342" y="80616"/>
            <a:ext cx="804947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bn-BD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BD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ইলেকট্রন বিন্যাস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4864" y="6042945"/>
            <a:ext cx="66363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 হল আয়নিক বন্ধন।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9444" y="6056801"/>
            <a:ext cx="6636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সোডিয়াম ক্লোরাইড একটি আয়নিক যৌগ।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2656" y="6015237"/>
            <a:ext cx="8534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এখানে, ক্যাটায়ন কোনটি এবং অ্যানায়ন কোনটি?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353" y="81059"/>
            <a:ext cx="86868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2" y="1281388"/>
            <a:ext cx="8686800" cy="54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9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34896" y="367054"/>
            <a:ext cx="4170558" cy="803564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4896" y="1779488"/>
                <a:ext cx="11340791" cy="415498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rgbClr val="3333CC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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ম্যাগনেসিয়াম অক্সাইডের ইলেকট্রন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বিন্যা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  <a:sym typeface="Wingdings"/>
                  </a:rPr>
                  <a:t>সের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চিত্র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  <a:sym typeface="Wingdings"/>
                  </a:rPr>
                  <a:t>অংকন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  <a:sym typeface="Wingdings"/>
                  </a:rPr>
                  <a:t>কর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এবং 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নিচের প্রশ্নগুলোর উত্তর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দাও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ঃ</a:t>
                </a:r>
                <a:endParaRPr lang="bn-BD" sz="4400" dirty="0"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pPr marL="514350" indent="-514350">
                  <a:buAutoNum type="arabicPeriod"/>
                </a:pPr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ম্যাগনেসিয়াম অক্সাইড বন্ধন গঠনের সময় ম্যাগনেসিয়াম ও</a:t>
                </a:r>
                <a:endParaRPr lang="en-US" sz="4400" dirty="0">
                  <a:latin typeface="NikoshBAN" pitchFamily="2" charset="0"/>
                  <a:cs typeface="NikoshBAN" pitchFamily="2" charset="0"/>
                  <a:sym typeface="Wingdings"/>
                </a:endParaRPr>
              </a:p>
              <a:p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 অক্সিজেন কতটি করে ইলেকট্রন দান ও গ্রহণ করে?</a:t>
                </a:r>
              </a:p>
              <a:p>
                <a:r>
                  <a:rPr lang="bn-BD" sz="4400" dirty="0">
                    <a:cs typeface="NikoshBAN" pitchFamily="2" charset="0"/>
                    <a:sym typeface="Wingdings"/>
                  </a:rPr>
                  <a:t>২.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i="1">
                            <a:latin typeface="Cambria Math" panose="02040503050406030204" pitchFamily="18" charset="0"/>
                            <a:cs typeface="NikoshBAN" pitchFamily="2" charset="0"/>
                            <a:sym typeface="Wingding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Mg</m:t>
                        </m:r>
                        <m: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Mg</m:t>
                        </m:r>
                      </m:e>
                      <m:sup>
                        <m: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2</m:t>
                        </m:r>
                        <m: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+</m:t>
                        </m:r>
                      </m:sup>
                    </m:sSup>
                  </m:oMath>
                </a14:m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 আয়নে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400" i="1">
                            <a:latin typeface="Cambria Math" panose="02040503050406030204" pitchFamily="18" charset="0"/>
                            <a:cs typeface="NikoshBAN" pitchFamily="2" charset="0"/>
                            <a:sym typeface="Wingding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O</m:t>
                        </m:r>
                        <m: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O</m:t>
                        </m:r>
                      </m:e>
                      <m:sup>
                        <m: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2</m:t>
                        </m:r>
                        <m:r>
                          <a:rPr lang="en-US" sz="4400">
                            <a:latin typeface="Cambria Math"/>
                            <a:cs typeface="NikoshBAN" pitchFamily="2" charset="0"/>
                            <a:sym typeface="Wingdings"/>
                          </a:rPr>
                          <m:t>−</m:t>
                        </m:r>
                      </m:sup>
                    </m:sSup>
                  </m:oMath>
                </a14:m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 আয়নে পরিণত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হল</a:t>
                </a:r>
                <a:r>
                  <a:rPr lang="bn-IN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কেন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?</a:t>
                </a:r>
              </a:p>
              <a:p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৩. ক্যালসিয়াম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ক্লোরাইড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কোন 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  <a:sym typeface="Wingdings"/>
                  </a:rPr>
                  <a:t>ধরনের যৌগ এবং কেন?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6" y="1779488"/>
                <a:ext cx="11340791" cy="4154984"/>
              </a:xfrm>
              <a:prstGeom prst="rect">
                <a:avLst/>
              </a:prstGeom>
              <a:blipFill>
                <a:blip r:embed="rId2"/>
                <a:stretch>
                  <a:fillRect l="-1871" t="-2165" r="-321" b="-5339"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395856" y="307171"/>
            <a:ext cx="1731817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  <a:sym typeface="Wingdings"/>
              </a:rPr>
              <a:t>সময়: ১০ 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088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9233" y="213994"/>
            <a:ext cx="565753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এর ইলেকট্রন বিন্যাস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Mongolian Baiti" pitchFamily="66" charset="0"/>
                <a:cs typeface="Mongolian Baiti" pitchFamily="66" charset="0"/>
              </a:rPr>
              <a:t>2, 8, 2.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9231" y="1006464"/>
            <a:ext cx="56575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ইলেকট্রন বিন্যাস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2</a:t>
            </a:r>
            <a:r>
              <a:rPr lang="en-US" sz="3600" dirty="0">
                <a:latin typeface="Mongolian Baiti" pitchFamily="66" charset="0"/>
                <a:cs typeface="Mongolian Baiti" pitchFamily="66" charset="0"/>
              </a:rPr>
              <a:t>, 6.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9446" y="5924727"/>
                <a:ext cx="7113728" cy="5847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   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Mg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+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NikoshBAN" pitchFamily="2" charset="0"/>
                          </a:rPr>
                          <m:t>O</m:t>
                        </m:r>
                      </m:e>
                      <m:sup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=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MgO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46" y="5924727"/>
                <a:ext cx="7113728" cy="584775"/>
              </a:xfrm>
              <a:prstGeom prst="rect">
                <a:avLst/>
              </a:prstGeom>
              <a:blipFill>
                <a:blip r:embed="rId3"/>
                <a:stretch>
                  <a:fillRect t="-11224" b="-326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932876" y="1861393"/>
            <a:ext cx="3629891" cy="3269674"/>
            <a:chOff x="623453" y="2646239"/>
            <a:chExt cx="3629891" cy="3269674"/>
          </a:xfrm>
        </p:grpSpPr>
        <p:sp>
          <p:nvSpPr>
            <p:cNvPr id="6" name="Oval 5"/>
            <p:cNvSpPr/>
            <p:nvPr/>
          </p:nvSpPr>
          <p:spPr>
            <a:xfrm>
              <a:off x="623453" y="2646239"/>
              <a:ext cx="3629891" cy="326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48620" y="3101707"/>
              <a:ext cx="2765711" cy="2493789"/>
              <a:chOff x="1090185" y="2492087"/>
              <a:chExt cx="2765711" cy="249378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91496" y="2549233"/>
                <a:ext cx="2563089" cy="2348345"/>
                <a:chOff x="1191496" y="2549233"/>
                <a:chExt cx="2563089" cy="2348345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191496" y="2549233"/>
                  <a:ext cx="2563089" cy="234834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662545" y="2992584"/>
                  <a:ext cx="1620982" cy="14962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067790" y="3366656"/>
                  <a:ext cx="810491" cy="74814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795893" y="4159816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804114" y="2599460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82944" y="2492087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53274" y="3484419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629440" y="3900062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400732" y="4798839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126672" y="4748633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90185" y="3505195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90185" y="3808275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74397" y="3164039"/>
                <a:ext cx="202622" cy="187037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826870" y="3250640"/>
              <a:ext cx="202622" cy="1870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96139" y="5375591"/>
              <a:ext cx="202622" cy="1870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85107" y="4095795"/>
              <a:ext cx="7135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en-US" sz="28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49113" y="1930666"/>
            <a:ext cx="3629891" cy="3269674"/>
            <a:chOff x="4862944" y="2644508"/>
            <a:chExt cx="3629891" cy="3269674"/>
          </a:xfrm>
        </p:grpSpPr>
        <p:sp>
          <p:nvSpPr>
            <p:cNvPr id="26" name="Oval 25"/>
            <p:cNvSpPr/>
            <p:nvPr/>
          </p:nvSpPr>
          <p:spPr>
            <a:xfrm>
              <a:off x="4862944" y="2644508"/>
              <a:ext cx="3629891" cy="326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608876" y="3409974"/>
              <a:ext cx="2181275" cy="18409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65716" y="3974545"/>
              <a:ext cx="810491" cy="748146"/>
            </a:xfrm>
            <a:prstGeom prst="ellipse">
              <a:avLst/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657849" y="4658856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60471" y="569811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73364" y="3170971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35275" y="550546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214879" y="4882020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17862" y="3008189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003164" y="3209081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404385" y="3612617"/>
              <a:ext cx="202622" cy="1870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6191816" y="3921928"/>
                  <a:ext cx="922497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o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816" y="3921928"/>
                  <a:ext cx="922497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1062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114285" y="898903"/>
            <a:ext cx="7043571" cy="58893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 ১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.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প্রশ্ন:</a:t>
            </a:r>
            <a:r>
              <a:rPr lang="en-US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ক্যাটায়ন কী?</a:t>
            </a:r>
            <a:endParaRPr lang="en-US" sz="2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9434" y="69270"/>
            <a:ext cx="10571355" cy="6621462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147454" y="91816"/>
            <a:ext cx="3439307" cy="80356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6574" y="2185261"/>
            <a:ext cx="7043571" cy="49594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 ২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.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প্রশ্ন:</a:t>
            </a:r>
            <a:r>
              <a:rPr lang="en-US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2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অ্যানায়ন কী?</a:t>
            </a:r>
            <a:endParaRPr lang="en-US" sz="2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22765" y="3595609"/>
            <a:ext cx="8056410" cy="1015663"/>
            <a:chOff x="498765" y="3595608"/>
            <a:chExt cx="8056410" cy="1015663"/>
          </a:xfrm>
        </p:grpSpPr>
        <p:sp>
          <p:nvSpPr>
            <p:cNvPr id="7" name="Rectangle 6"/>
            <p:cNvSpPr/>
            <p:nvPr/>
          </p:nvSpPr>
          <p:spPr>
            <a:xfrm>
              <a:off x="498765" y="3595608"/>
              <a:ext cx="805641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 ৩.</a:t>
              </a:r>
              <a:r>
                <a:rPr lang="bn-BD" sz="28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প্রশ্ন: </a:t>
              </a:r>
              <a:r>
                <a:rPr lang="bn-BD" sz="28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rPr>
                <a:t>সোডিয়ামের  ইলেকট্রন বিন্যাস কত?</a:t>
              </a:r>
              <a:endParaRPr lang="en-US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ক   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2, 8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খ    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2, 8, 1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গ 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2, 8, 2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ঘ    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2, 8, 6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28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23454" y="4114800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16727" y="4100946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433457" y="4100946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09857" y="4073237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76565" y="4851606"/>
            <a:ext cx="8002610" cy="1430357"/>
            <a:chOff x="552565" y="4851605"/>
            <a:chExt cx="8002610" cy="1430357"/>
          </a:xfrm>
        </p:grpSpPr>
        <p:sp>
          <p:nvSpPr>
            <p:cNvPr id="9" name="Rectangle 8"/>
            <p:cNvSpPr/>
            <p:nvPr/>
          </p:nvSpPr>
          <p:spPr>
            <a:xfrm>
              <a:off x="552565" y="4851605"/>
              <a:ext cx="800261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bn-BD" sz="28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  <a:sym typeface="Webdings"/>
                </a:rPr>
                <a:t>৪</a:t>
              </a:r>
              <a:r>
                <a:rPr lang="bn-BD" sz="28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28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rgbClr val="3333CC"/>
                  </a:solidFill>
                  <a:latin typeface="NikoshBAN" pitchFamily="2" charset="0"/>
                  <a:cs typeface="NikoshBAN" pitchFamily="2" charset="0"/>
                </a:rPr>
                <a:t>প্রশ্ন:  লিথিয়ামের  পারমাণবিক সংখ্যা কত? </a:t>
              </a:r>
              <a:endParaRPr lang="en-US" sz="28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ক    ২                                       খ</a:t>
              </a:r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         ৩</a:t>
              </a:r>
              <a:endParaRPr lang="en-US" sz="28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srgbClr val="009900"/>
                  </a:solidFill>
                  <a:latin typeface="NikoshBAN" pitchFamily="2" charset="0"/>
                  <a:cs typeface="NikoshBAN" pitchFamily="2" charset="0"/>
                </a:rPr>
                <a:t> গ    ৭                                        ঘ           ১৭</a:t>
              </a:r>
              <a:endParaRPr lang="en-US" sz="28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06584" y="5278582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9821" y="5264729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92730" y="5791201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807530" y="5805056"/>
              <a:ext cx="501401" cy="4769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740728" y="4059383"/>
            <a:ext cx="526473" cy="5403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289962" y="5250874"/>
            <a:ext cx="512556" cy="4849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8434" y="1549831"/>
            <a:ext cx="711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উত্তরঃ ধনাত্বক চাজযুক্ত পরমাণু।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2937" y="2960177"/>
            <a:ext cx="7067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উত্তরঃ ঋণাত্বক চাজযুক্ত পরমাণু।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91376" y="3556913"/>
            <a:ext cx="10560205" cy="280076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1)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আয়নিক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 গঠন করে এমন চারটি মৌলের নাম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মৌলগুলোর ইলেক্ট্রন বিন্যাসের চিত্র লিখে আনবে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2)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যৌগসমূহের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91736" y="946335"/>
            <a:ext cx="3378819" cy="163111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24" y="189572"/>
            <a:ext cx="6913757" cy="3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273" y="0"/>
            <a:ext cx="9578898" cy="3611104"/>
          </a:xfrm>
          <a:custGeom>
            <a:avLst/>
            <a:gdLst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0 w 7033785"/>
              <a:gd name="connsiteY3" fmla="*/ 4641273 h 4641273"/>
              <a:gd name="connsiteX4" fmla="*/ 0 w 7033785"/>
              <a:gd name="connsiteY4" fmla="*/ 0 h 4641273"/>
              <a:gd name="connsiteX0" fmla="*/ 0 w 7033785"/>
              <a:gd name="connsiteY0" fmla="*/ 0 h 4641273"/>
              <a:gd name="connsiteX1" fmla="*/ 7033785 w 7033785"/>
              <a:gd name="connsiteY1" fmla="*/ 0 h 4641273"/>
              <a:gd name="connsiteX2" fmla="*/ 7033785 w 7033785"/>
              <a:gd name="connsiteY2" fmla="*/ 4641273 h 4641273"/>
              <a:gd name="connsiteX3" fmla="*/ 360218 w 7033785"/>
              <a:gd name="connsiteY3" fmla="*/ 4447309 h 4641273"/>
              <a:gd name="connsiteX4" fmla="*/ 0 w 7033785"/>
              <a:gd name="connsiteY4" fmla="*/ 0 h 4641273"/>
              <a:gd name="connsiteX0" fmla="*/ 207818 w 7241603"/>
              <a:gd name="connsiteY0" fmla="*/ 0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207818 w 7241603"/>
              <a:gd name="connsiteY4" fmla="*/ 0 h 4876799"/>
              <a:gd name="connsiteX0" fmla="*/ 1205346 w 7241603"/>
              <a:gd name="connsiteY0" fmla="*/ 374073 h 4876799"/>
              <a:gd name="connsiteX1" fmla="*/ 7241603 w 7241603"/>
              <a:gd name="connsiteY1" fmla="*/ 0 h 4876799"/>
              <a:gd name="connsiteX2" fmla="*/ 7241603 w 7241603"/>
              <a:gd name="connsiteY2" fmla="*/ 4641273 h 4876799"/>
              <a:gd name="connsiteX3" fmla="*/ 0 w 7241603"/>
              <a:gd name="connsiteY3" fmla="*/ 4876799 h 4876799"/>
              <a:gd name="connsiteX4" fmla="*/ 1205346 w 7241603"/>
              <a:gd name="connsiteY4" fmla="*/ 374073 h 487679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  <a:gd name="connsiteX0" fmla="*/ 387928 w 7241603"/>
              <a:gd name="connsiteY0" fmla="*/ 0 h 5001489"/>
              <a:gd name="connsiteX1" fmla="*/ 7241603 w 7241603"/>
              <a:gd name="connsiteY1" fmla="*/ 124690 h 5001489"/>
              <a:gd name="connsiteX2" fmla="*/ 7241603 w 7241603"/>
              <a:gd name="connsiteY2" fmla="*/ 4765963 h 5001489"/>
              <a:gd name="connsiteX3" fmla="*/ 0 w 7241603"/>
              <a:gd name="connsiteY3" fmla="*/ 5001489 h 5001489"/>
              <a:gd name="connsiteX4" fmla="*/ 387928 w 7241603"/>
              <a:gd name="connsiteY4" fmla="*/ 0 h 500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1603" h="5001489">
                <a:moveTo>
                  <a:pt x="387928" y="0"/>
                </a:moveTo>
                <a:cubicBezTo>
                  <a:pt x="3670013" y="1260763"/>
                  <a:pt x="4957045" y="83127"/>
                  <a:pt x="7241603" y="124690"/>
                </a:cubicBezTo>
                <a:lnTo>
                  <a:pt x="7241603" y="4765963"/>
                </a:lnTo>
                <a:lnTo>
                  <a:pt x="0" y="5001489"/>
                </a:lnTo>
                <a:lnTo>
                  <a:pt x="387928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Plain">
              <a:avLst>
                <a:gd name="adj" fmla="val 502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None/>
            </a:pPr>
            <a:r>
              <a:rPr lang="bn-BD" sz="11500" b="1" dirty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13800" b="1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japot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73" y="3692375"/>
            <a:ext cx="9946887" cy="30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385" y="769435"/>
            <a:ext cx="6411952" cy="264687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9385" y="2553630"/>
            <a:ext cx="6411952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8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</a:t>
            </a:r>
            <a:endParaRPr lang="en-US" sz="8800" dirty="0">
              <a:ln w="22225">
                <a:solidFill>
                  <a:srgbClr val="00B0F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2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004" y="0"/>
            <a:ext cx="10314879" cy="23247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>
            <a:prstTxWarp prst="textInflate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8000" b="1" dirty="0">
                <a:ln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</a:t>
            </a:r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744"/>
            <a:ext cx="12192000" cy="45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3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679" y="160027"/>
            <a:ext cx="10553608" cy="1446550"/>
          </a:xfrm>
          <a:custGeom>
            <a:avLst/>
            <a:gdLst>
              <a:gd name="connsiteX0" fmla="*/ 0 w 10241279"/>
              <a:gd name="connsiteY0" fmla="*/ 0 h 1323439"/>
              <a:gd name="connsiteX1" fmla="*/ 10241279 w 10241279"/>
              <a:gd name="connsiteY1" fmla="*/ 0 h 1323439"/>
              <a:gd name="connsiteX2" fmla="*/ 10241279 w 10241279"/>
              <a:gd name="connsiteY2" fmla="*/ 1323439 h 1323439"/>
              <a:gd name="connsiteX3" fmla="*/ 0 w 10241279"/>
              <a:gd name="connsiteY3" fmla="*/ 1323439 h 1323439"/>
              <a:gd name="connsiteX4" fmla="*/ 0 w 10241279"/>
              <a:gd name="connsiteY4" fmla="*/ 0 h 1323439"/>
              <a:gd name="connsiteX0" fmla="*/ 0 w 10264139"/>
              <a:gd name="connsiteY0" fmla="*/ 0 h 1334869"/>
              <a:gd name="connsiteX1" fmla="*/ 10241279 w 10264139"/>
              <a:gd name="connsiteY1" fmla="*/ 0 h 1334869"/>
              <a:gd name="connsiteX2" fmla="*/ 10264139 w 10264139"/>
              <a:gd name="connsiteY2" fmla="*/ 1334869 h 1334869"/>
              <a:gd name="connsiteX3" fmla="*/ 0 w 10264139"/>
              <a:gd name="connsiteY3" fmla="*/ 1323439 h 1334869"/>
              <a:gd name="connsiteX4" fmla="*/ 0 w 10264139"/>
              <a:gd name="connsiteY4" fmla="*/ 0 h 1334869"/>
              <a:gd name="connsiteX0" fmla="*/ 0 w 10264139"/>
              <a:gd name="connsiteY0" fmla="*/ 0 h 1334869"/>
              <a:gd name="connsiteX1" fmla="*/ 10241279 w 10264139"/>
              <a:gd name="connsiteY1" fmla="*/ 0 h 1334869"/>
              <a:gd name="connsiteX2" fmla="*/ 10264139 w 10264139"/>
              <a:gd name="connsiteY2" fmla="*/ 1334869 h 1334869"/>
              <a:gd name="connsiteX3" fmla="*/ 4857749 w 10264139"/>
              <a:gd name="connsiteY3" fmla="*/ 1262807 h 1334869"/>
              <a:gd name="connsiteX4" fmla="*/ 0 w 10264139"/>
              <a:gd name="connsiteY4" fmla="*/ 1323439 h 1334869"/>
              <a:gd name="connsiteX5" fmla="*/ 0 w 10264139"/>
              <a:gd name="connsiteY5" fmla="*/ 0 h 1334869"/>
              <a:gd name="connsiteX0" fmla="*/ 0 w 10264139"/>
              <a:gd name="connsiteY0" fmla="*/ 0 h 1334869"/>
              <a:gd name="connsiteX1" fmla="*/ 10241279 w 10264139"/>
              <a:gd name="connsiteY1" fmla="*/ 0 h 1334869"/>
              <a:gd name="connsiteX2" fmla="*/ 10264139 w 10264139"/>
              <a:gd name="connsiteY2" fmla="*/ 1334869 h 1334869"/>
              <a:gd name="connsiteX3" fmla="*/ 4617719 w 10264139"/>
              <a:gd name="connsiteY3" fmla="*/ 1034207 h 1334869"/>
              <a:gd name="connsiteX4" fmla="*/ 0 w 10264139"/>
              <a:gd name="connsiteY4" fmla="*/ 1323439 h 1334869"/>
              <a:gd name="connsiteX5" fmla="*/ 0 w 10264139"/>
              <a:gd name="connsiteY5" fmla="*/ 0 h 133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4139" h="1334869">
                <a:moveTo>
                  <a:pt x="0" y="0"/>
                </a:moveTo>
                <a:lnTo>
                  <a:pt x="10241279" y="0"/>
                </a:lnTo>
                <a:lnTo>
                  <a:pt x="10264139" y="1334869"/>
                </a:lnTo>
                <a:cubicBezTo>
                  <a:pt x="8435339" y="1329898"/>
                  <a:pt x="6446519" y="1039178"/>
                  <a:pt x="4617719" y="1034207"/>
                </a:cubicBezTo>
                <a:lnTo>
                  <a:pt x="0" y="13234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678" y="1620862"/>
            <a:ext cx="4614591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13679" y="2577829"/>
            <a:ext cx="4614592" cy="31085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মোঃফজলুল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bn-IN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</a:t>
            </a:r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মির্জাপুর,পাকুন্দিয়া,কিশোরগঞ্জ</a:t>
            </a:r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-mail:haquefazlul261296</a:t>
            </a:r>
          </a:p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 </a:t>
            </a:r>
            <a:endParaRPr lang="bn-BD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5" name="Left-Right Arrow Callout 4"/>
          <p:cNvSpPr/>
          <p:nvPr/>
        </p:nvSpPr>
        <p:spPr>
          <a:xfrm>
            <a:off x="5483897" y="1295840"/>
            <a:ext cx="846215" cy="4844362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85739" y="2577823"/>
            <a:ext cx="4796300" cy="31700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 </a:t>
            </a:r>
            <a:endParaRPr lang="bn-BD" sz="40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মূলপাঠঃ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রাসায়নক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বন্ধন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5738" y="1620861"/>
            <a:ext cx="4781549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9" y="176745"/>
            <a:ext cx="1338147" cy="1328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10153141" y="176745"/>
            <a:ext cx="1114146" cy="13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OEL\Desktop\bon\zv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29" y="1535723"/>
            <a:ext cx="5221271" cy="42498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elaxedModerately"/>
            <a:lightRig rig="threePt" dir="t"/>
          </a:scene3d>
          <a:sp3d extrusionH="25400">
            <a:bevelT w="304800" h="152400" prst="relaxedInset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269630" y="99421"/>
            <a:ext cx="5919357" cy="803564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পর্যবেক্ষণ করে বল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631" y="1208870"/>
            <a:ext cx="59193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চিত্রে আমরা কি দেখতে পাচ্ছি?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631" y="2037975"/>
            <a:ext cx="5919357" cy="584775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খাদ্য লবণ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630" y="2929179"/>
            <a:ext cx="591935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খাদ্য লবণ কি কি উপাদান দ্বারা গঠিত?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630" y="3819839"/>
            <a:ext cx="591935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সোডিয়াম এবং ক্লোরিন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630" y="4708321"/>
            <a:ext cx="5919358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সোডিয়াম এবং ক্লোরিন এর উপাদানগুলো পরস্পরের সাথে যুক্ত হওয়াকে কী বলে?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630" y="6089246"/>
            <a:ext cx="591935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উত্তরঃ বন্ধন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6" y="1246415"/>
            <a:ext cx="8839200" cy="3817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4706" y="5084006"/>
            <a:ext cx="8839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সোডিয়াম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ebdings"/>
              </a:rPr>
              <a:t>ক্লো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ebdings"/>
              </a:rPr>
              <a:t>রিনের মধ্যে কোন ধরনের বন্ধন সৃষ্টি হয়?</a:t>
            </a:r>
            <a:endParaRPr lang="en-US" sz="3600" dirty="0"/>
          </a:p>
        </p:txBody>
      </p:sp>
      <p:sp>
        <p:nvSpPr>
          <p:cNvPr id="4" name="Flowchart: Card 3"/>
          <p:cNvSpPr/>
          <p:nvPr/>
        </p:nvSpPr>
        <p:spPr>
          <a:xfrm>
            <a:off x="269631" y="99421"/>
            <a:ext cx="4925824" cy="803564"/>
          </a:xfrm>
          <a:prstGeom prst="flowChartPunchedCar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এবার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পর্যবেক্ষণ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বল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706" y="6066264"/>
            <a:ext cx="8839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উত্তরঃ আয়নিক বন্ধন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2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093987"/>
              </p:ext>
            </p:extLst>
          </p:nvPr>
        </p:nvGraphicFramePr>
        <p:xfrm>
          <a:off x="4585802" y="2687443"/>
          <a:ext cx="3021981" cy="906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Packager Shell Object" showAsIcon="1" r:id="rId3" imgW="959760" imgH="488520" progId="Package">
                  <p:embed/>
                </p:oleObj>
              </mc:Choice>
              <mc:Fallback>
                <p:oleObj name="Packager Shell Object" showAsIcon="1" r:id="rId3" imgW="959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5802" y="2687443"/>
                        <a:ext cx="3021981" cy="906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92784" y="356838"/>
            <a:ext cx="840801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চল, এবার আমরা একটি ভিডিও দেখি।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2785" y="5096107"/>
            <a:ext cx="8408018" cy="70788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দেখলে তোমরা ভিডিও তে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9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8303" y="3301114"/>
            <a:ext cx="6088566" cy="18600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আয়নিক বন্ধন</a:t>
            </a:r>
            <a:endParaRPr lang="bn-BD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70878" y="2447692"/>
            <a:ext cx="8854068" cy="3962400"/>
          </a:xfrm>
          <a:prstGeom prst="ellipse">
            <a:avLst/>
          </a:prstGeom>
          <a:noFill/>
          <a:ln w="1936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94986" y="696920"/>
            <a:ext cx="7315200" cy="830997"/>
          </a:xfrm>
          <a:prstGeom prst="wedgeRectCallou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তাহলে, আমাদের আজকের পাঠ,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7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816" y="114525"/>
            <a:ext cx="8798313" cy="120032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816" y="1543741"/>
            <a:ext cx="879831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শিক্ষার্থীরা.................................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817" y="3417287"/>
            <a:ext cx="879831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অ্যানায়ন ও ক্যাটায়ন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817" y="2480514"/>
            <a:ext cx="879831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আয়নিক বন্ধন কি বলতে পারবে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817" y="4348683"/>
            <a:ext cx="879831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আয়নিক বন্ধন গঠনের কৌশল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2817" y="5280787"/>
            <a:ext cx="8798312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মৌলের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702</Words>
  <Application>Microsoft Office PowerPoint</Application>
  <PresentationFormat>Widescreen</PresentationFormat>
  <Paragraphs>194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Mongolian Baiti</vt:lpstr>
      <vt:lpstr>NikoshBAN</vt:lpstr>
      <vt:lpstr>Times New Roman</vt:lpstr>
      <vt:lpstr>Vrinda</vt:lpstr>
      <vt:lpstr>Webdings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 HAQUE</dc:creator>
  <cp:lastModifiedBy>1CTDN72</cp:lastModifiedBy>
  <cp:revision>133</cp:revision>
  <dcterms:created xsi:type="dcterms:W3CDTF">2020-11-02T14:15:53Z</dcterms:created>
  <dcterms:modified xsi:type="dcterms:W3CDTF">2021-02-17T01:28:51Z</dcterms:modified>
</cp:coreProperties>
</file>