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6" r:id="rId3"/>
    <p:sldId id="257" r:id="rId4"/>
    <p:sldId id="273" r:id="rId5"/>
    <p:sldId id="272" r:id="rId6"/>
    <p:sldId id="274" r:id="rId7"/>
    <p:sldId id="297" r:id="rId8"/>
    <p:sldId id="262" r:id="rId9"/>
    <p:sldId id="280" r:id="rId10"/>
    <p:sldId id="281" r:id="rId11"/>
    <p:sldId id="298" r:id="rId12"/>
    <p:sldId id="282" r:id="rId13"/>
    <p:sldId id="287" r:id="rId14"/>
    <p:sldId id="288" r:id="rId15"/>
    <p:sldId id="302" r:id="rId16"/>
    <p:sldId id="284" r:id="rId17"/>
    <p:sldId id="303" r:id="rId18"/>
    <p:sldId id="285" r:id="rId19"/>
    <p:sldId id="286" r:id="rId20"/>
    <p:sldId id="290" r:id="rId21"/>
    <p:sldId id="291" r:id="rId22"/>
    <p:sldId id="292" r:id="rId23"/>
    <p:sldId id="29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6F32-713C-400F-A6FB-C81875D118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04EAA7-85A5-47D2-B0BF-BEA90583B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94264-94C2-424A-931F-C6371141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BA74C-1280-4653-AE9C-61D80E61E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A835E-AD62-4AD6-AE95-0DDF75E9D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AC24F-C0A3-453E-A855-31085A9C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A86C4-EF7E-4DC0-B78C-B73F0A375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8D095-9E32-4930-9D7A-1A80F6E8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6991-A3A1-4D7C-BCD7-0B337792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C8BBE-6AE4-4D5A-A2EF-23C10185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581B4C-DB99-4D8F-A42F-66B9AE2E0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0C0D-AF9A-4AC2-A8B2-C871EEE5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FDAB3-B0D6-4BE7-B7A1-A49230B80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39752-1575-4F8C-8A04-52526CBC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9EE66-3179-4392-9475-2E9CC744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5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40CE5-00A8-43C7-BDAD-2A0B47C9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79A53-5C3A-4813-9C14-D336885C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61EDF-1212-4445-8C7D-4D8B90935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84A4-86A6-4084-B2D2-1D1D06764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30A98-5AD5-4592-B131-9D6D24E7B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E36E-3060-4FC6-9F8C-01C434E9F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A5BBA-1298-45F2-88E4-9CE0C322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F4062-C9A8-4F91-B6B8-B58340D8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3AFDA-0481-475B-8A03-FB32DB8D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4096A-AB5A-471C-8E5E-70F0F591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0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4B3-E11B-491D-BE7E-9E3C2138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E1717-4275-4913-888A-278D5C568D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68928-10B7-4EF5-B59F-337A5BFF5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EAE4A-DDE7-44DF-A2A5-3E215237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56E34-6023-4E81-8680-9DC78418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229ED-C4B1-41CC-84CA-7F773FAF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7F8B-8DCF-40FE-8CC4-8F504834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25821-75FE-47CC-A8A3-24055284C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401179-174B-4333-AA98-CE9547C4A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AFB83-06AB-49C3-94CE-9A71F2C67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5B8D1-B254-4639-9EEF-37E0D9F805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E765-0D7A-4C4C-AF77-FE13A621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EAD03-9CDC-4188-BCE3-70EFB38C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D99676-0289-4CE2-BA2D-C6BA0BE55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4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44023-BD00-40AD-A68C-BD23C02F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1E0D9-84C1-4B53-BE00-E916B4D2F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B26A5-5324-4CD2-BF5F-596CAD78B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4CC5B3-D9F9-466B-B732-049A0333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B28BC8-22DA-4442-90E1-FB1FCBE9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60E4B-159C-43E0-B11F-7732B1CB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9FEC5-33A9-409A-9060-3222F8B8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7A6DA-7465-4F07-94D9-D46AE7954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C96DA-74EB-4C1E-B876-4A3817D8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7C419-9934-4ECE-8866-BA09189E7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1C1A7-680C-4027-AB4C-5820FF088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31559-A921-4D8D-917C-6C9A2C3B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BE687-4EA8-4855-86EC-7561C443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9516-CCCA-497A-83E8-B450A6BC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E84F2-165A-4BE7-BAE5-A404FDE1A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3849E-6F0D-4DC7-8BD9-2DAD08F86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24757-7275-46A6-8415-EDE6DA50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11F29-1E74-472B-AE1D-3B5C17F9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4D69A-8D42-4259-B81A-DDF088B3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A881B3-51A5-48B8-9ADC-685EF9EB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33070-5B06-4528-930D-CA80F80ED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8D2E8-77B4-42EF-9660-2EA37306A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96E09-0E65-490C-A61E-4318BB9EC83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CFFCF-844A-44FE-83AE-2B947115D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858F-0EA2-41B5-83B3-EECB94E39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8930D-4573-4F5C-BEC0-FFDFA504C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yellow-tulip-flower-field-during-daytime-159406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Tulip-Flower-Red-Flowers-Yellow-Tulips-Orange-126114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Card_stock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9A1A01-C294-4247-A2AC-513CF8D43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7078" y="332168"/>
            <a:ext cx="11237843" cy="61936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8FB1A-0916-4791-92E4-1A5905C59B7C}"/>
              </a:ext>
            </a:extLst>
          </p:cNvPr>
          <p:cNvSpPr txBox="1"/>
          <p:nvPr/>
        </p:nvSpPr>
        <p:spPr>
          <a:xfrm>
            <a:off x="477078" y="318053"/>
            <a:ext cx="11237843" cy="377026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solidFill>
                  <a:srgbClr val="00FF00"/>
                </a:solidFill>
              </a:rPr>
              <a:t>স্বাগতম</a:t>
            </a:r>
            <a:r>
              <a:rPr lang="en-US" sz="23900" b="1" dirty="0">
                <a:solidFill>
                  <a:srgbClr val="00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431D2-BFFB-4FB2-B07A-378557C4AE4E}"/>
              </a:ext>
            </a:extLst>
          </p:cNvPr>
          <p:cNvSpPr txBox="1"/>
          <p:nvPr/>
        </p:nvSpPr>
        <p:spPr>
          <a:xfrm>
            <a:off x="167390" y="110680"/>
            <a:ext cx="11857219" cy="643253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60E5A"/>
                </a:solidFill>
              </a:rPr>
              <a:t>  </a:t>
            </a:r>
            <a:r>
              <a:rPr lang="en-US" sz="6600" b="1" u="sng" dirty="0" err="1">
                <a:solidFill>
                  <a:srgbClr val="060E5A"/>
                </a:solidFill>
              </a:rPr>
              <a:t>তালিকা</a:t>
            </a:r>
            <a:r>
              <a:rPr lang="en-US" sz="6600" b="1" u="sng" dirty="0">
                <a:solidFill>
                  <a:srgbClr val="060E5A"/>
                </a:solidFill>
              </a:rPr>
              <a:t> </a:t>
            </a:r>
            <a:r>
              <a:rPr lang="en-US" sz="6600" b="1" u="sng" dirty="0" err="1">
                <a:solidFill>
                  <a:srgbClr val="060E5A"/>
                </a:solidFill>
              </a:rPr>
              <a:t>পদ্ধতিঃ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        এ </a:t>
            </a:r>
            <a:r>
              <a:rPr lang="en-US" sz="4000" b="1" dirty="0" err="1">
                <a:solidFill>
                  <a:srgbClr val="FF0000"/>
                </a:solidFill>
              </a:rPr>
              <a:t>পদ্ধতিতে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সেটের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উপাদান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সুনির্দিষ্টভাবে</a:t>
            </a:r>
            <a:r>
              <a:rPr lang="en-US" sz="4000" b="1" dirty="0">
                <a:solidFill>
                  <a:srgbClr val="FF0000"/>
                </a:solidFill>
              </a:rPr>
              <a:t>  </a:t>
            </a:r>
            <a:r>
              <a:rPr lang="en-US" sz="4000" b="1" dirty="0" err="1">
                <a:solidFill>
                  <a:srgbClr val="FF0000"/>
                </a:solidFill>
              </a:rPr>
              <a:t>উল্লেখ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দ্বিতীয়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বন্ধনী</a:t>
            </a:r>
            <a:r>
              <a:rPr lang="en-US" sz="4000" b="1" dirty="0">
                <a:solidFill>
                  <a:srgbClr val="FF0000"/>
                </a:solidFill>
              </a:rPr>
              <a:t> { }  </a:t>
            </a:r>
            <a:r>
              <a:rPr lang="en-US" sz="4000" b="1" dirty="0" err="1">
                <a:solidFill>
                  <a:srgbClr val="FF0000"/>
                </a:solidFill>
              </a:rPr>
              <a:t>এর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মধ্যে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আবদ্ধ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হয়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এবং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একাধিক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উপাদান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থাকলে</a:t>
            </a:r>
            <a:r>
              <a:rPr lang="en-US" sz="4000" b="1" dirty="0">
                <a:solidFill>
                  <a:srgbClr val="FF0000"/>
                </a:solidFill>
              </a:rPr>
              <a:t> ‘ </a:t>
            </a:r>
            <a:r>
              <a:rPr lang="en-US" sz="4000" b="1" dirty="0" err="1">
                <a:solidFill>
                  <a:srgbClr val="FF0000"/>
                </a:solidFill>
              </a:rPr>
              <a:t>কমা</a:t>
            </a:r>
            <a:r>
              <a:rPr lang="en-US" sz="4000" b="1" dirty="0">
                <a:solidFill>
                  <a:srgbClr val="FF0000"/>
                </a:solidFill>
              </a:rPr>
              <a:t>’ </a:t>
            </a:r>
            <a:r>
              <a:rPr lang="en-US" sz="4000" b="1" dirty="0" err="1">
                <a:solidFill>
                  <a:srgbClr val="FF0000"/>
                </a:solidFill>
              </a:rPr>
              <a:t>ব্যবহার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উপাদানগুলোকে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আলাদা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করা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হয়</a:t>
            </a:r>
            <a:r>
              <a:rPr lang="en-US" sz="4000" b="1" dirty="0">
                <a:solidFill>
                  <a:srgbClr val="FF0000"/>
                </a:solidFill>
              </a:rPr>
              <a:t>।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যেমনঃ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6000" b="1" dirty="0">
                <a:solidFill>
                  <a:srgbClr val="060E5A"/>
                </a:solidFill>
              </a:rPr>
              <a:t>A={</a:t>
            </a:r>
            <a:r>
              <a:rPr lang="en-US" sz="6000" b="1" dirty="0" err="1">
                <a:solidFill>
                  <a:srgbClr val="060E5A"/>
                </a:solidFill>
              </a:rPr>
              <a:t>a,b,c</a:t>
            </a:r>
            <a:r>
              <a:rPr lang="en-US" sz="6000" b="1" dirty="0">
                <a:solidFill>
                  <a:srgbClr val="060E5A"/>
                </a:solidFill>
              </a:rPr>
              <a:t>},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5400" b="1" dirty="0">
                <a:solidFill>
                  <a:srgbClr val="FF0066"/>
                </a:solidFill>
              </a:rPr>
              <a:t>B={1,3,5},</a:t>
            </a:r>
            <a:r>
              <a:rPr lang="en-US" sz="5400" b="1" dirty="0">
                <a:solidFill>
                  <a:srgbClr val="060E5A"/>
                </a:solidFill>
              </a:rPr>
              <a:t> </a:t>
            </a:r>
          </a:p>
          <a:p>
            <a:r>
              <a:rPr lang="en-US" sz="5400" b="1" dirty="0">
                <a:solidFill>
                  <a:srgbClr val="060E5A"/>
                </a:solidFill>
              </a:rPr>
              <a:t>          C={</a:t>
            </a:r>
            <a:r>
              <a:rPr lang="en-US" sz="4000" b="1" dirty="0" err="1">
                <a:solidFill>
                  <a:srgbClr val="060E5A"/>
                </a:solidFill>
              </a:rPr>
              <a:t>আম,জাম</a:t>
            </a:r>
            <a:r>
              <a:rPr lang="en-US" sz="4000" b="1" dirty="0">
                <a:solidFill>
                  <a:srgbClr val="060E5A"/>
                </a:solidFill>
              </a:rPr>
              <a:t>, </a:t>
            </a:r>
            <a:r>
              <a:rPr lang="en-US" sz="4000" b="1" dirty="0" err="1">
                <a:solidFill>
                  <a:srgbClr val="060E5A"/>
                </a:solidFill>
              </a:rPr>
              <a:t>লিচু</a:t>
            </a:r>
            <a:r>
              <a:rPr lang="en-US" sz="4800" b="1" dirty="0">
                <a:solidFill>
                  <a:srgbClr val="060E5A"/>
                </a:solidFill>
              </a:rPr>
              <a:t>}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ইত্যাদি</a:t>
            </a:r>
            <a:r>
              <a:rPr lang="en-US" sz="4000" b="1" dirty="0">
                <a:solidFill>
                  <a:srgbClr val="FF0000"/>
                </a:solidFill>
              </a:rPr>
              <a:t>। </a:t>
            </a:r>
          </a:p>
          <a:p>
            <a:endParaRPr lang="en-US" sz="3600" b="1" u="sng" dirty="0">
              <a:solidFill>
                <a:srgbClr val="060E5A"/>
              </a:solidFill>
            </a:endParaRPr>
          </a:p>
          <a:p>
            <a:r>
              <a:rPr lang="en-US" sz="3600" b="1" u="sng" dirty="0">
                <a:solidFill>
                  <a:srgbClr val="060E5A"/>
                </a:solidFill>
              </a:rPr>
              <a:t>  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5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431D2-BFFB-4FB2-B07A-378557C4AE4E}"/>
              </a:ext>
            </a:extLst>
          </p:cNvPr>
          <p:cNvSpPr txBox="1"/>
          <p:nvPr/>
        </p:nvSpPr>
        <p:spPr>
          <a:xfrm>
            <a:off x="167390" y="440460"/>
            <a:ext cx="11857219" cy="597086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060E5A"/>
                </a:solidFill>
              </a:rPr>
              <a:t>     </a:t>
            </a:r>
            <a:r>
              <a:rPr lang="en-US" sz="6600" b="1" u="sng" dirty="0" err="1">
                <a:solidFill>
                  <a:srgbClr val="060E5A"/>
                </a:solidFill>
              </a:rPr>
              <a:t>সেট</a:t>
            </a:r>
            <a:r>
              <a:rPr lang="en-US" sz="6600" b="1" u="sng" dirty="0">
                <a:solidFill>
                  <a:srgbClr val="060E5A"/>
                </a:solidFill>
              </a:rPr>
              <a:t> </a:t>
            </a:r>
            <a:r>
              <a:rPr lang="en-US" sz="6600" b="1" u="sng" dirty="0" err="1">
                <a:solidFill>
                  <a:srgbClr val="060E5A"/>
                </a:solidFill>
              </a:rPr>
              <a:t>গঠন</a:t>
            </a:r>
            <a:r>
              <a:rPr lang="en-US" sz="6600" b="1" u="sng" dirty="0">
                <a:solidFill>
                  <a:srgbClr val="060E5A"/>
                </a:solidFill>
              </a:rPr>
              <a:t> </a:t>
            </a:r>
            <a:r>
              <a:rPr lang="en-US" sz="6600" b="1" u="sng" dirty="0" err="1">
                <a:solidFill>
                  <a:srgbClr val="060E5A"/>
                </a:solidFill>
              </a:rPr>
              <a:t>পদ্ধতিঃ</a:t>
            </a:r>
            <a:endParaRPr lang="en-US" sz="6600" b="1" u="sng" dirty="0">
              <a:solidFill>
                <a:srgbClr val="060E5A"/>
              </a:solidFill>
            </a:endParaRPr>
          </a:p>
          <a:p>
            <a:r>
              <a:rPr lang="en-US" sz="2800" b="1" dirty="0">
                <a:solidFill>
                  <a:srgbClr val="FF0000"/>
                </a:solidFill>
              </a:rPr>
              <a:t>                  </a:t>
            </a:r>
            <a:r>
              <a:rPr lang="en-US" sz="3600" b="1" dirty="0">
                <a:solidFill>
                  <a:srgbClr val="FF0000"/>
                </a:solidFill>
              </a:rPr>
              <a:t>এ </a:t>
            </a:r>
            <a:r>
              <a:rPr lang="en-US" sz="3600" b="1" dirty="0" err="1">
                <a:solidFill>
                  <a:srgbClr val="FF0000"/>
                </a:solidFill>
              </a:rPr>
              <a:t>পদ্ধতিতে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সেটের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সকল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উপাদান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সুনির্দিষ্টভাবে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উল্লেখ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না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করে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উপাদান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নির্ধারণের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জন্য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সাধারণ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ধর্মের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উল্লেখ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থাকে</a:t>
            </a:r>
            <a:r>
              <a:rPr lang="en-US" sz="3600" b="1" dirty="0">
                <a:solidFill>
                  <a:srgbClr val="FF0000"/>
                </a:solidFill>
              </a:rPr>
              <a:t>।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যেমনঃ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60E5A"/>
                </a:solidFill>
              </a:rPr>
              <a:t>A={</a:t>
            </a:r>
            <a:r>
              <a:rPr lang="en-US" sz="4800" b="1" dirty="0" err="1">
                <a:solidFill>
                  <a:srgbClr val="060E5A"/>
                </a:solidFill>
              </a:rPr>
              <a:t>x:x</a:t>
            </a:r>
            <a:r>
              <a:rPr lang="el-GR" sz="4800" b="1" dirty="0">
                <a:solidFill>
                  <a:srgbClr val="060E5A"/>
                </a:solidFill>
              </a:rPr>
              <a:t>ϵ</a:t>
            </a:r>
            <a:r>
              <a:rPr lang="en-US" sz="4800" b="1" dirty="0" err="1">
                <a:solidFill>
                  <a:srgbClr val="060E5A"/>
                </a:solidFill>
              </a:rPr>
              <a:t>N,x</a:t>
            </a:r>
            <a:r>
              <a:rPr lang="en-US" sz="3600" b="1" dirty="0" err="1">
                <a:solidFill>
                  <a:srgbClr val="060E5A"/>
                </a:solidFill>
              </a:rPr>
              <a:t>জোড়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সংখ্যা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এবং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4800" b="1" dirty="0">
                <a:solidFill>
                  <a:srgbClr val="060E5A"/>
                </a:solidFill>
              </a:rPr>
              <a:t>2&lt;x&lt;10} , </a:t>
            </a:r>
            <a:r>
              <a:rPr lang="en-US" sz="4800" b="1" dirty="0">
                <a:solidFill>
                  <a:srgbClr val="0000FF"/>
                </a:solidFill>
              </a:rPr>
              <a:t>B={</a:t>
            </a:r>
            <a:r>
              <a:rPr lang="en-US" sz="4800" b="1" dirty="0" err="1">
                <a:solidFill>
                  <a:srgbClr val="0000FF"/>
                </a:solidFill>
              </a:rPr>
              <a:t>x:x</a:t>
            </a:r>
            <a:r>
              <a:rPr lang="el-GR" sz="4800" b="1" dirty="0">
                <a:solidFill>
                  <a:srgbClr val="0000FF"/>
                </a:solidFill>
              </a:rPr>
              <a:t>ϵ</a:t>
            </a:r>
            <a:r>
              <a:rPr lang="en-US" sz="4800" b="1" dirty="0" err="1">
                <a:solidFill>
                  <a:srgbClr val="0000FF"/>
                </a:solidFill>
              </a:rPr>
              <a:t>N,x</a:t>
            </a:r>
            <a:r>
              <a:rPr lang="en-US" sz="3600" b="1" dirty="0" err="1">
                <a:solidFill>
                  <a:srgbClr val="0000FF"/>
                </a:solidFill>
              </a:rPr>
              <a:t>বিজোড়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সংখ্যা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এবং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4800" b="1" dirty="0">
                <a:solidFill>
                  <a:srgbClr val="0000FF"/>
                </a:solidFill>
              </a:rPr>
              <a:t>5&lt;x&lt;13}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ইত্যাদি</a:t>
            </a:r>
            <a:r>
              <a:rPr lang="en-US" sz="3600" b="1" dirty="0">
                <a:solidFill>
                  <a:srgbClr val="FF0000"/>
                </a:solidFill>
              </a:rPr>
              <a:t>। </a:t>
            </a:r>
          </a:p>
          <a:p>
            <a:r>
              <a:rPr lang="en-US" sz="3600" b="1" dirty="0" err="1">
                <a:solidFill>
                  <a:srgbClr val="FF0000"/>
                </a:solidFill>
              </a:rPr>
              <a:t>এখানে</a:t>
            </a:r>
            <a:r>
              <a:rPr lang="en-US" sz="3600" b="1" dirty="0">
                <a:solidFill>
                  <a:srgbClr val="FF0000"/>
                </a:solidFill>
              </a:rPr>
              <a:t>,</a:t>
            </a:r>
            <a:r>
              <a:rPr lang="en-US" sz="4800" b="1" dirty="0">
                <a:solidFill>
                  <a:srgbClr val="060E5A"/>
                </a:solidFill>
              </a:rPr>
              <a:t> ‘ : ‘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চিহ্ন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দ্ধারা</a:t>
            </a:r>
            <a:r>
              <a:rPr lang="en-US" sz="3600" b="1" dirty="0">
                <a:solidFill>
                  <a:srgbClr val="060E5A"/>
                </a:solidFill>
              </a:rPr>
              <a:t> ‘ </a:t>
            </a:r>
            <a:r>
              <a:rPr lang="en-US" sz="3600" b="1" dirty="0" err="1">
                <a:solidFill>
                  <a:srgbClr val="060E5A"/>
                </a:solidFill>
              </a:rPr>
              <a:t>এরূপ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যেন</a:t>
            </a:r>
            <a:r>
              <a:rPr lang="en-US" sz="3600" b="1" dirty="0">
                <a:solidFill>
                  <a:srgbClr val="060E5A"/>
                </a:solidFill>
              </a:rPr>
              <a:t>’ </a:t>
            </a:r>
            <a:r>
              <a:rPr lang="en-US" sz="3600" b="1" dirty="0" err="1">
                <a:solidFill>
                  <a:srgbClr val="060E5A"/>
                </a:solidFill>
              </a:rPr>
              <a:t>বা</a:t>
            </a:r>
            <a:r>
              <a:rPr lang="en-US" sz="3600" b="1" dirty="0">
                <a:solidFill>
                  <a:srgbClr val="060E5A"/>
                </a:solidFill>
              </a:rPr>
              <a:t> </a:t>
            </a:r>
            <a:r>
              <a:rPr lang="en-US" sz="3600" b="1" dirty="0" err="1">
                <a:solidFill>
                  <a:srgbClr val="060E5A"/>
                </a:solidFill>
              </a:rPr>
              <a:t>সংক্ষেপে</a:t>
            </a:r>
            <a:r>
              <a:rPr lang="en-US" sz="3600" b="1" dirty="0">
                <a:solidFill>
                  <a:srgbClr val="060E5A"/>
                </a:solidFill>
              </a:rPr>
              <a:t> ‘ </a:t>
            </a:r>
            <a:r>
              <a:rPr lang="en-US" sz="3600" b="1" dirty="0" err="1">
                <a:solidFill>
                  <a:srgbClr val="060E5A"/>
                </a:solidFill>
              </a:rPr>
              <a:t>যেন</a:t>
            </a:r>
            <a:r>
              <a:rPr lang="en-US" sz="3600" b="1" dirty="0">
                <a:solidFill>
                  <a:srgbClr val="060E5A"/>
                </a:solidFill>
              </a:rPr>
              <a:t>’ (such that) </a:t>
            </a:r>
            <a:r>
              <a:rPr lang="en-US" sz="3600" b="1" dirty="0" err="1">
                <a:solidFill>
                  <a:srgbClr val="060E5A"/>
                </a:solidFill>
              </a:rPr>
              <a:t>বোঝায়</a:t>
            </a:r>
            <a:r>
              <a:rPr lang="en-US" sz="3600" b="1" dirty="0">
                <a:solidFill>
                  <a:srgbClr val="060E5A"/>
                </a:solidFill>
              </a:rPr>
              <a:t>।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22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C25DF1-9861-40D1-9E39-42F0F69247E6}"/>
              </a:ext>
            </a:extLst>
          </p:cNvPr>
          <p:cNvSpPr txBox="1"/>
          <p:nvPr/>
        </p:nvSpPr>
        <p:spPr>
          <a:xfrm>
            <a:off x="134910" y="1409070"/>
            <a:ext cx="11767279" cy="5047536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</a:rPr>
              <a:t>সসীম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সেটঃ</a:t>
            </a:r>
            <a:r>
              <a:rPr lang="en-US" dirty="0"/>
              <a:t>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en-US" sz="3200" b="1" dirty="0" err="1"/>
              <a:t>সেটের</a:t>
            </a:r>
            <a:r>
              <a:rPr lang="en-US" sz="3200" b="1" dirty="0"/>
              <a:t> </a:t>
            </a:r>
            <a:r>
              <a:rPr lang="en-US" sz="3200" b="1" dirty="0" err="1"/>
              <a:t>সংখ্যা</a:t>
            </a:r>
            <a:r>
              <a:rPr lang="en-US" sz="3200" b="1" dirty="0"/>
              <a:t> </a:t>
            </a:r>
            <a:r>
              <a:rPr lang="en-US" sz="3200" b="1" dirty="0" err="1"/>
              <a:t>গণনা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 </a:t>
            </a:r>
            <a:r>
              <a:rPr lang="en-US" sz="3200" b="1" dirty="0" err="1"/>
              <a:t>নির্ধারণ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যায়</a:t>
            </a:r>
            <a:r>
              <a:rPr lang="en-US" sz="3200" b="1" dirty="0"/>
              <a:t>, </a:t>
            </a:r>
            <a:r>
              <a:rPr lang="en-US" sz="3200" b="1" dirty="0" err="1"/>
              <a:t>তাকে</a:t>
            </a:r>
            <a:r>
              <a:rPr lang="en-US" sz="3200" b="1" dirty="0"/>
              <a:t> </a:t>
            </a:r>
            <a:r>
              <a:rPr lang="en-US" sz="3200" b="1" dirty="0" err="1"/>
              <a:t>সসীম</a:t>
            </a:r>
            <a:r>
              <a:rPr lang="en-US" sz="3200" b="1" dirty="0"/>
              <a:t> </a:t>
            </a:r>
            <a:r>
              <a:rPr lang="en-US" sz="3200" b="1" dirty="0" err="1"/>
              <a:t>সেট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। </a:t>
            </a:r>
          </a:p>
          <a:p>
            <a:r>
              <a:rPr lang="en-US" sz="3200" b="1" dirty="0" err="1"/>
              <a:t>যেমন</a:t>
            </a:r>
            <a:r>
              <a:rPr lang="en-US" sz="3200" b="1" dirty="0"/>
              <a:t>,</a:t>
            </a:r>
            <a:r>
              <a:rPr lang="en-US" sz="4400" b="1" dirty="0"/>
              <a:t> </a:t>
            </a:r>
            <a:r>
              <a:rPr lang="en-US" sz="4400" b="1" dirty="0">
                <a:solidFill>
                  <a:srgbClr val="FF0066"/>
                </a:solidFill>
              </a:rPr>
              <a:t>P={</a:t>
            </a:r>
            <a:r>
              <a:rPr lang="en-US" sz="4400" b="1" dirty="0" err="1">
                <a:solidFill>
                  <a:srgbClr val="FF0066"/>
                </a:solidFill>
              </a:rPr>
              <a:t>x,y,z</a:t>
            </a:r>
            <a:r>
              <a:rPr lang="en-US" sz="4400" b="1" dirty="0">
                <a:solidFill>
                  <a:srgbClr val="FF0066"/>
                </a:solidFill>
              </a:rPr>
              <a:t>}, Q={2,4,6} </a:t>
            </a:r>
            <a:r>
              <a:rPr lang="en-US" sz="3200" b="1" dirty="0" err="1"/>
              <a:t>ইত্যাদি</a:t>
            </a:r>
            <a:r>
              <a:rPr lang="en-US" sz="3200" b="1" dirty="0"/>
              <a:t>।</a:t>
            </a:r>
          </a:p>
          <a:p>
            <a:endParaRPr lang="en-US" sz="4000" b="1" dirty="0"/>
          </a:p>
          <a:p>
            <a:r>
              <a:rPr lang="en-US" sz="4000" b="1" dirty="0" err="1">
                <a:solidFill>
                  <a:srgbClr val="FF0066"/>
                </a:solidFill>
              </a:rPr>
              <a:t>অসীম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সেটঃ</a:t>
            </a:r>
            <a:r>
              <a:rPr lang="en-US" dirty="0"/>
              <a:t> </a:t>
            </a:r>
            <a:r>
              <a:rPr lang="en-US" sz="3200" b="1" dirty="0" err="1"/>
              <a:t>যে</a:t>
            </a:r>
            <a:r>
              <a:rPr lang="en-US" sz="3200" b="1" dirty="0"/>
              <a:t> </a:t>
            </a:r>
            <a:r>
              <a:rPr lang="en-US" sz="3200" b="1" dirty="0" err="1"/>
              <a:t>সেটের</a:t>
            </a:r>
            <a:r>
              <a:rPr lang="en-US" sz="3200" b="1" dirty="0"/>
              <a:t> </a:t>
            </a:r>
            <a:r>
              <a:rPr lang="en-US" sz="3200" b="1" dirty="0" err="1"/>
              <a:t>সংখ্যা</a:t>
            </a:r>
            <a:r>
              <a:rPr lang="en-US" sz="3200" b="1" dirty="0"/>
              <a:t> </a:t>
            </a:r>
            <a:r>
              <a:rPr lang="en-US" sz="3200" b="1" dirty="0" err="1"/>
              <a:t>গণনা</a:t>
            </a:r>
            <a:r>
              <a:rPr lang="en-US" sz="3200" b="1" dirty="0"/>
              <a:t> </a:t>
            </a:r>
            <a:r>
              <a:rPr lang="en-US" sz="3200" b="1" dirty="0" err="1"/>
              <a:t>করে</a:t>
            </a:r>
            <a:r>
              <a:rPr lang="en-US" sz="3200" b="1" dirty="0"/>
              <a:t> </a:t>
            </a:r>
            <a:r>
              <a:rPr lang="en-US" sz="3200" b="1" dirty="0" err="1"/>
              <a:t>শেষ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যায়</a:t>
            </a:r>
            <a:r>
              <a:rPr lang="en-US" sz="3200" b="1" dirty="0"/>
              <a:t> </a:t>
            </a:r>
            <a:r>
              <a:rPr lang="en-US" sz="3200" b="1" dirty="0" err="1"/>
              <a:t>না</a:t>
            </a:r>
            <a:r>
              <a:rPr lang="en-US" sz="3200" b="1" dirty="0"/>
              <a:t> , </a:t>
            </a:r>
            <a:r>
              <a:rPr lang="en-US" sz="3200" b="1" dirty="0" err="1"/>
              <a:t>তাকে</a:t>
            </a:r>
            <a:r>
              <a:rPr lang="en-US" sz="3200" b="1" dirty="0"/>
              <a:t> </a:t>
            </a:r>
            <a:r>
              <a:rPr lang="en-US" sz="3200" b="1" dirty="0" err="1"/>
              <a:t>অসীম</a:t>
            </a:r>
            <a:r>
              <a:rPr lang="en-US" sz="3200" b="1" dirty="0"/>
              <a:t> </a:t>
            </a:r>
            <a:r>
              <a:rPr lang="en-US" sz="3200" b="1" dirty="0" err="1"/>
              <a:t>সেট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। </a:t>
            </a:r>
          </a:p>
          <a:p>
            <a:r>
              <a:rPr lang="en-US" sz="3200" b="1" dirty="0" err="1"/>
              <a:t>যেমন</a:t>
            </a:r>
            <a:r>
              <a:rPr lang="en-US" sz="3200" b="1" dirty="0"/>
              <a:t>, </a:t>
            </a:r>
            <a:r>
              <a:rPr lang="en-US" sz="4000" b="1" dirty="0">
                <a:solidFill>
                  <a:srgbClr val="FF0066"/>
                </a:solidFill>
              </a:rPr>
              <a:t>A={1,2,3,4, . . .}, B={ x: x </a:t>
            </a:r>
            <a:r>
              <a:rPr lang="en-US" sz="3200" b="1" dirty="0" err="1">
                <a:solidFill>
                  <a:srgbClr val="FF0066"/>
                </a:solidFill>
              </a:rPr>
              <a:t>সকল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স্বাভাবিক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সংখ্যা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4000" b="1" dirty="0">
                <a:solidFill>
                  <a:srgbClr val="FF0066"/>
                </a:solidFill>
              </a:rPr>
              <a:t>}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/>
              <a:t>ইত্যাদি</a:t>
            </a:r>
            <a:r>
              <a:rPr lang="en-US" sz="3200" b="1" dirty="0"/>
              <a:t>।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DF85F-7ADE-4F02-AECD-C27AFAD3408B}"/>
              </a:ext>
            </a:extLst>
          </p:cNvPr>
          <p:cNvSpPr txBox="1"/>
          <p:nvPr/>
        </p:nvSpPr>
        <p:spPr>
          <a:xfrm>
            <a:off x="134910" y="88823"/>
            <a:ext cx="11767279" cy="1200329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FF00"/>
                </a:solidFill>
              </a:rPr>
              <a:t>সসীম</a:t>
            </a:r>
            <a:r>
              <a:rPr lang="en-US" sz="7200" b="1" dirty="0">
                <a:solidFill>
                  <a:srgbClr val="00FF00"/>
                </a:solidFill>
              </a:rPr>
              <a:t> </a:t>
            </a:r>
            <a:r>
              <a:rPr lang="en-US" sz="7200" b="1" dirty="0" err="1">
                <a:solidFill>
                  <a:srgbClr val="00FF00"/>
                </a:solidFill>
              </a:rPr>
              <a:t>সেট</a:t>
            </a:r>
            <a:r>
              <a:rPr lang="en-US" sz="7200" b="1" dirty="0">
                <a:solidFill>
                  <a:srgbClr val="00FF00"/>
                </a:solidFill>
              </a:rPr>
              <a:t> ও </a:t>
            </a:r>
            <a:r>
              <a:rPr lang="en-US" sz="7200" b="1" dirty="0" err="1">
                <a:solidFill>
                  <a:srgbClr val="00FF00"/>
                </a:solidFill>
              </a:rPr>
              <a:t>অসীম</a:t>
            </a:r>
            <a:r>
              <a:rPr lang="en-US" sz="7200" b="1" dirty="0">
                <a:solidFill>
                  <a:srgbClr val="00FF00"/>
                </a:solidFill>
              </a:rPr>
              <a:t> </a:t>
            </a:r>
            <a:r>
              <a:rPr lang="en-US" sz="7200" b="1" dirty="0" err="1">
                <a:solidFill>
                  <a:srgbClr val="00FF00"/>
                </a:solidFill>
              </a:rPr>
              <a:t>সেট</a:t>
            </a:r>
            <a:r>
              <a:rPr lang="en-US" sz="7200" b="1" dirty="0">
                <a:solidFill>
                  <a:srgbClr val="00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2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6C594C-D03E-4CBD-B23A-A508174BEC66}"/>
              </a:ext>
            </a:extLst>
          </p:cNvPr>
          <p:cNvSpPr txBox="1"/>
          <p:nvPr/>
        </p:nvSpPr>
        <p:spPr>
          <a:xfrm>
            <a:off x="399738" y="499541"/>
            <a:ext cx="11392523" cy="5646426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6000" b="1" u="sng" dirty="0" err="1"/>
              <a:t>ফাঁকা</a:t>
            </a:r>
            <a:r>
              <a:rPr lang="en-US" sz="6000" b="1" u="sng" dirty="0"/>
              <a:t> </a:t>
            </a:r>
            <a:r>
              <a:rPr lang="en-US" sz="6000" b="1" u="sng" dirty="0" err="1"/>
              <a:t>সেট</a:t>
            </a:r>
            <a:r>
              <a:rPr lang="en-US" sz="6000" b="1" u="sng" dirty="0"/>
              <a:t>(Empty Set)</a:t>
            </a:r>
          </a:p>
          <a:p>
            <a:r>
              <a:rPr lang="en-US" b="1" dirty="0"/>
              <a:t>            </a:t>
            </a:r>
            <a:r>
              <a:rPr lang="en-US" sz="3200" b="1" dirty="0" err="1"/>
              <a:t>উপাদানবিহীন</a:t>
            </a:r>
            <a:r>
              <a:rPr lang="en-US" sz="3200" b="1" dirty="0"/>
              <a:t> </a:t>
            </a:r>
            <a:r>
              <a:rPr lang="en-US" sz="3200" b="1" dirty="0" err="1"/>
              <a:t>সেটকে</a:t>
            </a:r>
            <a:r>
              <a:rPr lang="en-US" sz="3200" b="1" dirty="0"/>
              <a:t> </a:t>
            </a:r>
            <a:r>
              <a:rPr lang="en-US" sz="3200" b="1" dirty="0" err="1"/>
              <a:t>ফাঁকা</a:t>
            </a:r>
            <a:r>
              <a:rPr lang="en-US" sz="3200" b="1" dirty="0"/>
              <a:t> </a:t>
            </a:r>
            <a:r>
              <a:rPr lang="en-US" sz="3200" b="1" dirty="0" err="1"/>
              <a:t>সেট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। </a:t>
            </a:r>
            <a:r>
              <a:rPr lang="en-US" sz="3200" b="1" dirty="0" err="1"/>
              <a:t>যেমন</a:t>
            </a:r>
            <a:r>
              <a:rPr lang="en-US" sz="3200" b="1" dirty="0"/>
              <a:t>,</a:t>
            </a:r>
            <a:r>
              <a:rPr lang="en-US" sz="3600" b="1" dirty="0"/>
              <a:t> A={ }, B={</a:t>
            </a:r>
            <a:r>
              <a:rPr lang="en-US" sz="3600" b="1" dirty="0" err="1"/>
              <a:t>x:X</a:t>
            </a:r>
            <a:r>
              <a:rPr lang="en-US" sz="3600" b="1" dirty="0"/>
              <a:t> </a:t>
            </a:r>
            <a:r>
              <a:rPr lang="en-US" sz="3600" b="1" dirty="0" err="1"/>
              <a:t>মৌলিক</a:t>
            </a:r>
            <a:r>
              <a:rPr lang="en-US" sz="3600" b="1" dirty="0"/>
              <a:t> </a:t>
            </a:r>
            <a:r>
              <a:rPr lang="en-US" sz="3600" b="1" dirty="0" err="1"/>
              <a:t>সংখ্যা</a:t>
            </a:r>
            <a:r>
              <a:rPr lang="en-US" sz="3600" b="1" dirty="0"/>
              <a:t> </a:t>
            </a:r>
            <a:r>
              <a:rPr lang="en-US" sz="3600" b="1" dirty="0" err="1"/>
              <a:t>এবং</a:t>
            </a:r>
            <a:r>
              <a:rPr lang="en-US" sz="3600" b="1" dirty="0"/>
              <a:t> 7&lt;x&lt;11}</a:t>
            </a:r>
            <a:r>
              <a:rPr lang="en-US" sz="3200" b="1" dirty="0"/>
              <a:t> </a:t>
            </a:r>
            <a:r>
              <a:rPr lang="en-US" sz="3200" b="1" dirty="0" err="1"/>
              <a:t>ইত্যাদি</a:t>
            </a:r>
            <a:r>
              <a:rPr lang="en-US" sz="3200" b="1" dirty="0"/>
              <a:t>। </a:t>
            </a:r>
          </a:p>
          <a:p>
            <a:r>
              <a:rPr lang="en-US" b="1" dirty="0"/>
              <a:t> </a:t>
            </a:r>
          </a:p>
          <a:p>
            <a:endParaRPr lang="en-US" sz="5400" b="1" u="sng" dirty="0">
              <a:solidFill>
                <a:srgbClr val="FF0066"/>
              </a:solidFill>
            </a:endParaRPr>
          </a:p>
          <a:p>
            <a:r>
              <a:rPr lang="en-US" sz="5400" b="1" u="sng" dirty="0" err="1">
                <a:solidFill>
                  <a:srgbClr val="FF0066"/>
                </a:solidFill>
              </a:rPr>
              <a:t>উপসেট</a:t>
            </a:r>
            <a:r>
              <a:rPr lang="en-US" sz="5400" b="1" u="sng" dirty="0">
                <a:solidFill>
                  <a:srgbClr val="FF0066"/>
                </a:solidFill>
              </a:rPr>
              <a:t>(Subset) </a:t>
            </a:r>
          </a:p>
          <a:p>
            <a:r>
              <a:rPr lang="en-US" b="1" dirty="0">
                <a:solidFill>
                  <a:srgbClr val="FF0066"/>
                </a:solidFill>
              </a:rPr>
              <a:t>          </a:t>
            </a:r>
            <a:r>
              <a:rPr lang="en-US" sz="3200" b="1" dirty="0" err="1">
                <a:solidFill>
                  <a:srgbClr val="FF0066"/>
                </a:solidFill>
              </a:rPr>
              <a:t>কোনো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সেট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থেকে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যতগুলো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সেট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গঠন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করা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যায়</a:t>
            </a:r>
            <a:r>
              <a:rPr lang="en-US" sz="3200" b="1" dirty="0">
                <a:solidFill>
                  <a:srgbClr val="FF0066"/>
                </a:solidFill>
              </a:rPr>
              <a:t>, </a:t>
            </a:r>
            <a:r>
              <a:rPr lang="en-US" sz="3200" b="1" dirty="0" err="1">
                <a:solidFill>
                  <a:srgbClr val="FF0066"/>
                </a:solidFill>
              </a:rPr>
              <a:t>এদের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প্রত্যেকটি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সেটকে</a:t>
            </a:r>
            <a:r>
              <a:rPr lang="en-US" sz="3200" b="1" dirty="0">
                <a:solidFill>
                  <a:srgbClr val="FF0066"/>
                </a:solidFill>
              </a:rPr>
              <a:t> ঐ </a:t>
            </a:r>
            <a:r>
              <a:rPr lang="en-US" sz="3200" b="1" dirty="0" err="1">
                <a:solidFill>
                  <a:srgbClr val="FF0066"/>
                </a:solidFill>
              </a:rPr>
              <a:t>সেটের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উপসেট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বলে</a:t>
            </a:r>
            <a:r>
              <a:rPr lang="en-US" sz="3200" b="1" dirty="0">
                <a:solidFill>
                  <a:srgbClr val="FF0066"/>
                </a:solidFill>
              </a:rPr>
              <a:t>। </a:t>
            </a:r>
            <a:r>
              <a:rPr lang="en-US" sz="3200" b="1" dirty="0" err="1">
                <a:solidFill>
                  <a:srgbClr val="FF0066"/>
                </a:solidFill>
              </a:rPr>
              <a:t>উপসেটের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চিহ্ন</a:t>
            </a:r>
            <a:r>
              <a:rPr lang="en-US" sz="3200" b="1" dirty="0">
                <a:solidFill>
                  <a:srgbClr val="FF0066"/>
                </a:solidFill>
              </a:rPr>
              <a:t> Ç। [ </a:t>
            </a:r>
            <a:r>
              <a:rPr lang="en-US" sz="3200" b="1" dirty="0" err="1">
                <a:solidFill>
                  <a:srgbClr val="FF0066"/>
                </a:solidFill>
              </a:rPr>
              <a:t>বিস্তারিত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 err="1">
                <a:solidFill>
                  <a:srgbClr val="FF0066"/>
                </a:solidFill>
              </a:rPr>
              <a:t>বোর্ডে</a:t>
            </a:r>
            <a:r>
              <a:rPr lang="en-US" sz="3200" b="1" dirty="0">
                <a:solidFill>
                  <a:srgbClr val="FF0066"/>
                </a:solidFill>
              </a:rPr>
              <a:t> ] </a:t>
            </a:r>
          </a:p>
        </p:txBody>
      </p:sp>
    </p:spTree>
    <p:extLst>
      <p:ext uri="{BB962C8B-B14F-4D97-AF65-F5344CB8AC3E}">
        <p14:creationId xmlns:p14="http://schemas.microsoft.com/office/powerpoint/2010/main" val="218078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5B441-A340-4142-AD55-15AA281DC138}"/>
              </a:ext>
            </a:extLst>
          </p:cNvPr>
          <p:cNvSpPr txBox="1"/>
          <p:nvPr/>
        </p:nvSpPr>
        <p:spPr>
          <a:xfrm>
            <a:off x="-1" y="108999"/>
            <a:ext cx="12192001" cy="6340197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r>
              <a:rPr lang="en-US" sz="5400" b="1" u="sng" dirty="0" err="1"/>
              <a:t>প্রকৃত</a:t>
            </a:r>
            <a:r>
              <a:rPr lang="en-US" sz="5400" b="1" u="sng" dirty="0"/>
              <a:t> </a:t>
            </a:r>
            <a:r>
              <a:rPr lang="en-US" sz="5400" b="1" u="sng" dirty="0" err="1"/>
              <a:t>উপসেট</a:t>
            </a:r>
            <a:r>
              <a:rPr lang="en-US" sz="5400" b="1" u="sng" dirty="0"/>
              <a:t>(Proper Subset)</a:t>
            </a:r>
          </a:p>
          <a:p>
            <a:r>
              <a:rPr lang="en-US" sz="3200" b="1" u="sng" dirty="0">
                <a:solidFill>
                  <a:srgbClr val="FF33CC"/>
                </a:solidFill>
              </a:rPr>
              <a:t>             </a:t>
            </a:r>
            <a:r>
              <a:rPr lang="en-US" sz="3600" b="1" u="sng" dirty="0">
                <a:solidFill>
                  <a:srgbClr val="FF33CC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কোনো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সেট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থেকে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গঠিত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উপসেটের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মধ্যে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যে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উপসেটগুলোর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উপাদান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সংখ্যা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প্রদত্ত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সেটের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উপাদান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সংখ্যা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অপেক্ষা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কম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এদেরকে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প্রকৃত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উপসেট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বলে</a:t>
            </a:r>
            <a:r>
              <a:rPr lang="en-US" sz="4000" b="1" u="sng" dirty="0">
                <a:solidFill>
                  <a:srgbClr val="FF0066"/>
                </a:solidFill>
              </a:rPr>
              <a:t>। </a:t>
            </a:r>
          </a:p>
          <a:p>
            <a:r>
              <a:rPr lang="en-US" sz="4000" b="1" u="sng" dirty="0">
                <a:solidFill>
                  <a:srgbClr val="FF0066"/>
                </a:solidFill>
              </a:rPr>
              <a:t>       </a:t>
            </a:r>
            <a:r>
              <a:rPr lang="en-US" sz="4000" b="1" u="sng" dirty="0" err="1">
                <a:solidFill>
                  <a:srgbClr val="FF0066"/>
                </a:solidFill>
              </a:rPr>
              <a:t>যেমন</a:t>
            </a:r>
            <a:r>
              <a:rPr lang="en-US" sz="4000" b="1" u="sng" dirty="0">
                <a:solidFill>
                  <a:srgbClr val="FF0066"/>
                </a:solidFill>
              </a:rPr>
              <a:t>, </a:t>
            </a:r>
            <a:r>
              <a:rPr lang="en-US" sz="4800" b="1" u="sng" dirty="0">
                <a:solidFill>
                  <a:srgbClr val="FF0066"/>
                </a:solidFill>
              </a:rPr>
              <a:t>A={1,2,3,4,5}, B={1,3,5}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দুইটি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সেট</a:t>
            </a:r>
            <a:r>
              <a:rPr lang="en-US" sz="4000" b="1" u="sng" dirty="0">
                <a:solidFill>
                  <a:srgbClr val="FF0066"/>
                </a:solidFill>
              </a:rPr>
              <a:t>। </a:t>
            </a:r>
            <a:r>
              <a:rPr lang="en-US" sz="4000" b="1" u="sng" dirty="0" err="1">
                <a:solidFill>
                  <a:srgbClr val="FF0066"/>
                </a:solidFill>
              </a:rPr>
              <a:t>এখানে</a:t>
            </a:r>
            <a:r>
              <a:rPr lang="en-US" sz="4000" b="1" u="sng" dirty="0">
                <a:solidFill>
                  <a:srgbClr val="FF0066"/>
                </a:solidFill>
              </a:rPr>
              <a:t>, B </a:t>
            </a:r>
            <a:r>
              <a:rPr lang="en-US" sz="4000" b="1" u="sng" dirty="0" err="1">
                <a:solidFill>
                  <a:srgbClr val="FF0066"/>
                </a:solidFill>
              </a:rPr>
              <a:t>সেটের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সব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উপাদান</a:t>
            </a:r>
            <a:r>
              <a:rPr lang="en-US" sz="4000" b="1" u="sng" dirty="0">
                <a:solidFill>
                  <a:srgbClr val="FF0066"/>
                </a:solidFill>
              </a:rPr>
              <a:t> A </a:t>
            </a:r>
            <a:r>
              <a:rPr lang="en-US" sz="4000" b="1" u="sng" dirty="0" err="1">
                <a:solidFill>
                  <a:srgbClr val="FF0066"/>
                </a:solidFill>
              </a:rPr>
              <a:t>সেটে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বিদ্যমান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এবং</a:t>
            </a:r>
            <a:r>
              <a:rPr lang="en-US" sz="4000" b="1" u="sng" dirty="0">
                <a:solidFill>
                  <a:srgbClr val="FF0066"/>
                </a:solidFill>
              </a:rPr>
              <a:t> B </a:t>
            </a:r>
            <a:r>
              <a:rPr lang="en-US" sz="4000" b="1" u="sng" dirty="0" err="1">
                <a:solidFill>
                  <a:srgbClr val="FF0066"/>
                </a:solidFill>
              </a:rPr>
              <a:t>সেটের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উপাদান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সংখ্যা</a:t>
            </a:r>
            <a:r>
              <a:rPr lang="en-US" sz="4000" b="1" u="sng" dirty="0">
                <a:solidFill>
                  <a:srgbClr val="FF0066"/>
                </a:solidFill>
              </a:rPr>
              <a:t> A </a:t>
            </a:r>
            <a:r>
              <a:rPr lang="en-US" sz="4000" b="1" u="sng" dirty="0" err="1">
                <a:solidFill>
                  <a:srgbClr val="FF0066"/>
                </a:solidFill>
              </a:rPr>
              <a:t>সেটের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উপাদান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সংখ্যা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অপেক্ষা</a:t>
            </a:r>
            <a:r>
              <a:rPr lang="en-US" sz="4000" b="1" u="sng" dirty="0">
                <a:solidFill>
                  <a:srgbClr val="FF0066"/>
                </a:solidFill>
              </a:rPr>
              <a:t> </a:t>
            </a:r>
            <a:r>
              <a:rPr lang="en-US" sz="4000" b="1" u="sng" dirty="0" err="1">
                <a:solidFill>
                  <a:srgbClr val="FF0066"/>
                </a:solidFill>
              </a:rPr>
              <a:t>কম</a:t>
            </a:r>
            <a:r>
              <a:rPr lang="en-US" sz="4000" b="1" u="sng" dirty="0">
                <a:solidFill>
                  <a:srgbClr val="FF0066"/>
                </a:solidFill>
              </a:rPr>
              <a:t>। </a:t>
            </a:r>
          </a:p>
          <a:p>
            <a:endParaRPr lang="en-US" sz="3200" b="1" u="sng" dirty="0"/>
          </a:p>
          <a:p>
            <a:r>
              <a:rPr lang="en-US" sz="3200" b="1" u="sng" dirty="0"/>
              <a:t>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9232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25B441-A340-4142-AD55-15AA281DC138}"/>
              </a:ext>
            </a:extLst>
          </p:cNvPr>
          <p:cNvSpPr txBox="1"/>
          <p:nvPr/>
        </p:nvSpPr>
        <p:spPr>
          <a:xfrm>
            <a:off x="279816" y="458956"/>
            <a:ext cx="11632367" cy="594008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 </a:t>
            </a:r>
            <a:r>
              <a:rPr lang="en-US" sz="6000" b="1" u="sng" dirty="0" err="1"/>
              <a:t>সেটের</a:t>
            </a:r>
            <a:r>
              <a:rPr lang="en-US" sz="6000" b="1" u="sng" dirty="0"/>
              <a:t> </a:t>
            </a:r>
            <a:r>
              <a:rPr lang="en-US" sz="6000" b="1" u="sng" dirty="0" err="1"/>
              <a:t>অন্তর</a:t>
            </a:r>
            <a:r>
              <a:rPr lang="en-US" sz="6000" b="1" u="sng" dirty="0"/>
              <a:t>( Difference of Sets)</a:t>
            </a:r>
          </a:p>
          <a:p>
            <a:r>
              <a:rPr lang="en-US" sz="3200" b="1" dirty="0"/>
              <a:t>     </a:t>
            </a:r>
            <a:r>
              <a:rPr lang="en-US" sz="4400" b="1" dirty="0"/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দুইটি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মধ্যে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প্রথম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উপাদান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থেকে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দ্বিতীয়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সেটের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উপাদানগুলো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বাদ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যে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হয়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তাকে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সেট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দুইটির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অন্তর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বলে</a:t>
            </a:r>
            <a:r>
              <a:rPr lang="en-US" sz="4400" b="1" dirty="0">
                <a:solidFill>
                  <a:srgbClr val="FF0000"/>
                </a:solidFill>
              </a:rPr>
              <a:t>। 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  </a:t>
            </a:r>
            <a:r>
              <a:rPr lang="en-US" sz="4400" b="1" dirty="0" err="1">
                <a:solidFill>
                  <a:srgbClr val="FF0000"/>
                </a:solidFill>
              </a:rPr>
              <a:t>যেমন</a:t>
            </a:r>
            <a:r>
              <a:rPr lang="en-US" sz="4400" b="1" dirty="0">
                <a:solidFill>
                  <a:srgbClr val="FF0000"/>
                </a:solidFill>
              </a:rPr>
              <a:t>, A={1,2,3,4,5}, B={2,4,5}</a:t>
            </a:r>
          </a:p>
          <a:p>
            <a:r>
              <a:rPr lang="en-US" sz="4400" b="1" dirty="0">
                <a:solidFill>
                  <a:srgbClr val="FF0000"/>
                </a:solidFill>
              </a:rPr>
              <a:t>           A-B={1,2,3,4,5}-{2,4,5}=</a:t>
            </a:r>
            <a:r>
              <a:rPr lang="en-US" sz="4000" b="1" dirty="0">
                <a:solidFill>
                  <a:srgbClr val="FF0000"/>
                </a:solidFill>
              </a:rPr>
              <a:t>{1,3}</a:t>
            </a:r>
          </a:p>
          <a:p>
            <a:endParaRPr lang="en-US" sz="4000" b="1" dirty="0">
              <a:solidFill>
                <a:srgbClr val="FF0000"/>
              </a:solidFill>
            </a:endParaRPr>
          </a:p>
          <a:p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30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86B9E7-A39C-4988-92E2-10249F6BBC95}"/>
              </a:ext>
            </a:extLst>
          </p:cNvPr>
          <p:cNvSpPr txBox="1"/>
          <p:nvPr/>
        </p:nvSpPr>
        <p:spPr>
          <a:xfrm>
            <a:off x="114300" y="392615"/>
            <a:ext cx="11963399" cy="6093976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b="1" u="sng" dirty="0" err="1">
                <a:solidFill>
                  <a:srgbClr val="00FF00"/>
                </a:solidFill>
              </a:rPr>
              <a:t>সার্বিক</a:t>
            </a:r>
            <a:r>
              <a:rPr lang="en-US" sz="5400" b="1" u="sng" dirty="0">
                <a:solidFill>
                  <a:srgbClr val="00FF00"/>
                </a:solidFill>
              </a:rPr>
              <a:t> </a:t>
            </a:r>
            <a:r>
              <a:rPr lang="en-US" sz="5400" b="1" u="sng" dirty="0" err="1">
                <a:solidFill>
                  <a:srgbClr val="00FF00"/>
                </a:solidFill>
              </a:rPr>
              <a:t>সেট</a:t>
            </a:r>
            <a:r>
              <a:rPr lang="en-US" sz="5400" b="1" u="sng" dirty="0">
                <a:solidFill>
                  <a:srgbClr val="00FF00"/>
                </a:solidFill>
              </a:rPr>
              <a:t> (Universal Set)</a:t>
            </a:r>
          </a:p>
          <a:p>
            <a:r>
              <a:rPr lang="en-US" sz="1800" dirty="0"/>
              <a:t>          </a:t>
            </a:r>
            <a:r>
              <a:rPr lang="en-US" sz="2400" dirty="0"/>
              <a:t> </a:t>
            </a:r>
            <a:r>
              <a:rPr lang="en-US" sz="3200" b="1" dirty="0" err="1"/>
              <a:t>আলোচনা</a:t>
            </a:r>
            <a:r>
              <a:rPr lang="en-US" sz="3200" b="1" dirty="0"/>
              <a:t> </a:t>
            </a:r>
            <a:r>
              <a:rPr lang="en-US" sz="3200" b="1" dirty="0" err="1"/>
              <a:t>সংশ্লিষ্ট</a:t>
            </a:r>
            <a:r>
              <a:rPr lang="en-US" sz="3200" b="1" dirty="0"/>
              <a:t> </a:t>
            </a:r>
            <a:r>
              <a:rPr lang="en-US" sz="3200" b="1" dirty="0" err="1"/>
              <a:t>সকল</a:t>
            </a:r>
            <a:r>
              <a:rPr lang="en-US" sz="3200" b="1" dirty="0"/>
              <a:t> </a:t>
            </a:r>
            <a:r>
              <a:rPr lang="en-US" sz="3200" b="1" dirty="0" err="1"/>
              <a:t>সেট</a:t>
            </a:r>
            <a:r>
              <a:rPr lang="en-US" sz="3200" b="1" dirty="0"/>
              <a:t> </a:t>
            </a:r>
            <a:r>
              <a:rPr lang="en-US" sz="3200" b="1" dirty="0" err="1"/>
              <a:t>যদি</a:t>
            </a:r>
            <a:r>
              <a:rPr lang="en-US" sz="3200" b="1" dirty="0"/>
              <a:t> </a:t>
            </a:r>
            <a:r>
              <a:rPr lang="en-US" sz="3200" b="1" dirty="0" err="1"/>
              <a:t>একটি</a:t>
            </a:r>
            <a:r>
              <a:rPr lang="en-US" sz="3200" b="1" dirty="0"/>
              <a:t> </a:t>
            </a:r>
            <a:r>
              <a:rPr lang="en-US" sz="3200" b="1" dirty="0" err="1"/>
              <a:t>নির্দিষ্ট</a:t>
            </a:r>
            <a:r>
              <a:rPr lang="en-US" sz="3200" b="1" dirty="0"/>
              <a:t> </a:t>
            </a:r>
            <a:r>
              <a:rPr lang="en-US" sz="3200" b="1" dirty="0" err="1"/>
              <a:t>সেটের</a:t>
            </a:r>
            <a:r>
              <a:rPr lang="en-US" sz="3200" b="1" dirty="0"/>
              <a:t> </a:t>
            </a:r>
            <a:r>
              <a:rPr lang="en-US" sz="3200" b="1" dirty="0" err="1"/>
              <a:t>উপসেট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 </a:t>
            </a:r>
            <a:r>
              <a:rPr lang="en-US" sz="3200" b="1" dirty="0" err="1"/>
              <a:t>তবে</a:t>
            </a:r>
            <a:r>
              <a:rPr lang="en-US" sz="3200" b="1" dirty="0"/>
              <a:t> ঐ </a:t>
            </a:r>
            <a:r>
              <a:rPr lang="en-US" sz="3200" b="1" dirty="0" err="1"/>
              <a:t>নির্দিষ্ট</a:t>
            </a:r>
            <a:r>
              <a:rPr lang="en-US" sz="3200" b="1" dirty="0"/>
              <a:t> </a:t>
            </a:r>
            <a:r>
              <a:rPr lang="en-US" sz="3200" b="1" dirty="0" err="1"/>
              <a:t>সেটকে</a:t>
            </a:r>
            <a:r>
              <a:rPr lang="en-US" sz="3200" b="1" dirty="0"/>
              <a:t> </a:t>
            </a:r>
            <a:r>
              <a:rPr lang="en-US" sz="3200" b="1" dirty="0" err="1"/>
              <a:t>তার</a:t>
            </a:r>
            <a:r>
              <a:rPr lang="en-US" sz="3200" b="1" dirty="0"/>
              <a:t> </a:t>
            </a:r>
            <a:r>
              <a:rPr lang="en-US" sz="3200" b="1" dirty="0" err="1"/>
              <a:t>উপসেটগুলোর</a:t>
            </a:r>
            <a:r>
              <a:rPr lang="en-US" sz="3200" b="1" dirty="0"/>
              <a:t> </a:t>
            </a:r>
            <a:r>
              <a:rPr lang="en-US" sz="3200" b="1" dirty="0" err="1"/>
              <a:t>সাপেক্ষে</a:t>
            </a:r>
            <a:r>
              <a:rPr lang="en-US" sz="3200" b="1" dirty="0"/>
              <a:t> </a:t>
            </a:r>
            <a:r>
              <a:rPr lang="en-US" sz="3200" b="1" dirty="0" err="1"/>
              <a:t>সার্বিক</a:t>
            </a:r>
            <a:r>
              <a:rPr lang="en-US" sz="3200" b="1" dirty="0"/>
              <a:t> </a:t>
            </a:r>
            <a:r>
              <a:rPr lang="en-US" sz="3200" b="1" dirty="0" err="1"/>
              <a:t>সেট</a:t>
            </a:r>
            <a:r>
              <a:rPr lang="en-US" sz="3200" b="1" dirty="0"/>
              <a:t> </a:t>
            </a:r>
            <a:r>
              <a:rPr lang="en-US" sz="3200" b="1" dirty="0" err="1"/>
              <a:t>বলে</a:t>
            </a:r>
            <a:r>
              <a:rPr lang="en-US" sz="3200" b="1" dirty="0"/>
              <a:t>। </a:t>
            </a:r>
            <a:r>
              <a:rPr lang="en-US" sz="3200" b="1" dirty="0" err="1"/>
              <a:t>সার্বিক</a:t>
            </a:r>
            <a:r>
              <a:rPr lang="en-US" sz="3200" b="1" dirty="0"/>
              <a:t> </a:t>
            </a:r>
            <a:r>
              <a:rPr lang="en-US" sz="3200" b="1" dirty="0" err="1"/>
              <a:t>সেটকে</a:t>
            </a:r>
            <a:r>
              <a:rPr lang="en-US" sz="3200" b="1" dirty="0"/>
              <a:t> U </a:t>
            </a:r>
            <a:r>
              <a:rPr lang="en-US" sz="3200" b="1" dirty="0" err="1"/>
              <a:t>দ্বারা</a:t>
            </a:r>
            <a:r>
              <a:rPr lang="en-US" sz="3200" b="1" dirty="0"/>
              <a:t> </a:t>
            </a:r>
            <a:r>
              <a:rPr lang="en-US" sz="3200" b="1" dirty="0" err="1"/>
              <a:t>প্রকাশ</a:t>
            </a:r>
            <a:r>
              <a:rPr lang="en-US" sz="3200" b="1" dirty="0"/>
              <a:t> </a:t>
            </a:r>
            <a:r>
              <a:rPr lang="en-US" sz="3200" b="1" dirty="0" err="1"/>
              <a:t>করা</a:t>
            </a:r>
            <a:r>
              <a:rPr lang="en-US" sz="3200" b="1" dirty="0"/>
              <a:t> </a:t>
            </a:r>
            <a:r>
              <a:rPr lang="en-US" sz="3200" b="1" dirty="0" err="1"/>
              <a:t>হয়</a:t>
            </a:r>
            <a:r>
              <a:rPr lang="en-US" sz="3200" b="1" dirty="0"/>
              <a:t>। </a:t>
            </a:r>
          </a:p>
          <a:p>
            <a:endParaRPr lang="en-US" sz="4000" b="1" dirty="0"/>
          </a:p>
          <a:p>
            <a:r>
              <a:rPr lang="en-US" sz="4800" b="1" u="sng" dirty="0" err="1">
                <a:solidFill>
                  <a:srgbClr val="FFFF00"/>
                </a:solidFill>
              </a:rPr>
              <a:t>সংযোগ</a:t>
            </a:r>
            <a:r>
              <a:rPr lang="en-US" sz="4800" b="1" u="sng" dirty="0">
                <a:solidFill>
                  <a:srgbClr val="FFFF00"/>
                </a:solidFill>
              </a:rPr>
              <a:t> </a:t>
            </a:r>
            <a:r>
              <a:rPr lang="en-US" sz="4800" b="1" u="sng" dirty="0" err="1">
                <a:solidFill>
                  <a:srgbClr val="FFFF00"/>
                </a:solidFill>
              </a:rPr>
              <a:t>সেট</a:t>
            </a:r>
            <a:r>
              <a:rPr lang="en-US" sz="4800" b="1" u="sng" dirty="0">
                <a:solidFill>
                  <a:srgbClr val="FFFF00"/>
                </a:solidFill>
              </a:rPr>
              <a:t> ( Unions of Sets )</a:t>
            </a:r>
          </a:p>
          <a:p>
            <a:r>
              <a:rPr lang="en-US" sz="1800" dirty="0"/>
              <a:t>       </a:t>
            </a:r>
            <a:r>
              <a:rPr lang="en-US" sz="2800" b="1" dirty="0" err="1">
                <a:solidFill>
                  <a:srgbClr val="00FF00"/>
                </a:solidFill>
              </a:rPr>
              <a:t>দুই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বা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ততোধিক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সেটের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সকল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উপাদান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নিয়ে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গঠিতসেটকে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সংযোগ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সেট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বলে</a:t>
            </a:r>
            <a:r>
              <a:rPr lang="en-US" sz="2800" b="1" dirty="0">
                <a:solidFill>
                  <a:srgbClr val="00FF00"/>
                </a:solidFill>
              </a:rPr>
              <a:t>।</a:t>
            </a:r>
          </a:p>
          <a:p>
            <a:r>
              <a:rPr lang="en-US" sz="2800" b="1" dirty="0" err="1">
                <a:solidFill>
                  <a:srgbClr val="00FF00"/>
                </a:solidFill>
              </a:rPr>
              <a:t>মনে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করি</a:t>
            </a:r>
            <a:r>
              <a:rPr lang="en-US" sz="2800" b="1" dirty="0">
                <a:solidFill>
                  <a:srgbClr val="00FF00"/>
                </a:solidFill>
              </a:rPr>
              <a:t>, A ও B </a:t>
            </a:r>
            <a:r>
              <a:rPr lang="en-US" sz="2800" b="1" dirty="0" err="1">
                <a:solidFill>
                  <a:srgbClr val="00FF00"/>
                </a:solidFill>
              </a:rPr>
              <a:t>দুইটি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সেট</a:t>
            </a:r>
            <a:r>
              <a:rPr lang="en-US" sz="2800" b="1" dirty="0">
                <a:solidFill>
                  <a:srgbClr val="00FF00"/>
                </a:solidFill>
              </a:rPr>
              <a:t>। </a:t>
            </a:r>
            <a:r>
              <a:rPr lang="en-US" sz="3200" b="1" dirty="0">
                <a:solidFill>
                  <a:srgbClr val="00FF00"/>
                </a:solidFill>
              </a:rPr>
              <a:t> A ও B </a:t>
            </a:r>
            <a:r>
              <a:rPr lang="en-US" sz="3200" b="1" dirty="0" err="1">
                <a:solidFill>
                  <a:srgbClr val="00FF00"/>
                </a:solidFill>
              </a:rPr>
              <a:t>সেটের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সংযোগকে</a:t>
            </a:r>
            <a:r>
              <a:rPr lang="en-US" sz="3200" b="1" dirty="0">
                <a:solidFill>
                  <a:srgbClr val="00FF00"/>
                </a:solidFill>
              </a:rPr>
              <a:t>  A U B </a:t>
            </a:r>
            <a:r>
              <a:rPr lang="en-US" sz="3200" b="1" dirty="0" err="1">
                <a:solidFill>
                  <a:srgbClr val="00FF00"/>
                </a:solidFill>
              </a:rPr>
              <a:t>দ্বারা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প্রকাশ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করা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হয়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এবং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পড়া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হয়</a:t>
            </a:r>
            <a:r>
              <a:rPr lang="en-US" sz="3200" b="1" dirty="0">
                <a:solidFill>
                  <a:srgbClr val="00FF00"/>
                </a:solidFill>
              </a:rPr>
              <a:t>  A  </a:t>
            </a:r>
            <a:r>
              <a:rPr lang="en-US" sz="3200" b="1" dirty="0" err="1">
                <a:solidFill>
                  <a:srgbClr val="00FF00"/>
                </a:solidFill>
              </a:rPr>
              <a:t>সংযোগ</a:t>
            </a:r>
            <a:r>
              <a:rPr lang="en-US" sz="3200" b="1" dirty="0">
                <a:solidFill>
                  <a:srgbClr val="00FF00"/>
                </a:solidFill>
              </a:rPr>
              <a:t> B </a:t>
            </a:r>
            <a:r>
              <a:rPr lang="en-US" sz="3200" b="1" dirty="0" err="1">
                <a:solidFill>
                  <a:srgbClr val="00FF00"/>
                </a:solidFill>
              </a:rPr>
              <a:t>অথবা</a:t>
            </a:r>
            <a:r>
              <a:rPr lang="en-US" sz="3200" b="1" dirty="0">
                <a:solidFill>
                  <a:srgbClr val="00FF00"/>
                </a:solidFill>
              </a:rPr>
              <a:t>  A Union B। </a:t>
            </a:r>
            <a:r>
              <a:rPr lang="en-US" sz="3200" b="1" dirty="0" err="1">
                <a:solidFill>
                  <a:srgbClr val="00FF00"/>
                </a:solidFill>
              </a:rPr>
              <a:t>সেট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গঠন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2800" b="1" dirty="0" err="1">
                <a:solidFill>
                  <a:srgbClr val="00FF00"/>
                </a:solidFill>
              </a:rPr>
              <a:t>পদ্ধতিতে</a:t>
            </a:r>
            <a:r>
              <a:rPr lang="en-US" sz="2800" b="1" dirty="0">
                <a:solidFill>
                  <a:srgbClr val="00FF00"/>
                </a:solidFill>
              </a:rPr>
              <a:t> </a:t>
            </a:r>
            <a:r>
              <a:rPr lang="en-US" sz="3200" b="1" dirty="0">
                <a:solidFill>
                  <a:srgbClr val="00FF00"/>
                </a:solidFill>
              </a:rPr>
              <a:t>A U B={</a:t>
            </a:r>
            <a:r>
              <a:rPr lang="en-US" sz="3200" b="1" dirty="0" err="1">
                <a:solidFill>
                  <a:srgbClr val="00FF00"/>
                </a:solidFill>
              </a:rPr>
              <a:t>x:xϵA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অথবা</a:t>
            </a:r>
            <a:r>
              <a:rPr lang="en-US" sz="3200" b="1" dirty="0">
                <a:solidFill>
                  <a:srgbClr val="00FF00"/>
                </a:solidFill>
              </a:rPr>
              <a:t> </a:t>
            </a:r>
            <a:r>
              <a:rPr lang="en-US" sz="3200" b="1" dirty="0" err="1">
                <a:solidFill>
                  <a:srgbClr val="00FF00"/>
                </a:solidFill>
              </a:rPr>
              <a:t>xϵB</a:t>
            </a:r>
            <a:r>
              <a:rPr lang="en-US" sz="3200" b="1" dirty="0">
                <a:solidFill>
                  <a:srgbClr val="00FF00"/>
                </a:solidFill>
              </a:rPr>
              <a:t>}। </a:t>
            </a:r>
          </a:p>
        </p:txBody>
      </p:sp>
    </p:spTree>
    <p:extLst>
      <p:ext uri="{BB962C8B-B14F-4D97-AF65-F5344CB8AC3E}">
        <p14:creationId xmlns:p14="http://schemas.microsoft.com/office/powerpoint/2010/main" val="19135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3E9459-5465-477A-8D94-0BE58F3900CE}"/>
              </a:ext>
            </a:extLst>
          </p:cNvPr>
          <p:cNvSpPr txBox="1"/>
          <p:nvPr/>
        </p:nvSpPr>
        <p:spPr>
          <a:xfrm>
            <a:off x="189875" y="733323"/>
            <a:ext cx="11812249" cy="572464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4800" b="1" u="sng" dirty="0" err="1">
                <a:solidFill>
                  <a:srgbClr val="FF0066"/>
                </a:solidFill>
              </a:rPr>
              <a:t>ছেদ</a:t>
            </a:r>
            <a:r>
              <a:rPr lang="en-US" sz="5400" b="1" u="sng" dirty="0">
                <a:solidFill>
                  <a:srgbClr val="FF0066"/>
                </a:solidFill>
              </a:rPr>
              <a:t> </a:t>
            </a:r>
            <a:r>
              <a:rPr lang="en-US" sz="5400" b="1" u="sng" dirty="0" err="1">
                <a:solidFill>
                  <a:srgbClr val="FF0066"/>
                </a:solidFill>
              </a:rPr>
              <a:t>সেট</a:t>
            </a:r>
            <a:r>
              <a:rPr lang="en-US" sz="5400" b="1" u="sng" dirty="0">
                <a:solidFill>
                  <a:srgbClr val="FF0066"/>
                </a:solidFill>
              </a:rPr>
              <a:t> ( intersection of Sets )</a:t>
            </a:r>
          </a:p>
          <a:p>
            <a:r>
              <a:rPr lang="en-US" sz="1600" dirty="0"/>
              <a:t>                    </a:t>
            </a:r>
            <a:r>
              <a:rPr lang="en-US" sz="3600" b="1" dirty="0" err="1"/>
              <a:t>দুই</a:t>
            </a:r>
            <a:r>
              <a:rPr lang="en-US" sz="3600" b="1" dirty="0"/>
              <a:t> </a:t>
            </a:r>
            <a:r>
              <a:rPr lang="en-US" sz="3600" b="1" dirty="0" err="1"/>
              <a:t>বা</a:t>
            </a:r>
            <a:r>
              <a:rPr lang="en-US" sz="3600" b="1" dirty="0"/>
              <a:t> </a:t>
            </a:r>
            <a:r>
              <a:rPr lang="en-US" sz="3600" b="1" dirty="0" err="1"/>
              <a:t>ততোধিক</a:t>
            </a:r>
            <a:r>
              <a:rPr lang="en-US" sz="3600" b="1" dirty="0"/>
              <a:t> </a:t>
            </a:r>
            <a:r>
              <a:rPr lang="en-US" sz="3600" b="1" dirty="0" err="1"/>
              <a:t>সেটের</a:t>
            </a:r>
            <a:r>
              <a:rPr lang="en-US" sz="3200" b="1" dirty="0"/>
              <a:t> </a:t>
            </a:r>
            <a:r>
              <a:rPr lang="en-US" sz="3200" b="1" dirty="0" err="1"/>
              <a:t>সাধারণ</a:t>
            </a:r>
            <a:r>
              <a:rPr lang="en-US" sz="3200" b="1" dirty="0"/>
              <a:t> </a:t>
            </a:r>
            <a:r>
              <a:rPr lang="en-US" sz="3600" b="1" dirty="0" err="1"/>
              <a:t>উপাদান</a:t>
            </a:r>
            <a:r>
              <a:rPr lang="en-US" sz="3600" b="1" dirty="0"/>
              <a:t> </a:t>
            </a:r>
            <a:r>
              <a:rPr lang="en-US" sz="3600" b="1" dirty="0" err="1"/>
              <a:t>নিয়ে</a:t>
            </a:r>
            <a:r>
              <a:rPr lang="en-US" sz="3600" b="1" dirty="0"/>
              <a:t> </a:t>
            </a:r>
            <a:r>
              <a:rPr lang="en-US" sz="3600" b="1" dirty="0" err="1"/>
              <a:t>গঠিত</a:t>
            </a:r>
            <a:r>
              <a:rPr lang="en-US" sz="3600" b="1" dirty="0"/>
              <a:t> </a:t>
            </a:r>
            <a:r>
              <a:rPr lang="en-US" sz="3600" b="1" dirty="0" err="1"/>
              <a:t>সেটকে</a:t>
            </a:r>
            <a:r>
              <a:rPr lang="en-US" sz="3600" b="1" dirty="0"/>
              <a:t> </a:t>
            </a:r>
            <a:r>
              <a:rPr lang="en-US" sz="3600" b="1" dirty="0" err="1"/>
              <a:t>ছেদ</a:t>
            </a:r>
            <a:r>
              <a:rPr lang="en-US" sz="3600" b="1" dirty="0"/>
              <a:t> </a:t>
            </a:r>
            <a:r>
              <a:rPr lang="en-US" sz="3600" b="1" dirty="0" err="1"/>
              <a:t>সেট</a:t>
            </a:r>
            <a:r>
              <a:rPr lang="en-US" sz="3600" b="1" dirty="0"/>
              <a:t> </a:t>
            </a:r>
            <a:r>
              <a:rPr lang="en-US" sz="3600" b="1" dirty="0" err="1"/>
              <a:t>বলে</a:t>
            </a:r>
            <a:r>
              <a:rPr lang="en-US" sz="3600" b="1" dirty="0"/>
              <a:t>।</a:t>
            </a:r>
          </a:p>
          <a:p>
            <a:r>
              <a:rPr lang="en-US" sz="3600" b="1" dirty="0"/>
              <a:t>    </a:t>
            </a:r>
            <a:r>
              <a:rPr lang="en-US" sz="3600" b="1" dirty="0" err="1"/>
              <a:t>মনে</a:t>
            </a:r>
            <a:r>
              <a:rPr lang="en-US" sz="3600" b="1" dirty="0"/>
              <a:t> </a:t>
            </a:r>
            <a:r>
              <a:rPr lang="en-US" sz="3600" b="1" dirty="0" err="1"/>
              <a:t>করি</a:t>
            </a:r>
            <a:r>
              <a:rPr lang="en-US" sz="3600" b="1" dirty="0"/>
              <a:t>, A ও B </a:t>
            </a:r>
            <a:r>
              <a:rPr lang="en-US" sz="3600" b="1" dirty="0" err="1"/>
              <a:t>দুইটি</a:t>
            </a:r>
            <a:r>
              <a:rPr lang="en-US" sz="3600" b="1" dirty="0"/>
              <a:t> </a:t>
            </a:r>
            <a:r>
              <a:rPr lang="en-US" sz="3600" b="1" dirty="0" err="1"/>
              <a:t>সেট</a:t>
            </a:r>
            <a:r>
              <a:rPr lang="en-US" sz="3600" b="1" dirty="0"/>
              <a:t>। </a:t>
            </a:r>
            <a:r>
              <a:rPr lang="en-US" sz="4000" b="1" dirty="0"/>
              <a:t> A ও B </a:t>
            </a:r>
            <a:r>
              <a:rPr lang="en-US" sz="4000" b="1" dirty="0" err="1"/>
              <a:t>সেটের</a:t>
            </a:r>
            <a:r>
              <a:rPr lang="en-US" sz="4000" b="1" dirty="0"/>
              <a:t> </a:t>
            </a:r>
            <a:r>
              <a:rPr lang="en-US" sz="4000" b="1" dirty="0" err="1"/>
              <a:t>সংযোগকে</a:t>
            </a:r>
            <a:r>
              <a:rPr lang="en-US" sz="4000" b="1" dirty="0"/>
              <a:t>  A </a:t>
            </a:r>
            <a:r>
              <a:rPr lang="hy-AM" sz="4000" b="1" dirty="0"/>
              <a:t>Ո</a:t>
            </a:r>
            <a:r>
              <a:rPr lang="en-US" sz="4000" b="1" dirty="0"/>
              <a:t> B </a:t>
            </a:r>
            <a:r>
              <a:rPr lang="en-US" sz="4000" b="1" dirty="0" err="1"/>
              <a:t>দ্বারা</a:t>
            </a:r>
            <a:r>
              <a:rPr lang="en-US" sz="4000" b="1" dirty="0"/>
              <a:t> </a:t>
            </a:r>
            <a:r>
              <a:rPr lang="en-US" sz="4000" b="1" dirty="0" err="1"/>
              <a:t>প্রকাশ</a:t>
            </a:r>
            <a:r>
              <a:rPr lang="en-US" sz="4000" b="1" dirty="0"/>
              <a:t> </a:t>
            </a:r>
            <a:r>
              <a:rPr lang="en-US" sz="4000" b="1" dirty="0" err="1"/>
              <a:t>করা</a:t>
            </a:r>
            <a:r>
              <a:rPr lang="en-US" sz="4000" b="1" dirty="0"/>
              <a:t> </a:t>
            </a:r>
            <a:r>
              <a:rPr lang="en-US" sz="4000" b="1" dirty="0" err="1"/>
              <a:t>হয়</a:t>
            </a:r>
            <a:r>
              <a:rPr lang="en-US" sz="4000" b="1" dirty="0"/>
              <a:t> </a:t>
            </a:r>
            <a:r>
              <a:rPr lang="en-US" sz="4000" b="1" dirty="0" err="1"/>
              <a:t>এবং</a:t>
            </a:r>
            <a:r>
              <a:rPr lang="en-US" sz="4000" b="1" dirty="0"/>
              <a:t> </a:t>
            </a:r>
            <a:r>
              <a:rPr lang="en-US" sz="4000" b="1" dirty="0" err="1"/>
              <a:t>পড়া</a:t>
            </a:r>
            <a:r>
              <a:rPr lang="en-US" sz="4000" b="1" dirty="0"/>
              <a:t> </a:t>
            </a:r>
            <a:r>
              <a:rPr lang="en-US" sz="4000" b="1" dirty="0" err="1"/>
              <a:t>হয়</a:t>
            </a:r>
            <a:r>
              <a:rPr lang="en-US" sz="4000" b="1" dirty="0"/>
              <a:t>  A  </a:t>
            </a:r>
            <a:r>
              <a:rPr lang="en-US" sz="4000" b="1" dirty="0" err="1"/>
              <a:t>ছেদ</a:t>
            </a:r>
            <a:r>
              <a:rPr lang="en-US" sz="4000" b="1" dirty="0"/>
              <a:t> B </a:t>
            </a:r>
            <a:r>
              <a:rPr lang="en-US" sz="4000" b="1" dirty="0" err="1"/>
              <a:t>অথবা</a:t>
            </a:r>
            <a:r>
              <a:rPr lang="en-US" sz="4000" b="1" dirty="0"/>
              <a:t>  A Intersection B। </a:t>
            </a:r>
          </a:p>
          <a:p>
            <a:r>
              <a:rPr lang="en-US" sz="4000" b="1" dirty="0"/>
              <a:t>      </a:t>
            </a:r>
            <a:r>
              <a:rPr lang="en-US" sz="4000" b="1" dirty="0" err="1"/>
              <a:t>সেট</a:t>
            </a:r>
            <a:r>
              <a:rPr lang="en-US" sz="4000" b="1" dirty="0"/>
              <a:t> </a:t>
            </a:r>
            <a:r>
              <a:rPr lang="en-US" sz="3200" b="1" dirty="0" err="1"/>
              <a:t>গঠন</a:t>
            </a:r>
            <a:r>
              <a:rPr lang="en-US" sz="3200" b="1" dirty="0"/>
              <a:t> </a:t>
            </a:r>
            <a:r>
              <a:rPr lang="en-US" sz="3200" b="1" dirty="0" err="1"/>
              <a:t>পদ্ধতিতে</a:t>
            </a:r>
            <a:r>
              <a:rPr lang="en-US" sz="3200" b="1" dirty="0"/>
              <a:t> </a:t>
            </a:r>
            <a:r>
              <a:rPr lang="en-US" sz="4000" b="1" dirty="0"/>
              <a:t>A </a:t>
            </a:r>
            <a:r>
              <a:rPr lang="hy-AM" sz="4000" b="1" dirty="0"/>
              <a:t>Ո</a:t>
            </a:r>
            <a:r>
              <a:rPr lang="en-US" sz="4000" b="1" dirty="0"/>
              <a:t> B={</a:t>
            </a:r>
            <a:r>
              <a:rPr lang="en-US" sz="4000" b="1" dirty="0" err="1"/>
              <a:t>x:xϵA</a:t>
            </a:r>
            <a:r>
              <a:rPr lang="en-US" sz="4000" b="1" dirty="0"/>
              <a:t> </a:t>
            </a:r>
            <a:r>
              <a:rPr lang="en-US" sz="4000" b="1" dirty="0" err="1"/>
              <a:t>এবং</a:t>
            </a:r>
            <a:r>
              <a:rPr lang="en-US" sz="4000" b="1" dirty="0"/>
              <a:t> </a:t>
            </a:r>
            <a:r>
              <a:rPr lang="en-US" sz="4000" b="1" dirty="0" err="1"/>
              <a:t>xϵB</a:t>
            </a:r>
            <a:r>
              <a:rPr lang="en-US" sz="4000" b="1" dirty="0"/>
              <a:t>}। 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824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EE61E-DE38-4589-B59E-F2347007D1B4}"/>
              </a:ext>
            </a:extLst>
          </p:cNvPr>
          <p:cNvSpPr txBox="1"/>
          <p:nvPr/>
        </p:nvSpPr>
        <p:spPr>
          <a:xfrm>
            <a:off x="364761" y="329784"/>
            <a:ext cx="11462478" cy="304698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33CC"/>
                </a:solidFill>
              </a:rPr>
              <a:t>একক</a:t>
            </a:r>
            <a:r>
              <a:rPr lang="en-US" sz="9600" b="1" dirty="0">
                <a:solidFill>
                  <a:srgbClr val="FF33CC"/>
                </a:solidFill>
              </a:rPr>
              <a:t> </a:t>
            </a:r>
            <a:r>
              <a:rPr lang="en-US" sz="9600" b="1" dirty="0" err="1">
                <a:solidFill>
                  <a:srgbClr val="FF33CC"/>
                </a:solidFill>
              </a:rPr>
              <a:t>কাজ</a:t>
            </a:r>
            <a:endParaRPr lang="en-US" sz="9600" b="1" dirty="0">
              <a:solidFill>
                <a:srgbClr val="FF33CC"/>
              </a:solidFill>
            </a:endParaRPr>
          </a:p>
          <a:p>
            <a:pPr algn="ctr"/>
            <a:r>
              <a:rPr lang="en-US" sz="9600" b="1" dirty="0">
                <a:solidFill>
                  <a:srgbClr val="FF33CC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0BC8C9-CE6C-4B36-BBAE-AF368BB33806}"/>
              </a:ext>
            </a:extLst>
          </p:cNvPr>
          <p:cNvSpPr txBox="1"/>
          <p:nvPr/>
        </p:nvSpPr>
        <p:spPr>
          <a:xfrm>
            <a:off x="329784" y="3376772"/>
            <a:ext cx="11497455" cy="3416320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33CC"/>
                </a:solidFill>
              </a:rPr>
              <a:t>১। </a:t>
            </a:r>
            <a:r>
              <a:rPr lang="en-US" sz="7200" b="1" dirty="0"/>
              <a:t> </a:t>
            </a:r>
            <a:r>
              <a:rPr lang="en-US" sz="7200" b="1" dirty="0">
                <a:solidFill>
                  <a:srgbClr val="FF0066"/>
                </a:solidFill>
              </a:rPr>
              <a:t>P={</a:t>
            </a:r>
            <a:r>
              <a:rPr lang="en-US" sz="7200" b="1" dirty="0" err="1">
                <a:solidFill>
                  <a:srgbClr val="FF0066"/>
                </a:solidFill>
              </a:rPr>
              <a:t>x,y,z</a:t>
            </a:r>
            <a:r>
              <a:rPr lang="en-US" sz="7200" b="1" dirty="0">
                <a:solidFill>
                  <a:srgbClr val="FF0066"/>
                </a:solidFill>
              </a:rPr>
              <a:t>}, Q={2,4,6}</a:t>
            </a:r>
            <a:r>
              <a:rPr lang="en-US" sz="7200" b="1" dirty="0" err="1">
                <a:solidFill>
                  <a:srgbClr val="FF0066"/>
                </a:solidFill>
              </a:rPr>
              <a:t>হলে</a:t>
            </a:r>
            <a:r>
              <a:rPr lang="en-US" sz="7200" b="1" dirty="0">
                <a:solidFill>
                  <a:srgbClr val="FF0066"/>
                </a:solidFill>
              </a:rPr>
              <a:t>, </a:t>
            </a:r>
          </a:p>
          <a:p>
            <a:r>
              <a:rPr lang="en-US" sz="7200" b="1" dirty="0">
                <a:solidFill>
                  <a:srgbClr val="FF0066"/>
                </a:solidFill>
              </a:rPr>
              <a:t>P U Q </a:t>
            </a:r>
            <a:r>
              <a:rPr lang="en-US" sz="7200" b="1" dirty="0" err="1">
                <a:solidFill>
                  <a:srgbClr val="FF0066"/>
                </a:solidFill>
              </a:rPr>
              <a:t>নির্ণয়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কর</a:t>
            </a:r>
            <a:r>
              <a:rPr lang="en-US" sz="7200" b="1" dirty="0">
                <a:solidFill>
                  <a:srgbClr val="FF0066"/>
                </a:solidFill>
              </a:rPr>
              <a:t>।</a:t>
            </a:r>
          </a:p>
          <a:p>
            <a:endParaRPr lang="en-US" sz="7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71E131-DBEB-4330-8836-4718CEEBA2C6}"/>
              </a:ext>
            </a:extLst>
          </p:cNvPr>
          <p:cNvSpPr txBox="1"/>
          <p:nvPr/>
        </p:nvSpPr>
        <p:spPr>
          <a:xfrm>
            <a:off x="344772" y="1903750"/>
            <a:ext cx="11152682" cy="4524315"/>
          </a:xfrm>
          <a:prstGeom prst="rect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33CC"/>
                </a:solidFill>
              </a:rPr>
              <a:t>১। 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66"/>
                </a:solidFill>
              </a:rPr>
              <a:t>A={</a:t>
            </a:r>
            <a:r>
              <a:rPr lang="en-US" sz="4800" b="1" dirty="0" err="1">
                <a:solidFill>
                  <a:srgbClr val="FF0066"/>
                </a:solidFill>
              </a:rPr>
              <a:t>x,y,z</a:t>
            </a:r>
            <a:r>
              <a:rPr lang="en-US" sz="4800" b="1" dirty="0">
                <a:solidFill>
                  <a:srgbClr val="FF0066"/>
                </a:solidFill>
              </a:rPr>
              <a:t>}, B={2,4,6}</a:t>
            </a:r>
            <a:r>
              <a:rPr lang="en-US" sz="4800" b="1" dirty="0" err="1">
                <a:solidFill>
                  <a:srgbClr val="FF0066"/>
                </a:solidFill>
              </a:rPr>
              <a:t>হলে</a:t>
            </a:r>
            <a:r>
              <a:rPr lang="en-US" sz="4800" b="1" dirty="0">
                <a:solidFill>
                  <a:srgbClr val="FF0066"/>
                </a:solidFill>
              </a:rPr>
              <a:t>, A U B </a:t>
            </a:r>
            <a:r>
              <a:rPr lang="en-US" sz="4800" b="1" dirty="0" err="1">
                <a:solidFill>
                  <a:srgbClr val="FF0066"/>
                </a:solidFill>
              </a:rPr>
              <a:t>নির্ণয়</a:t>
            </a:r>
            <a:r>
              <a:rPr lang="en-US" sz="4800" b="1" dirty="0"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solidFill>
                  <a:srgbClr val="FF0066"/>
                </a:solidFill>
              </a:rPr>
              <a:t>কর</a:t>
            </a:r>
            <a:r>
              <a:rPr lang="en-US" sz="4800" b="1" dirty="0">
                <a:solidFill>
                  <a:srgbClr val="FF0066"/>
                </a:solidFill>
              </a:rPr>
              <a:t>। </a:t>
            </a:r>
          </a:p>
          <a:p>
            <a:endParaRPr lang="en-US" sz="4800" b="1" dirty="0">
              <a:solidFill>
                <a:srgbClr val="FF33CC"/>
              </a:solidFill>
            </a:endParaRPr>
          </a:p>
          <a:p>
            <a:r>
              <a:rPr lang="en-US" sz="4800" b="1" dirty="0">
                <a:solidFill>
                  <a:srgbClr val="FF33CC"/>
                </a:solidFill>
              </a:rPr>
              <a:t>২। 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66"/>
                </a:solidFill>
              </a:rPr>
              <a:t>P={</a:t>
            </a:r>
            <a:r>
              <a:rPr lang="en-US" sz="4800" b="1" dirty="0" err="1">
                <a:solidFill>
                  <a:srgbClr val="FF0066"/>
                </a:solidFill>
              </a:rPr>
              <a:t>x,y,z</a:t>
            </a:r>
            <a:r>
              <a:rPr lang="en-US" sz="4800" b="1" dirty="0">
                <a:solidFill>
                  <a:srgbClr val="FF0066"/>
                </a:solidFill>
              </a:rPr>
              <a:t>}, Q={2,4,6}</a:t>
            </a:r>
            <a:r>
              <a:rPr lang="en-US" sz="4800" b="1" dirty="0" err="1">
                <a:solidFill>
                  <a:srgbClr val="FF0066"/>
                </a:solidFill>
              </a:rPr>
              <a:t>হলে</a:t>
            </a:r>
            <a:r>
              <a:rPr lang="en-US" sz="4800" b="1" dirty="0">
                <a:solidFill>
                  <a:srgbClr val="FF0066"/>
                </a:solidFill>
              </a:rPr>
              <a:t>, P </a:t>
            </a:r>
            <a:r>
              <a:rPr lang="hy-AM" sz="4800" b="1" dirty="0">
                <a:solidFill>
                  <a:srgbClr val="FF0066"/>
                </a:solidFill>
              </a:rPr>
              <a:t>Ո</a:t>
            </a:r>
            <a:r>
              <a:rPr lang="en-US" sz="4800" b="1" dirty="0">
                <a:solidFill>
                  <a:srgbClr val="FF0066"/>
                </a:solidFill>
              </a:rPr>
              <a:t> Q </a:t>
            </a:r>
            <a:r>
              <a:rPr lang="en-US" sz="4800" b="1" dirty="0" err="1">
                <a:solidFill>
                  <a:srgbClr val="FF0066"/>
                </a:solidFill>
              </a:rPr>
              <a:t>নির্ণয়</a:t>
            </a:r>
            <a:r>
              <a:rPr lang="en-US" sz="4800" b="1" dirty="0"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solidFill>
                  <a:srgbClr val="FF0066"/>
                </a:solidFill>
              </a:rPr>
              <a:t>কর</a:t>
            </a:r>
            <a:r>
              <a:rPr lang="en-US" sz="4800" b="1" dirty="0">
                <a:solidFill>
                  <a:srgbClr val="FF0066"/>
                </a:solidFill>
              </a:rPr>
              <a:t>। </a:t>
            </a:r>
            <a:endParaRPr lang="en-US" sz="4800" b="1" dirty="0"/>
          </a:p>
          <a:p>
            <a:endParaRPr lang="en-US" sz="4800" b="1" dirty="0">
              <a:solidFill>
                <a:srgbClr val="FF0066"/>
              </a:solidFill>
            </a:endParaRPr>
          </a:p>
          <a:p>
            <a:endParaRPr lang="en-US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3D10F-9F49-4995-BF31-84623CC0CDAA}"/>
              </a:ext>
            </a:extLst>
          </p:cNvPr>
          <p:cNvSpPr txBox="1"/>
          <p:nvPr/>
        </p:nvSpPr>
        <p:spPr>
          <a:xfrm>
            <a:off x="344773" y="269823"/>
            <a:ext cx="11152681" cy="1107996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FF00"/>
                </a:solidFill>
              </a:rPr>
              <a:t>জোড়ায়</a:t>
            </a:r>
            <a:r>
              <a:rPr lang="en-US" sz="6600" b="1" dirty="0">
                <a:solidFill>
                  <a:srgbClr val="00FF00"/>
                </a:solidFill>
              </a:rPr>
              <a:t> </a:t>
            </a:r>
            <a:r>
              <a:rPr lang="en-US" sz="6600" b="1" dirty="0" err="1">
                <a:solidFill>
                  <a:srgbClr val="00FF00"/>
                </a:solidFill>
              </a:rPr>
              <a:t>কাজ</a:t>
            </a:r>
            <a:endParaRPr lang="en-US" sz="66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24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BCE8-BFE5-4B2C-9FF1-4F0DF6EA16A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dirty="0" err="1"/>
              <a:t>পরিচিতি</a:t>
            </a:r>
            <a:r>
              <a:rPr lang="en-US" sz="6600" b="1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802D0-D946-4F1D-930A-2B2156700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শিক্ষক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r>
              <a:rPr lang="en-US" sz="44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2C78C-50FC-4771-89BB-3FADFD37AE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নামঃ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তাজুল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ইসলাম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b="1" dirty="0" err="1"/>
              <a:t>এমএস-সি</a:t>
            </a:r>
            <a:r>
              <a:rPr lang="en-US" sz="2400" b="1" dirty="0"/>
              <a:t>(</a:t>
            </a:r>
            <a:r>
              <a:rPr lang="en-US" sz="2400" b="1" dirty="0" err="1"/>
              <a:t>গণিত</a:t>
            </a:r>
            <a:r>
              <a:rPr lang="en-US" sz="2400" b="1" dirty="0"/>
              <a:t>), </a:t>
            </a:r>
            <a:r>
              <a:rPr lang="en-US" sz="2400" b="1" dirty="0" err="1"/>
              <a:t>এমএড</a:t>
            </a:r>
            <a:r>
              <a:rPr lang="en-US" sz="2400" b="1" dirty="0"/>
              <a:t>(</a:t>
            </a:r>
            <a:r>
              <a:rPr lang="en-US" sz="2400" b="1" dirty="0" err="1"/>
              <a:t>থিসিস</a:t>
            </a:r>
            <a:r>
              <a:rPr lang="en-US" sz="2400" b="1" dirty="0"/>
              <a:t>) </a:t>
            </a:r>
          </a:p>
          <a:p>
            <a:r>
              <a:rPr lang="en-US" sz="2400" b="1" dirty="0" err="1"/>
              <a:t>পদবীঃ</a:t>
            </a:r>
            <a:r>
              <a:rPr lang="en-US" sz="2400" b="1" dirty="0"/>
              <a:t> </a:t>
            </a:r>
            <a:r>
              <a:rPr lang="en-US" sz="2400" b="1" dirty="0" err="1"/>
              <a:t>সহকারী</a:t>
            </a:r>
            <a:r>
              <a:rPr lang="en-US" sz="2400" b="1" dirty="0"/>
              <a:t> </a:t>
            </a:r>
            <a:r>
              <a:rPr lang="en-US" sz="2400" b="1" dirty="0" err="1"/>
              <a:t>শিক্ষক</a:t>
            </a:r>
            <a:r>
              <a:rPr lang="en-US" sz="2400" b="1" dirty="0"/>
              <a:t>(</a:t>
            </a:r>
            <a:r>
              <a:rPr lang="en-US" sz="2400" b="1" dirty="0" err="1"/>
              <a:t>গণিত</a:t>
            </a:r>
            <a:r>
              <a:rPr lang="en-US" sz="2400" b="1" dirty="0"/>
              <a:t>) </a:t>
            </a:r>
          </a:p>
          <a:p>
            <a:r>
              <a:rPr lang="en-US" b="1" dirty="0" err="1"/>
              <a:t>গণি</a:t>
            </a:r>
            <a:r>
              <a:rPr lang="en-US" b="1" dirty="0"/>
              <a:t> </a:t>
            </a:r>
            <a:r>
              <a:rPr lang="en-US" b="1" dirty="0" err="1"/>
              <a:t>মডেল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endParaRPr lang="en-US" b="1" dirty="0"/>
          </a:p>
          <a:p>
            <a:r>
              <a:rPr lang="en-US" b="1" dirty="0" err="1"/>
              <a:t>চাঁদপুর</a:t>
            </a:r>
            <a:r>
              <a:rPr lang="en-US" b="1" dirty="0"/>
              <a:t> </a:t>
            </a:r>
            <a:r>
              <a:rPr lang="en-US" b="1" dirty="0" err="1"/>
              <a:t>সদর</a:t>
            </a:r>
            <a:r>
              <a:rPr lang="en-US" b="1" dirty="0"/>
              <a:t>, </a:t>
            </a:r>
            <a:r>
              <a:rPr lang="en-US" b="1" dirty="0" err="1"/>
              <a:t>চাঁদপুর</a:t>
            </a:r>
            <a:r>
              <a:rPr lang="en-US" b="1" dirty="0"/>
              <a:t>।</a:t>
            </a:r>
          </a:p>
          <a:p>
            <a:r>
              <a:rPr lang="en-US" b="1" dirty="0"/>
              <a:t>ই-</a:t>
            </a:r>
            <a:r>
              <a:rPr lang="en-US" b="1" dirty="0" err="1"/>
              <a:t>মেইলঃ</a:t>
            </a: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tajulislam301555@gmail.com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36640-DE1D-4432-9419-F1F1836D2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পাঠ</a:t>
            </a:r>
            <a:r>
              <a:rPr lang="en-US" sz="4400" dirty="0"/>
              <a:t> </a:t>
            </a:r>
            <a:r>
              <a:rPr lang="en-US" sz="4400" dirty="0" err="1"/>
              <a:t>পরিচিতি</a:t>
            </a:r>
            <a:r>
              <a:rPr lang="en-US" sz="4400" dirty="0"/>
              <a:t>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E930B-B42C-4326-B9F6-BD96E2518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শ্রেণিঃ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নবম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4000" b="1" dirty="0" err="1"/>
              <a:t>বিষয়ঃ</a:t>
            </a:r>
            <a:r>
              <a:rPr lang="en-US" sz="4000" b="1" dirty="0"/>
              <a:t> </a:t>
            </a:r>
            <a:r>
              <a:rPr lang="en-US" sz="4000" b="1" dirty="0" err="1"/>
              <a:t>গণিত</a:t>
            </a:r>
            <a:endParaRPr lang="en-US" sz="4000" b="1" dirty="0"/>
          </a:p>
          <a:p>
            <a:r>
              <a:rPr lang="en-US" sz="3200" b="1" dirty="0" err="1"/>
              <a:t>অধ্যায়ঃ</a:t>
            </a:r>
            <a:r>
              <a:rPr lang="en-US" sz="3200" b="1" dirty="0"/>
              <a:t> </a:t>
            </a:r>
            <a:r>
              <a:rPr lang="en-US" sz="3200" b="1" dirty="0" err="1"/>
              <a:t>দ্বিতীয়</a:t>
            </a:r>
            <a:endParaRPr lang="en-US" sz="32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3701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F1DA8-9EB7-4407-BC80-C1409D939B74}"/>
              </a:ext>
            </a:extLst>
          </p:cNvPr>
          <p:cNvSpPr txBox="1"/>
          <p:nvPr/>
        </p:nvSpPr>
        <p:spPr>
          <a:xfrm>
            <a:off x="302301" y="1828800"/>
            <a:ext cx="11587397" cy="4524315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33CC"/>
                </a:solidFill>
              </a:rPr>
              <a:t>১। 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66"/>
                </a:solidFill>
              </a:rPr>
              <a:t>A={</a:t>
            </a:r>
            <a:r>
              <a:rPr lang="en-US" sz="4800" b="1" dirty="0" err="1">
                <a:solidFill>
                  <a:srgbClr val="FF0066"/>
                </a:solidFill>
              </a:rPr>
              <a:t>x,y,z</a:t>
            </a:r>
            <a:r>
              <a:rPr lang="en-US" sz="4800" b="1" dirty="0">
                <a:solidFill>
                  <a:srgbClr val="FF0066"/>
                </a:solidFill>
              </a:rPr>
              <a:t>}, B={2,4,6}</a:t>
            </a:r>
            <a:r>
              <a:rPr lang="en-US" sz="4800" b="1" dirty="0" err="1">
                <a:solidFill>
                  <a:srgbClr val="FF0066"/>
                </a:solidFill>
              </a:rPr>
              <a:t>হলে</a:t>
            </a:r>
            <a:r>
              <a:rPr lang="en-US" sz="4800" b="1" dirty="0">
                <a:solidFill>
                  <a:srgbClr val="FF0066"/>
                </a:solidFill>
              </a:rPr>
              <a:t>, A U B </a:t>
            </a:r>
            <a:r>
              <a:rPr lang="en-US" sz="4800" b="1" dirty="0" err="1">
                <a:solidFill>
                  <a:srgbClr val="FF0066"/>
                </a:solidFill>
              </a:rPr>
              <a:t>নির্ণয়</a:t>
            </a:r>
            <a:r>
              <a:rPr lang="en-US" sz="4800" b="1" dirty="0"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solidFill>
                  <a:srgbClr val="FF0066"/>
                </a:solidFill>
              </a:rPr>
              <a:t>কর</a:t>
            </a:r>
            <a:r>
              <a:rPr lang="en-US" sz="4800" b="1" dirty="0">
                <a:solidFill>
                  <a:srgbClr val="FF0066"/>
                </a:solidFill>
              </a:rPr>
              <a:t>। </a:t>
            </a:r>
          </a:p>
          <a:p>
            <a:r>
              <a:rPr lang="en-US" sz="4800" b="1" dirty="0"/>
              <a:t>২।  P={</a:t>
            </a:r>
            <a:r>
              <a:rPr lang="en-US" sz="4800" b="1" dirty="0" err="1"/>
              <a:t>x,y,z</a:t>
            </a:r>
            <a:r>
              <a:rPr lang="en-US" sz="4800" b="1" dirty="0"/>
              <a:t>}, Q={2,4,6}</a:t>
            </a:r>
            <a:r>
              <a:rPr lang="en-US" sz="4800" b="1" dirty="0" err="1"/>
              <a:t>হলে</a:t>
            </a:r>
            <a:r>
              <a:rPr lang="en-US" sz="4800" b="1" dirty="0"/>
              <a:t>, P </a:t>
            </a:r>
            <a:r>
              <a:rPr lang="hy-AM" sz="4800" b="1" dirty="0"/>
              <a:t>Ո</a:t>
            </a:r>
            <a:r>
              <a:rPr lang="en-US" sz="4800" b="1" dirty="0"/>
              <a:t> Q </a:t>
            </a:r>
            <a:r>
              <a:rPr lang="en-US" sz="4800" b="1" dirty="0" err="1"/>
              <a:t>নির্ণয়</a:t>
            </a:r>
            <a:r>
              <a:rPr lang="en-US" sz="4800" b="1" dirty="0"/>
              <a:t> </a:t>
            </a:r>
            <a:r>
              <a:rPr lang="en-US" sz="4800" b="1" dirty="0" err="1"/>
              <a:t>কর</a:t>
            </a:r>
            <a:r>
              <a:rPr lang="en-US" sz="4800" b="1" dirty="0"/>
              <a:t>। </a:t>
            </a:r>
          </a:p>
          <a:p>
            <a:r>
              <a:rPr lang="en-US" sz="4800" b="1" dirty="0">
                <a:solidFill>
                  <a:srgbClr val="FF33CC"/>
                </a:solidFill>
              </a:rPr>
              <a:t>৩। 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66"/>
                </a:solidFill>
              </a:rPr>
              <a:t>P={</a:t>
            </a:r>
            <a:r>
              <a:rPr lang="en-US" sz="4800" b="1" dirty="0" err="1">
                <a:solidFill>
                  <a:srgbClr val="FF0066"/>
                </a:solidFill>
              </a:rPr>
              <a:t>x,y,z</a:t>
            </a:r>
            <a:r>
              <a:rPr lang="en-US" sz="4800" b="1" dirty="0">
                <a:solidFill>
                  <a:srgbClr val="FF0066"/>
                </a:solidFill>
              </a:rPr>
              <a:t>}, Q={2,4,6}</a:t>
            </a:r>
            <a:r>
              <a:rPr lang="en-US" sz="4800" b="1" dirty="0" err="1">
                <a:solidFill>
                  <a:srgbClr val="FF0066"/>
                </a:solidFill>
              </a:rPr>
              <a:t>হলে</a:t>
            </a:r>
            <a:r>
              <a:rPr lang="en-US" sz="4800" b="1" dirty="0">
                <a:solidFill>
                  <a:srgbClr val="FF0066"/>
                </a:solidFill>
              </a:rPr>
              <a:t>, P - Q </a:t>
            </a:r>
            <a:r>
              <a:rPr lang="en-US" sz="4800" b="1" dirty="0" err="1">
                <a:solidFill>
                  <a:srgbClr val="FF0066"/>
                </a:solidFill>
              </a:rPr>
              <a:t>নির্ণয়</a:t>
            </a:r>
            <a:r>
              <a:rPr lang="en-US" sz="4800" b="1" dirty="0"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solidFill>
                  <a:srgbClr val="FF0066"/>
                </a:solidFill>
              </a:rPr>
              <a:t>কর</a:t>
            </a:r>
            <a:r>
              <a:rPr lang="en-US" sz="4800" b="1" dirty="0">
                <a:solidFill>
                  <a:srgbClr val="FF0066"/>
                </a:solidFill>
              </a:rPr>
              <a:t>। 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9A358C-9DE6-4F14-952C-2835F608124E}"/>
              </a:ext>
            </a:extLst>
          </p:cNvPr>
          <p:cNvSpPr txBox="1"/>
          <p:nvPr/>
        </p:nvSpPr>
        <p:spPr>
          <a:xfrm>
            <a:off x="236093" y="108599"/>
            <a:ext cx="11653605" cy="1107996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দলগত</a:t>
            </a:r>
            <a:r>
              <a:rPr lang="en-US" sz="6600" b="1" dirty="0"/>
              <a:t> </a:t>
            </a:r>
            <a:r>
              <a:rPr lang="en-US" sz="6600" b="1" dirty="0" err="1"/>
              <a:t>কাজ</a:t>
            </a:r>
            <a:r>
              <a:rPr lang="en-US" sz="6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526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3CF120-EC14-4DBD-A167-C67EC7F970C1}"/>
              </a:ext>
            </a:extLst>
          </p:cNvPr>
          <p:cNvSpPr txBox="1"/>
          <p:nvPr/>
        </p:nvSpPr>
        <p:spPr>
          <a:xfrm>
            <a:off x="317291" y="99988"/>
            <a:ext cx="11674840" cy="120032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মূল্যায়ন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5EFB30-85AA-4FEF-A583-9716EFB6DDC6}"/>
              </a:ext>
            </a:extLst>
          </p:cNvPr>
          <p:cNvSpPr txBox="1"/>
          <p:nvPr/>
        </p:nvSpPr>
        <p:spPr>
          <a:xfrm>
            <a:off x="317291" y="1239240"/>
            <a:ext cx="11674840" cy="526297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১।সেট </a:t>
            </a:r>
            <a:r>
              <a:rPr lang="en-US" sz="4800" b="1" dirty="0" err="1"/>
              <a:t>কাকে</a:t>
            </a:r>
            <a:r>
              <a:rPr lang="en-US" sz="4800" b="1" dirty="0"/>
              <a:t> </a:t>
            </a:r>
            <a:r>
              <a:rPr lang="en-US" sz="4800" b="1" dirty="0" err="1"/>
              <a:t>বলে</a:t>
            </a:r>
            <a:r>
              <a:rPr lang="en-US" sz="4800" b="1" dirty="0"/>
              <a:t> ? </a:t>
            </a:r>
          </a:p>
          <a:p>
            <a:r>
              <a:rPr lang="en-US" sz="4800" b="1" dirty="0"/>
              <a:t>২। </a:t>
            </a:r>
            <a:r>
              <a:rPr lang="en-US" sz="4800" b="1" dirty="0" err="1"/>
              <a:t>সসীম</a:t>
            </a:r>
            <a:r>
              <a:rPr lang="en-US" sz="4800" b="1" dirty="0"/>
              <a:t> </a:t>
            </a:r>
            <a:r>
              <a:rPr lang="en-US" sz="4800" b="1" dirty="0" err="1"/>
              <a:t>সেট</a:t>
            </a:r>
            <a:r>
              <a:rPr lang="en-US" sz="4800" b="1" dirty="0"/>
              <a:t> </a:t>
            </a:r>
            <a:r>
              <a:rPr lang="en-US" sz="4800" b="1" dirty="0" err="1"/>
              <a:t>কাকে</a:t>
            </a:r>
            <a:r>
              <a:rPr lang="en-US" sz="4800" b="1" dirty="0"/>
              <a:t> </a:t>
            </a:r>
            <a:r>
              <a:rPr lang="en-US" sz="4800" b="1" dirty="0" err="1"/>
              <a:t>বলে</a:t>
            </a:r>
            <a:r>
              <a:rPr lang="en-US" sz="4800" b="1" dirty="0"/>
              <a:t> ?</a:t>
            </a:r>
          </a:p>
          <a:p>
            <a:r>
              <a:rPr lang="en-US" sz="4800" b="1" dirty="0"/>
              <a:t>৩। </a:t>
            </a:r>
            <a:r>
              <a:rPr lang="en-US" sz="4800" b="1" dirty="0" err="1"/>
              <a:t>ফাঁকা</a:t>
            </a:r>
            <a:r>
              <a:rPr lang="en-US" sz="4800" b="1" dirty="0"/>
              <a:t> </a:t>
            </a:r>
            <a:r>
              <a:rPr lang="en-US" sz="4800" b="1" dirty="0" err="1"/>
              <a:t>সেট</a:t>
            </a:r>
            <a:r>
              <a:rPr lang="en-US" sz="4800" b="1" dirty="0"/>
              <a:t> </a:t>
            </a:r>
            <a:r>
              <a:rPr lang="en-US" sz="4800" b="1" dirty="0" err="1"/>
              <a:t>কাকে</a:t>
            </a:r>
            <a:r>
              <a:rPr lang="en-US" sz="4800" b="1" dirty="0"/>
              <a:t> </a:t>
            </a:r>
            <a:r>
              <a:rPr lang="en-US" sz="4800" b="1" dirty="0" err="1"/>
              <a:t>বলে</a:t>
            </a:r>
            <a:r>
              <a:rPr lang="en-US" sz="4800" b="1" dirty="0"/>
              <a:t> ?</a:t>
            </a:r>
          </a:p>
          <a:p>
            <a:r>
              <a:rPr lang="en-US" sz="4800" b="1" dirty="0"/>
              <a:t>৪। </a:t>
            </a:r>
            <a:r>
              <a:rPr lang="en-US" sz="4800" b="1" dirty="0" err="1"/>
              <a:t>ছেদ</a:t>
            </a:r>
            <a:r>
              <a:rPr lang="en-US" sz="4800" b="1" dirty="0"/>
              <a:t> </a:t>
            </a:r>
            <a:r>
              <a:rPr lang="en-US" sz="4800" b="1" dirty="0" err="1"/>
              <a:t>সেট</a:t>
            </a:r>
            <a:r>
              <a:rPr lang="en-US" sz="4800" b="1" dirty="0"/>
              <a:t> </a:t>
            </a:r>
            <a:r>
              <a:rPr lang="en-US" sz="4800" b="1" dirty="0" err="1"/>
              <a:t>কাকে</a:t>
            </a:r>
            <a:r>
              <a:rPr lang="en-US" sz="4800" b="1" dirty="0"/>
              <a:t> </a:t>
            </a:r>
            <a:r>
              <a:rPr lang="en-US" sz="4800" b="1" dirty="0" err="1"/>
              <a:t>বলে</a:t>
            </a:r>
            <a:r>
              <a:rPr lang="en-US" sz="4800" b="1" dirty="0"/>
              <a:t>? </a:t>
            </a:r>
          </a:p>
          <a:p>
            <a:r>
              <a:rPr lang="en-US" sz="4800" b="1" dirty="0"/>
              <a:t>৫। </a:t>
            </a:r>
            <a:r>
              <a:rPr lang="en-US" sz="4800" b="1" dirty="0" err="1"/>
              <a:t>আলোচনাধীন</a:t>
            </a:r>
            <a:r>
              <a:rPr lang="en-US" sz="4800" b="1" dirty="0"/>
              <a:t> </a:t>
            </a:r>
            <a:r>
              <a:rPr lang="en-US" sz="4800" b="1" dirty="0" err="1"/>
              <a:t>সকল</a:t>
            </a:r>
            <a:r>
              <a:rPr lang="en-US" sz="4800" b="1" dirty="0"/>
              <a:t> </a:t>
            </a:r>
            <a:r>
              <a:rPr lang="en-US" sz="4800" b="1" dirty="0" err="1"/>
              <a:t>সেট</a:t>
            </a:r>
            <a:r>
              <a:rPr lang="en-US" sz="4800" b="1" dirty="0"/>
              <a:t> </a:t>
            </a:r>
            <a:r>
              <a:rPr lang="en-US" sz="4800" b="1" dirty="0" err="1"/>
              <a:t>কোন</a:t>
            </a:r>
            <a:r>
              <a:rPr lang="en-US" sz="4800" b="1" dirty="0"/>
              <a:t> </a:t>
            </a:r>
            <a:r>
              <a:rPr lang="en-US" sz="4800" b="1" dirty="0" err="1"/>
              <a:t>সেটের</a:t>
            </a:r>
            <a:r>
              <a:rPr lang="en-US" sz="4800" b="1" dirty="0"/>
              <a:t> </a:t>
            </a:r>
            <a:r>
              <a:rPr lang="en-US" sz="4800" b="1" dirty="0" err="1"/>
              <a:t>উপসেট</a:t>
            </a:r>
            <a:r>
              <a:rPr lang="en-US" sz="4800" b="1" dirty="0"/>
              <a:t> </a:t>
            </a:r>
            <a:r>
              <a:rPr lang="en-US" sz="4800" b="1" dirty="0" err="1"/>
              <a:t>হয়ে</a:t>
            </a:r>
            <a:r>
              <a:rPr lang="en-US" sz="4800" b="1" dirty="0"/>
              <a:t> </a:t>
            </a:r>
            <a:r>
              <a:rPr lang="en-US" sz="4800" b="1" dirty="0" err="1"/>
              <a:t>থাকে</a:t>
            </a:r>
            <a:r>
              <a:rPr lang="en-US" sz="4800" b="1" dirty="0"/>
              <a:t> ? 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03000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8C1B52-91B0-409C-8C73-2EE74A88825B}"/>
              </a:ext>
            </a:extLst>
          </p:cNvPr>
          <p:cNvSpPr txBox="1"/>
          <p:nvPr/>
        </p:nvSpPr>
        <p:spPr>
          <a:xfrm>
            <a:off x="584614" y="194872"/>
            <a:ext cx="1133256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</a:rPr>
              <a:t>বাড়ির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  <a:r>
              <a:rPr lang="en-US" sz="7200" b="1" dirty="0" err="1">
                <a:solidFill>
                  <a:srgbClr val="FF0000"/>
                </a:solidFill>
              </a:rPr>
              <a:t>কাজ</a:t>
            </a:r>
            <a:r>
              <a:rPr lang="en-US" sz="7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D3FB1-5CD0-42C9-9FFA-E404AAA6584D}"/>
              </a:ext>
            </a:extLst>
          </p:cNvPr>
          <p:cNvSpPr txBox="1"/>
          <p:nvPr/>
        </p:nvSpPr>
        <p:spPr>
          <a:xfrm>
            <a:off x="584614" y="1395201"/>
            <a:ext cx="11332563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33CC"/>
                </a:solidFill>
              </a:rPr>
              <a:t>১। </a:t>
            </a:r>
            <a:r>
              <a:rPr lang="en-US" sz="4800" b="1" dirty="0"/>
              <a:t> </a:t>
            </a:r>
            <a:r>
              <a:rPr lang="en-US" sz="4800" b="1" dirty="0">
                <a:solidFill>
                  <a:srgbClr val="FF0066"/>
                </a:solidFill>
              </a:rPr>
              <a:t>A={</a:t>
            </a:r>
            <a:r>
              <a:rPr lang="en-US" sz="4800" b="1" dirty="0" err="1">
                <a:solidFill>
                  <a:srgbClr val="FF0066"/>
                </a:solidFill>
              </a:rPr>
              <a:t>x,y,z</a:t>
            </a:r>
            <a:r>
              <a:rPr lang="en-US" sz="4800" b="1" dirty="0">
                <a:solidFill>
                  <a:srgbClr val="FF0066"/>
                </a:solidFill>
              </a:rPr>
              <a:t>}, B={2,4,6}</a:t>
            </a:r>
            <a:r>
              <a:rPr lang="en-US" sz="4800" b="1" dirty="0" err="1">
                <a:solidFill>
                  <a:srgbClr val="FF0066"/>
                </a:solidFill>
              </a:rPr>
              <a:t>হলে</a:t>
            </a:r>
            <a:r>
              <a:rPr lang="en-US" sz="4800" b="1" dirty="0">
                <a:solidFill>
                  <a:srgbClr val="FF0066"/>
                </a:solidFill>
              </a:rPr>
              <a:t>, (A U B) </a:t>
            </a:r>
            <a:r>
              <a:rPr lang="hy-AM" sz="4800" b="1" dirty="0">
                <a:solidFill>
                  <a:srgbClr val="FF0066"/>
                </a:solidFill>
              </a:rPr>
              <a:t>Ո</a:t>
            </a:r>
            <a:r>
              <a:rPr lang="en-US" sz="4800" b="1" dirty="0">
                <a:solidFill>
                  <a:srgbClr val="FF0066"/>
                </a:solidFill>
              </a:rPr>
              <a:t> A </a:t>
            </a:r>
            <a:r>
              <a:rPr lang="en-US" sz="4800" b="1" dirty="0" err="1">
                <a:solidFill>
                  <a:srgbClr val="FF0066"/>
                </a:solidFill>
              </a:rPr>
              <a:t>নির্ণয়</a:t>
            </a:r>
            <a:r>
              <a:rPr lang="en-US" sz="4800" b="1" dirty="0">
                <a:solidFill>
                  <a:srgbClr val="FF0066"/>
                </a:solidFill>
              </a:rPr>
              <a:t> </a:t>
            </a:r>
            <a:r>
              <a:rPr lang="en-US" sz="4800" b="1" dirty="0" err="1">
                <a:solidFill>
                  <a:srgbClr val="FF0066"/>
                </a:solidFill>
              </a:rPr>
              <a:t>কর</a:t>
            </a:r>
            <a:r>
              <a:rPr lang="en-US" sz="4800" b="1" dirty="0">
                <a:solidFill>
                  <a:srgbClr val="FF0066"/>
                </a:solidFill>
              </a:rPr>
              <a:t>। </a:t>
            </a:r>
          </a:p>
          <a:p>
            <a:r>
              <a:rPr lang="en-US" sz="4800" b="1" dirty="0"/>
              <a:t>২।  P={</a:t>
            </a:r>
            <a:r>
              <a:rPr lang="en-US" sz="4800" b="1" dirty="0" err="1"/>
              <a:t>x,y,z</a:t>
            </a:r>
            <a:r>
              <a:rPr lang="en-US" sz="4800" b="1" dirty="0"/>
              <a:t>}, Q={2,4,6}</a:t>
            </a:r>
            <a:r>
              <a:rPr lang="en-US" sz="4800" b="1" dirty="0" err="1"/>
              <a:t>হলে</a:t>
            </a:r>
            <a:r>
              <a:rPr lang="en-US" sz="4800" b="1" dirty="0"/>
              <a:t>, (P </a:t>
            </a:r>
            <a:r>
              <a:rPr lang="hy-AM" sz="4800" b="1" dirty="0"/>
              <a:t>Ո</a:t>
            </a:r>
            <a:r>
              <a:rPr lang="en-US" sz="4800" b="1" dirty="0"/>
              <a:t> Q) U (P-Q) </a:t>
            </a:r>
            <a:r>
              <a:rPr lang="en-US" sz="4800" b="1" dirty="0" err="1"/>
              <a:t>নির্ণয়</a:t>
            </a:r>
            <a:r>
              <a:rPr lang="en-US" sz="4800" b="1" dirty="0"/>
              <a:t> </a:t>
            </a:r>
            <a:r>
              <a:rPr lang="en-US" sz="4800" b="1" dirty="0" err="1"/>
              <a:t>কর</a:t>
            </a:r>
            <a:r>
              <a:rPr lang="en-US" sz="4800" b="1" dirty="0"/>
              <a:t>। </a:t>
            </a:r>
          </a:p>
          <a:p>
            <a:r>
              <a:rPr lang="en-US" sz="4800" b="1" dirty="0">
                <a:solidFill>
                  <a:srgbClr val="FF33CC"/>
                </a:solidFill>
              </a:rPr>
              <a:t>৩। </a:t>
            </a:r>
            <a:r>
              <a:rPr lang="en-US" sz="4800" b="1" dirty="0"/>
              <a:t> </a:t>
            </a:r>
            <a:r>
              <a:rPr lang="en-US" sz="4000" b="1" dirty="0">
                <a:solidFill>
                  <a:srgbClr val="FF0066"/>
                </a:solidFill>
              </a:rPr>
              <a:t>P={</a:t>
            </a:r>
            <a:r>
              <a:rPr lang="en-US" sz="4000" b="1" dirty="0" err="1">
                <a:solidFill>
                  <a:srgbClr val="FF0066"/>
                </a:solidFill>
              </a:rPr>
              <a:t>x,y,z</a:t>
            </a:r>
            <a:r>
              <a:rPr lang="en-US" sz="4000" b="1" dirty="0">
                <a:solidFill>
                  <a:srgbClr val="FF0066"/>
                </a:solidFill>
              </a:rPr>
              <a:t>}, Q={2,4,6}</a:t>
            </a:r>
            <a:r>
              <a:rPr lang="en-US" sz="4000" b="1" dirty="0" err="1">
                <a:solidFill>
                  <a:srgbClr val="FF0066"/>
                </a:solidFill>
              </a:rPr>
              <a:t>হলে</a:t>
            </a:r>
            <a:r>
              <a:rPr lang="en-US" sz="4000" b="1" dirty="0">
                <a:solidFill>
                  <a:srgbClr val="FF0066"/>
                </a:solidFill>
              </a:rPr>
              <a:t>, ( P U Q ) – ( P </a:t>
            </a:r>
            <a:r>
              <a:rPr lang="hy-AM" sz="4000" b="1" dirty="0">
                <a:solidFill>
                  <a:srgbClr val="FF0066"/>
                </a:solidFill>
              </a:rPr>
              <a:t>Ո</a:t>
            </a:r>
            <a:r>
              <a:rPr lang="en-US" sz="4000" b="1" dirty="0">
                <a:solidFill>
                  <a:srgbClr val="FF0066"/>
                </a:solidFill>
              </a:rPr>
              <a:t> Q )  </a:t>
            </a:r>
            <a:r>
              <a:rPr lang="en-US" sz="4000" b="1" dirty="0" err="1">
                <a:solidFill>
                  <a:srgbClr val="FF0066"/>
                </a:solidFill>
              </a:rPr>
              <a:t>নির্ণয়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  <a:r>
              <a:rPr lang="en-US" sz="4000" b="1" dirty="0" err="1">
                <a:solidFill>
                  <a:srgbClr val="FF0066"/>
                </a:solidFill>
              </a:rPr>
              <a:t>কর</a:t>
            </a:r>
            <a:r>
              <a:rPr lang="en-US" sz="4000" b="1" dirty="0">
                <a:solidFill>
                  <a:srgbClr val="FF0066"/>
                </a:solidFill>
              </a:rPr>
              <a:t>। </a:t>
            </a:r>
            <a:endParaRPr lang="en-US" sz="4000" b="1" dirty="0"/>
          </a:p>
          <a:p>
            <a:r>
              <a:rPr lang="en-US" sz="4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80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751EC0-3F4C-44D8-9DC4-51C440996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9770" y="314793"/>
            <a:ext cx="11492460" cy="6175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2BD50A-5C7A-40CD-B66E-3CAB7019A805}"/>
              </a:ext>
            </a:extLst>
          </p:cNvPr>
          <p:cNvSpPr txBox="1"/>
          <p:nvPr/>
        </p:nvSpPr>
        <p:spPr>
          <a:xfrm>
            <a:off x="299803" y="314793"/>
            <a:ext cx="11542427" cy="43396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solidFill>
                  <a:schemeClr val="bg1"/>
                </a:solidFill>
              </a:rPr>
              <a:t>ধন্যবাদ</a:t>
            </a:r>
            <a:r>
              <a:rPr lang="en-US" sz="16600" b="1" dirty="0">
                <a:solidFill>
                  <a:schemeClr val="bg1"/>
                </a:solidFill>
              </a:rPr>
              <a:t> </a:t>
            </a:r>
            <a:r>
              <a:rPr lang="en-US" sz="16600" b="1" dirty="0" err="1">
                <a:solidFill>
                  <a:schemeClr val="bg1"/>
                </a:solidFill>
              </a:rPr>
              <a:t>সকলকে</a:t>
            </a:r>
            <a:r>
              <a:rPr lang="en-US" sz="166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238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793" y="243418"/>
            <a:ext cx="1135255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4800" b="1" dirty="0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চিত্রগুলো</a:t>
            </a:r>
            <a:r>
              <a:rPr lang="en-US" sz="4800" b="1" dirty="0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</a:t>
            </a:r>
            <a:r>
              <a:rPr lang="en-US" sz="4800" b="1" dirty="0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করঃ</a:t>
            </a:r>
            <a:r>
              <a:rPr lang="en-US" sz="4800" b="1" dirty="0">
                <a:ln w="5715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5715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3920758"/>
            <a:ext cx="2398428" cy="2136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06" y="1271777"/>
            <a:ext cx="2141936" cy="225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9808"/>
            <a:ext cx="2292219" cy="22570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4" y="1249808"/>
            <a:ext cx="3049091" cy="22570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11" y="3944701"/>
            <a:ext cx="2754205" cy="2088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3" y="1249809"/>
            <a:ext cx="3253952" cy="225705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606" y="3896812"/>
            <a:ext cx="2292219" cy="2136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254" y="3896812"/>
            <a:ext cx="3044094" cy="2088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701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2E4F1-0DBF-483A-B85F-2BD85629413C}"/>
              </a:ext>
            </a:extLst>
          </p:cNvPr>
          <p:cNvSpPr txBox="1"/>
          <p:nvPr/>
        </p:nvSpPr>
        <p:spPr>
          <a:xfrm>
            <a:off x="389744" y="284817"/>
            <a:ext cx="11242623" cy="1446550"/>
          </a:xfrm>
          <a:prstGeom prst="rect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FF00"/>
                </a:solidFill>
              </a:rPr>
              <a:t>আজকের</a:t>
            </a:r>
            <a:r>
              <a:rPr lang="en-US" sz="8800" b="1" dirty="0">
                <a:solidFill>
                  <a:srgbClr val="FFFF00"/>
                </a:solidFill>
              </a:rPr>
              <a:t> </a:t>
            </a:r>
            <a:r>
              <a:rPr lang="en-US" sz="8800" b="1" dirty="0" err="1">
                <a:solidFill>
                  <a:srgbClr val="FFFF00"/>
                </a:solidFill>
              </a:rPr>
              <a:t>পাঠ</a:t>
            </a:r>
            <a:r>
              <a:rPr lang="en-US" sz="88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59E14-D3F0-48AB-A07A-C8C2DBCE9B18}"/>
              </a:ext>
            </a:extLst>
          </p:cNvPr>
          <p:cNvSpPr txBox="1"/>
          <p:nvPr/>
        </p:nvSpPr>
        <p:spPr>
          <a:xfrm>
            <a:off x="464695" y="2323475"/>
            <a:ext cx="11332564" cy="377026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 err="1">
                <a:solidFill>
                  <a:srgbClr val="FF0000"/>
                </a:solidFill>
              </a:rPr>
              <a:t>সেট</a:t>
            </a:r>
            <a:r>
              <a:rPr lang="en-US" sz="239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43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9986B-8547-4C9A-A843-51F35A7EC68D}"/>
              </a:ext>
            </a:extLst>
          </p:cNvPr>
          <p:cNvSpPr txBox="1"/>
          <p:nvPr/>
        </p:nvSpPr>
        <p:spPr>
          <a:xfrm>
            <a:off x="0" y="0"/>
            <a:ext cx="12192000" cy="2800767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শিখন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ফল</a:t>
            </a:r>
            <a:endParaRPr lang="en-US" sz="8800" b="1" dirty="0">
              <a:solidFill>
                <a:srgbClr val="FF0000"/>
              </a:solidFill>
            </a:endParaRPr>
          </a:p>
          <a:p>
            <a:pPr algn="ctr"/>
            <a:r>
              <a:rPr lang="en-US" sz="8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63389-8018-4124-824E-C634FA097C01}"/>
              </a:ext>
            </a:extLst>
          </p:cNvPr>
          <p:cNvSpPr txBox="1"/>
          <p:nvPr/>
        </p:nvSpPr>
        <p:spPr>
          <a:xfrm>
            <a:off x="0" y="1445594"/>
            <a:ext cx="12192000" cy="5262979"/>
          </a:xfrm>
          <a:prstGeom prst="rect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/>
              <a:t>      </a:t>
            </a:r>
            <a:r>
              <a:rPr lang="en-US" sz="4800" b="1" dirty="0" err="1">
                <a:solidFill>
                  <a:srgbClr val="00FF00"/>
                </a:solidFill>
              </a:rPr>
              <a:t>পাঠ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শেষে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শিক্ষার্থীরা</a:t>
            </a:r>
            <a:r>
              <a:rPr lang="en-US" sz="4800" b="1" dirty="0">
                <a:solidFill>
                  <a:srgbClr val="00FF00"/>
                </a:solidFill>
              </a:rPr>
              <a:t> . .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FFFF00"/>
                </a:solidFill>
              </a:rPr>
              <a:t>সেট</a:t>
            </a:r>
            <a:r>
              <a:rPr lang="en-US" sz="4800" b="1" dirty="0">
                <a:solidFill>
                  <a:srgbClr val="FFFF00"/>
                </a:solidFill>
              </a:rPr>
              <a:t> ও </a:t>
            </a:r>
            <a:r>
              <a:rPr lang="en-US" sz="4800" b="1" dirty="0" err="1">
                <a:solidFill>
                  <a:srgbClr val="FFFF00"/>
                </a:solidFill>
              </a:rPr>
              <a:t>উপসেটের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ধারণা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ব্যাখ্যা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করে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প্রতীকের</a:t>
            </a:r>
            <a:r>
              <a:rPr lang="en-US" sz="4800" b="1" dirty="0">
                <a:solidFill>
                  <a:srgbClr val="FFFF00"/>
                </a:solidFill>
              </a:rPr>
              <a:t>  </a:t>
            </a:r>
            <a:r>
              <a:rPr lang="en-US" sz="4800" b="1" dirty="0" err="1">
                <a:solidFill>
                  <a:srgbClr val="FFFF00"/>
                </a:solidFill>
              </a:rPr>
              <a:t>সাহায্যে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প্রকাশ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করতে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পারবে</a:t>
            </a:r>
            <a:r>
              <a:rPr lang="en-US" sz="4800" b="1" dirty="0">
                <a:solidFill>
                  <a:srgbClr val="FFFF00"/>
                </a:solidFill>
              </a:rPr>
              <a:t>।</a:t>
            </a:r>
            <a:endParaRPr lang="en-US" sz="4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/>
              <a:t>সেট</a:t>
            </a:r>
            <a:r>
              <a:rPr lang="en-US" sz="4800" b="1" dirty="0"/>
              <a:t> </a:t>
            </a:r>
            <a:r>
              <a:rPr lang="en-US" sz="4800" b="1" dirty="0" err="1"/>
              <a:t>প্রকাশের</a:t>
            </a:r>
            <a:r>
              <a:rPr lang="en-US" sz="4800" b="1" dirty="0"/>
              <a:t> </a:t>
            </a:r>
            <a:r>
              <a:rPr lang="en-US" sz="4800" b="1" dirty="0" err="1"/>
              <a:t>পধতি</a:t>
            </a:r>
            <a:r>
              <a:rPr lang="en-US" sz="4800" b="1" dirty="0"/>
              <a:t> </a:t>
            </a:r>
            <a:r>
              <a:rPr lang="en-US" sz="4800" b="1" dirty="0" err="1"/>
              <a:t>বর্ণনা</a:t>
            </a:r>
            <a:r>
              <a:rPr lang="en-US" sz="4800" b="1" dirty="0"/>
              <a:t> </a:t>
            </a:r>
            <a:r>
              <a:rPr lang="en-US" sz="4800" b="1" dirty="0" err="1"/>
              <a:t>করতে</a:t>
            </a:r>
            <a:r>
              <a:rPr lang="en-US" sz="4800" b="1" dirty="0"/>
              <a:t> </a:t>
            </a:r>
            <a:r>
              <a:rPr lang="en-US" sz="4800" b="1" dirty="0" err="1"/>
              <a:t>পারবে</a:t>
            </a:r>
            <a:r>
              <a:rPr lang="en-US" sz="4800" b="1" dirty="0"/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800" b="1" dirty="0" err="1">
                <a:solidFill>
                  <a:srgbClr val="00FF00"/>
                </a:solidFill>
              </a:rPr>
              <a:t>সেটের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সংযোগ</a:t>
            </a:r>
            <a:r>
              <a:rPr lang="en-US" sz="4800" b="1" dirty="0">
                <a:solidFill>
                  <a:srgbClr val="00FF00"/>
                </a:solidFill>
              </a:rPr>
              <a:t> ও </a:t>
            </a:r>
            <a:r>
              <a:rPr lang="en-US" sz="4800" b="1" dirty="0" err="1">
                <a:solidFill>
                  <a:srgbClr val="00FF00"/>
                </a:solidFill>
              </a:rPr>
              <a:t>ছেদ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ব্যাখ্যা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করতে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এবং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যাচাই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করতে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  <a:r>
              <a:rPr lang="en-US" sz="4800" b="1" dirty="0" err="1">
                <a:solidFill>
                  <a:srgbClr val="00FF00"/>
                </a:solidFill>
              </a:rPr>
              <a:t>পারবে</a:t>
            </a:r>
            <a:r>
              <a:rPr lang="en-US" sz="4800" b="1" dirty="0">
                <a:solidFill>
                  <a:srgbClr val="00FF00"/>
                </a:solidFill>
              </a:rPr>
              <a:t>।  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7392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FFF34-BDED-4405-9801-BE7B7272FCC0}"/>
              </a:ext>
            </a:extLst>
          </p:cNvPr>
          <p:cNvSpPr txBox="1"/>
          <p:nvPr/>
        </p:nvSpPr>
        <p:spPr>
          <a:xfrm>
            <a:off x="638919" y="104932"/>
            <a:ext cx="11150845" cy="1200329"/>
          </a:xfrm>
          <a:prstGeom prst="rect">
            <a:avLst/>
          </a:prstGeom>
          <a:solidFill>
            <a:srgbClr val="00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66"/>
                </a:solidFill>
              </a:rPr>
              <a:t>চিত্রগুলো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লক্ষ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  <a:r>
              <a:rPr lang="en-US" sz="7200" b="1" dirty="0" err="1">
                <a:solidFill>
                  <a:srgbClr val="FF0066"/>
                </a:solidFill>
              </a:rPr>
              <a:t>করঃ</a:t>
            </a:r>
            <a:r>
              <a:rPr lang="en-US" sz="7200" b="1" dirty="0">
                <a:solidFill>
                  <a:srgbClr val="FF0066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432DFB-064D-4412-8109-E36AB761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19" y="1995241"/>
            <a:ext cx="3841170" cy="30615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FA5D4-80FB-4161-A280-49250C371B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511" y="1932689"/>
            <a:ext cx="3425253" cy="31241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647BCA-9BBA-4EAF-A317-81D07415F099}"/>
              </a:ext>
            </a:extLst>
          </p:cNvPr>
          <p:cNvSpPr txBox="1"/>
          <p:nvPr/>
        </p:nvSpPr>
        <p:spPr>
          <a:xfrm>
            <a:off x="5501390" y="1447746"/>
            <a:ext cx="286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66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587885-8D24-438E-B84D-7A69EC3C6D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21114" y="1913586"/>
            <a:ext cx="3602372" cy="3143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B12DF8-927A-43F6-8651-D20BFFF12C8D}"/>
              </a:ext>
            </a:extLst>
          </p:cNvPr>
          <p:cNvSpPr txBox="1"/>
          <p:nvPr/>
        </p:nvSpPr>
        <p:spPr>
          <a:xfrm>
            <a:off x="869430" y="5392873"/>
            <a:ext cx="323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১ম </a:t>
            </a:r>
            <a:r>
              <a:rPr lang="en-US" sz="4000" b="1" dirty="0" err="1">
                <a:solidFill>
                  <a:srgbClr val="FF0066"/>
                </a:solidFill>
              </a:rPr>
              <a:t>চিত্র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284948-0DE8-4491-A9D2-A950A21E2E1D}"/>
              </a:ext>
            </a:extLst>
          </p:cNvPr>
          <p:cNvSpPr txBox="1"/>
          <p:nvPr/>
        </p:nvSpPr>
        <p:spPr>
          <a:xfrm>
            <a:off x="4854710" y="5291527"/>
            <a:ext cx="3237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২য় </a:t>
            </a:r>
            <a:r>
              <a:rPr lang="en-US" sz="4000" b="1" dirty="0" err="1">
                <a:solidFill>
                  <a:srgbClr val="FF0066"/>
                </a:solidFill>
              </a:rPr>
              <a:t>চিত্র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72D973-88F4-43CA-B777-F3899B61D07D}"/>
              </a:ext>
            </a:extLst>
          </p:cNvPr>
          <p:cNvSpPr txBox="1"/>
          <p:nvPr/>
        </p:nvSpPr>
        <p:spPr>
          <a:xfrm>
            <a:off x="8839990" y="5246557"/>
            <a:ext cx="294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66"/>
                </a:solidFill>
              </a:rPr>
              <a:t>৩য় </a:t>
            </a:r>
            <a:r>
              <a:rPr lang="en-US" sz="4000" b="1" dirty="0" err="1">
                <a:solidFill>
                  <a:srgbClr val="FF0066"/>
                </a:solidFill>
              </a:rPr>
              <a:t>চিত্র</a:t>
            </a:r>
            <a:r>
              <a:rPr lang="en-US" sz="4000" b="1" dirty="0">
                <a:solidFill>
                  <a:srgbClr val="FF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19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277CF9-2323-46B1-9C41-3C8A976DD39D}"/>
              </a:ext>
            </a:extLst>
          </p:cNvPr>
          <p:cNvSpPr txBox="1"/>
          <p:nvPr/>
        </p:nvSpPr>
        <p:spPr>
          <a:xfrm>
            <a:off x="254833" y="374754"/>
            <a:ext cx="11527436" cy="6124754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66"/>
                </a:solidFill>
              </a:rPr>
              <a:t>১ম </a:t>
            </a:r>
            <a:r>
              <a:rPr lang="en-US" sz="8000" b="1" dirty="0" err="1">
                <a:solidFill>
                  <a:srgbClr val="FF0066"/>
                </a:solidFill>
              </a:rPr>
              <a:t>চিত্রেঃ</a:t>
            </a:r>
            <a:r>
              <a:rPr lang="en-US" sz="8000" b="1" dirty="0">
                <a:solidFill>
                  <a:srgbClr val="FF0066"/>
                </a:solidFill>
              </a:rPr>
              <a:t> </a:t>
            </a:r>
            <a:r>
              <a:rPr lang="en-US" sz="8000" b="1" dirty="0" err="1">
                <a:solidFill>
                  <a:srgbClr val="FF0066"/>
                </a:solidFill>
              </a:rPr>
              <a:t>বই</a:t>
            </a:r>
            <a:endParaRPr lang="en-US" sz="8000" b="1" dirty="0">
              <a:solidFill>
                <a:srgbClr val="FF0066"/>
              </a:solidFill>
            </a:endParaRPr>
          </a:p>
          <a:p>
            <a:pPr algn="ctr"/>
            <a:r>
              <a:rPr lang="en-US" sz="8000" b="1" dirty="0"/>
              <a:t>   </a:t>
            </a:r>
            <a:r>
              <a:rPr lang="en-US" sz="8000" b="1" dirty="0">
                <a:solidFill>
                  <a:srgbClr val="060E5A"/>
                </a:solidFill>
              </a:rPr>
              <a:t>২য় </a:t>
            </a:r>
            <a:r>
              <a:rPr lang="en-US" sz="8000" b="1" dirty="0" err="1">
                <a:solidFill>
                  <a:srgbClr val="060E5A"/>
                </a:solidFill>
              </a:rPr>
              <a:t>চিত্রেঃ</a:t>
            </a:r>
            <a:r>
              <a:rPr lang="en-US" sz="8000" b="1" dirty="0">
                <a:solidFill>
                  <a:srgbClr val="060E5A"/>
                </a:solidFill>
              </a:rPr>
              <a:t> </a:t>
            </a:r>
            <a:r>
              <a:rPr lang="en-US" sz="8000" b="1" dirty="0" err="1">
                <a:solidFill>
                  <a:srgbClr val="060E5A"/>
                </a:solidFill>
              </a:rPr>
              <a:t>খাতা</a:t>
            </a:r>
            <a:endParaRPr lang="en-US" sz="8000" b="1" dirty="0">
              <a:solidFill>
                <a:srgbClr val="060E5A"/>
              </a:solidFill>
            </a:endParaRPr>
          </a:p>
          <a:p>
            <a:pPr algn="ctr"/>
            <a:r>
              <a:rPr lang="en-US" sz="8000" b="1" dirty="0"/>
              <a:t>    </a:t>
            </a:r>
            <a:r>
              <a:rPr lang="en-US" sz="8000" b="1" dirty="0">
                <a:solidFill>
                  <a:srgbClr val="FF0066"/>
                </a:solidFill>
              </a:rPr>
              <a:t>৩য় </a:t>
            </a:r>
            <a:r>
              <a:rPr lang="en-US" sz="8000" b="1" dirty="0" err="1">
                <a:solidFill>
                  <a:srgbClr val="FF0066"/>
                </a:solidFill>
              </a:rPr>
              <a:t>চিত্রেঃ</a:t>
            </a:r>
            <a:r>
              <a:rPr lang="en-US" sz="8000" b="1" dirty="0">
                <a:solidFill>
                  <a:srgbClr val="FF0066"/>
                </a:solidFill>
              </a:rPr>
              <a:t> </a:t>
            </a:r>
            <a:r>
              <a:rPr lang="en-US" sz="8000" b="1" dirty="0" err="1">
                <a:solidFill>
                  <a:srgbClr val="FF0066"/>
                </a:solidFill>
              </a:rPr>
              <a:t>কলম</a:t>
            </a:r>
            <a:endParaRPr lang="en-US" sz="8000" b="1" dirty="0">
              <a:solidFill>
                <a:srgbClr val="FF0066"/>
              </a:solidFill>
            </a:endParaRPr>
          </a:p>
          <a:p>
            <a:pPr algn="ctr"/>
            <a:r>
              <a:rPr lang="en-US" sz="7200" b="1" dirty="0" err="1">
                <a:solidFill>
                  <a:srgbClr val="7030A0"/>
                </a:solidFill>
              </a:rPr>
              <a:t>অর্থা</a:t>
            </a:r>
            <a:r>
              <a:rPr lang="en-US" sz="7200" b="1" dirty="0">
                <a:solidFill>
                  <a:srgbClr val="7030A0"/>
                </a:solidFill>
              </a:rPr>
              <a:t>ৎ </a:t>
            </a:r>
            <a:r>
              <a:rPr lang="en-US" sz="7200" b="1" dirty="0" err="1">
                <a:solidFill>
                  <a:srgbClr val="7030A0"/>
                </a:solidFill>
              </a:rPr>
              <a:t>বস্তুসমূহ</a:t>
            </a:r>
            <a:r>
              <a:rPr lang="en-US" sz="7200" b="1" dirty="0">
                <a:solidFill>
                  <a:srgbClr val="7030A0"/>
                </a:solidFill>
              </a:rPr>
              <a:t> </a:t>
            </a:r>
            <a:r>
              <a:rPr lang="en-US" sz="7200" b="1" dirty="0" err="1">
                <a:solidFill>
                  <a:srgbClr val="7030A0"/>
                </a:solidFill>
              </a:rPr>
              <a:t>সুনির্দিষ্ট</a:t>
            </a:r>
            <a:r>
              <a:rPr lang="en-US" sz="7200" b="1" dirty="0">
                <a:solidFill>
                  <a:srgbClr val="7030A0"/>
                </a:solidFill>
              </a:rPr>
              <a:t> ।  </a:t>
            </a:r>
          </a:p>
          <a:p>
            <a:pPr algn="ctr"/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5824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077" y="2584939"/>
            <a:ext cx="11653845" cy="2585323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সেটঃ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সু-সংজ্ঞায়িত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5400" b="1" dirty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183D6C-2955-4F07-A3DC-3A7EFEF7A695}"/>
              </a:ext>
            </a:extLst>
          </p:cNvPr>
          <p:cNvSpPr txBox="1"/>
          <p:nvPr/>
        </p:nvSpPr>
        <p:spPr>
          <a:xfrm>
            <a:off x="269078" y="351693"/>
            <a:ext cx="11653844" cy="186204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rgbClr val="0000FF"/>
                </a:solidFill>
              </a:rPr>
              <a:t>সেট</a:t>
            </a:r>
            <a:r>
              <a:rPr lang="en-US" sz="11500" b="1" dirty="0">
                <a:solidFill>
                  <a:srgbClr val="0000FF"/>
                </a:solidFill>
              </a:rPr>
              <a:t> </a:t>
            </a:r>
            <a:r>
              <a:rPr lang="en-US" sz="11500" b="1" dirty="0" err="1">
                <a:solidFill>
                  <a:srgbClr val="0000FF"/>
                </a:solidFill>
              </a:rPr>
              <a:t>কী</a:t>
            </a:r>
            <a:r>
              <a:rPr lang="en-US" sz="11500" b="1" dirty="0">
                <a:solidFill>
                  <a:srgbClr val="0000FF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57697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2A5CF3-1AA9-4C0E-9419-C9CA3D5B36BA}"/>
              </a:ext>
            </a:extLst>
          </p:cNvPr>
          <p:cNvSpPr txBox="1"/>
          <p:nvPr/>
        </p:nvSpPr>
        <p:spPr>
          <a:xfrm>
            <a:off x="329785" y="404734"/>
            <a:ext cx="11532432" cy="1015663"/>
          </a:xfrm>
          <a:prstGeom prst="rect">
            <a:avLst/>
          </a:prstGeom>
          <a:solidFill>
            <a:srgbClr val="00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/>
              <a:t>সেট</a:t>
            </a:r>
            <a:r>
              <a:rPr lang="en-US" sz="6000" b="1" dirty="0"/>
              <a:t> </a:t>
            </a:r>
            <a:r>
              <a:rPr lang="en-US" sz="6000" b="1" dirty="0" err="1"/>
              <a:t>প্রকাশের</a:t>
            </a:r>
            <a:r>
              <a:rPr lang="en-US" sz="6000" b="1" dirty="0"/>
              <a:t> </a:t>
            </a:r>
            <a:r>
              <a:rPr lang="en-US" sz="6000" b="1" dirty="0" err="1"/>
              <a:t>পদ্ধতি</a:t>
            </a:r>
            <a:r>
              <a:rPr lang="en-US" sz="6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0C61A-4C18-40D0-BC2F-2739A62C76C9}"/>
              </a:ext>
            </a:extLst>
          </p:cNvPr>
          <p:cNvSpPr txBox="1"/>
          <p:nvPr/>
        </p:nvSpPr>
        <p:spPr>
          <a:xfrm>
            <a:off x="329785" y="1603948"/>
            <a:ext cx="11532432" cy="5232202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  </a:t>
            </a:r>
            <a:r>
              <a:rPr lang="en-US" sz="4400" b="1" dirty="0" err="1">
                <a:solidFill>
                  <a:srgbClr val="FF0000"/>
                </a:solidFill>
              </a:rPr>
              <a:t>সেটকে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দুই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পদ্ধতিতে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প্রকাশ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করা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হয়</a:t>
            </a:r>
            <a:r>
              <a:rPr lang="en-US" sz="4400" b="1" dirty="0">
                <a:solidFill>
                  <a:srgbClr val="FF0000"/>
                </a:solidFill>
              </a:rPr>
              <a:t>।</a:t>
            </a:r>
          </a:p>
          <a:p>
            <a:r>
              <a:rPr lang="en-US" sz="4000" b="1" dirty="0" err="1"/>
              <a:t>যথাঃ</a:t>
            </a:r>
            <a:endParaRPr lang="en-US" sz="4000" b="1" dirty="0"/>
          </a:p>
          <a:p>
            <a:r>
              <a:rPr lang="en-US" sz="4000" b="1" dirty="0">
                <a:solidFill>
                  <a:srgbClr val="FF33CC"/>
                </a:solidFill>
              </a:rPr>
              <a:t>          </a:t>
            </a:r>
            <a:r>
              <a:rPr lang="en-US" sz="4800" b="1" dirty="0">
                <a:solidFill>
                  <a:srgbClr val="C00000"/>
                </a:solidFill>
              </a:rPr>
              <a:t>১। </a:t>
            </a:r>
            <a:r>
              <a:rPr lang="en-US" sz="4800" b="1" dirty="0" err="1">
                <a:solidFill>
                  <a:srgbClr val="C00000"/>
                </a:solidFill>
              </a:rPr>
              <a:t>তালিকা</a:t>
            </a:r>
            <a:r>
              <a:rPr lang="en-US" sz="4800" b="1" dirty="0">
                <a:solidFill>
                  <a:srgbClr val="C00000"/>
                </a:solidFill>
              </a:rPr>
              <a:t> </a:t>
            </a:r>
            <a:r>
              <a:rPr lang="en-US" sz="4800" b="1" dirty="0" err="1">
                <a:solidFill>
                  <a:srgbClr val="C00000"/>
                </a:solidFill>
              </a:rPr>
              <a:t>পদ্ধতি</a:t>
            </a:r>
            <a:r>
              <a:rPr lang="en-US" sz="4800" b="1" dirty="0">
                <a:solidFill>
                  <a:srgbClr val="C00000"/>
                </a:solidFill>
              </a:rPr>
              <a:t> (Roster Method </a:t>
            </a:r>
            <a:r>
              <a:rPr lang="en-US" sz="4800" b="1" dirty="0" err="1">
                <a:solidFill>
                  <a:srgbClr val="C00000"/>
                </a:solidFill>
              </a:rPr>
              <a:t>বা</a:t>
            </a:r>
            <a:r>
              <a:rPr lang="en-US" sz="4800" b="1" dirty="0">
                <a:solidFill>
                  <a:srgbClr val="C00000"/>
                </a:solidFill>
              </a:rPr>
              <a:t>    </a:t>
            </a:r>
            <a:r>
              <a:rPr lang="en-US" sz="4800" b="1" dirty="0" err="1">
                <a:solidFill>
                  <a:srgbClr val="C00000"/>
                </a:solidFill>
              </a:rPr>
              <a:t>Tebular</a:t>
            </a:r>
            <a:r>
              <a:rPr lang="en-US" sz="4800" b="1" dirty="0">
                <a:solidFill>
                  <a:srgbClr val="C00000"/>
                </a:solidFill>
              </a:rPr>
              <a:t> Method) </a:t>
            </a:r>
          </a:p>
          <a:p>
            <a:r>
              <a:rPr lang="en-US" sz="4800" b="1" dirty="0" err="1">
                <a:solidFill>
                  <a:srgbClr val="002060"/>
                </a:solidFill>
              </a:rPr>
              <a:t>এবং</a:t>
            </a:r>
            <a:r>
              <a:rPr lang="en-US" sz="4800" b="1" dirty="0">
                <a:solidFill>
                  <a:srgbClr val="002060"/>
                </a:solidFill>
              </a:rPr>
              <a:t> ২। </a:t>
            </a:r>
            <a:r>
              <a:rPr lang="en-US" sz="4800" b="1" dirty="0" err="1">
                <a:solidFill>
                  <a:srgbClr val="002060"/>
                </a:solidFill>
              </a:rPr>
              <a:t>সেট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গঠন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পদ্ধতি</a:t>
            </a:r>
            <a:r>
              <a:rPr lang="en-US" sz="4800" b="1" dirty="0">
                <a:solidFill>
                  <a:srgbClr val="002060"/>
                </a:solidFill>
              </a:rPr>
              <a:t> (Set Builder </a:t>
            </a:r>
            <a:r>
              <a:rPr lang="en-US" sz="4800" b="1" dirty="0" err="1">
                <a:solidFill>
                  <a:srgbClr val="002060"/>
                </a:solidFill>
              </a:rPr>
              <a:t>বা</a:t>
            </a:r>
            <a:r>
              <a:rPr lang="en-US" sz="4800" b="1" dirty="0">
                <a:solidFill>
                  <a:srgbClr val="002060"/>
                </a:solidFill>
              </a:rPr>
              <a:t>  Method) । 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0806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1001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TAJUL ISLAM</dc:creator>
  <cp:lastModifiedBy>TAJUL ISLAM</cp:lastModifiedBy>
  <cp:revision>2</cp:revision>
  <dcterms:created xsi:type="dcterms:W3CDTF">2021-02-16T18:04:16Z</dcterms:created>
  <dcterms:modified xsi:type="dcterms:W3CDTF">2021-02-16T18:17:30Z</dcterms:modified>
</cp:coreProperties>
</file>