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7" r:id="rId20"/>
    <p:sldId id="273"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file:///C:\Users\hp\Desktop\suniti\agri.mp4"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sp>
          <p:nvSpPr>
            <p:cNvPr id="4" name="Rectangle 3"/>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sp>
        <p:nvSpPr>
          <p:cNvPr id="8" name="TextBox 7"/>
          <p:cNvSpPr txBox="1"/>
          <p:nvPr/>
        </p:nvSpPr>
        <p:spPr>
          <a:xfrm>
            <a:off x="762000" y="762000"/>
            <a:ext cx="7010400" cy="914400"/>
          </a:xfrm>
          <a:prstGeom prst="rect">
            <a:avLst/>
          </a:prstGeom>
          <a:noFill/>
        </p:spPr>
        <p:txBody>
          <a:bodyPr wrap="square" rtlCol="0">
            <a:prstTxWarp prst="textDeflateBottom">
              <a:avLst/>
            </a:prstTxWarp>
            <a:spAutoFit/>
          </a:bodyPr>
          <a:lstStyle/>
          <a:p>
            <a:r>
              <a:rPr lang="bn-IN" sz="3600" dirty="0" smtClean="0">
                <a:ln>
                  <a:solidFill>
                    <a:schemeClr val="tx1"/>
                  </a:solidFill>
                </a:ln>
                <a:effectLst>
                  <a:glow rad="139700">
                    <a:schemeClr val="accent4">
                      <a:satMod val="175000"/>
                      <a:alpha val="40000"/>
                    </a:schemeClr>
                  </a:glow>
                </a:effectLst>
                <a:latin typeface="SutonnyOMJ" pitchFamily="2" charset="0"/>
                <a:cs typeface="SutonnyOMJ" pitchFamily="2" charset="0"/>
              </a:rPr>
              <a:t>প্রিয় পড়ুয়ারা প্রথমে প্রাণঢালা শুভেচ্ছা জানিও</a:t>
            </a:r>
            <a:endParaRPr lang="en-US" sz="3600" dirty="0">
              <a:ln>
                <a:solidFill>
                  <a:schemeClr val="tx1"/>
                </a:solidFill>
              </a:ln>
              <a:effectLst>
                <a:glow rad="139700">
                  <a:schemeClr val="accent4">
                    <a:satMod val="175000"/>
                    <a:alpha val="40000"/>
                  </a:schemeClr>
                </a:glow>
              </a:effectLst>
              <a:latin typeface="SutonnyOMJ" pitchFamily="2" charset="0"/>
              <a:cs typeface="SutonnyOMJ" pitchFamily="2" charset="0"/>
            </a:endParaRPr>
          </a:p>
        </p:txBody>
      </p:sp>
      <p:pic>
        <p:nvPicPr>
          <p:cNvPr id="10" name="Picture 9" descr="istockphoto-519616538-612x612-1.jpg"/>
          <p:cNvPicPr>
            <a:picLocks noChangeAspect="1"/>
          </p:cNvPicPr>
          <p:nvPr/>
        </p:nvPicPr>
        <p:blipFill>
          <a:blip r:embed="rId3"/>
          <a:stretch>
            <a:fillRect/>
          </a:stretch>
        </p:blipFill>
        <p:spPr>
          <a:xfrm>
            <a:off x="381000" y="1981200"/>
            <a:ext cx="4038600" cy="4267200"/>
          </a:xfrm>
          <a:prstGeom prst="rect">
            <a:avLst/>
          </a:prstGeom>
          <a:ln w="88900" cap="sq" cmpd="thickThin">
            <a:solidFill>
              <a:srgbClr val="000000"/>
            </a:solidFill>
            <a:prstDash val="solid"/>
            <a:miter lim="800000"/>
          </a:ln>
          <a:effectLst>
            <a:glow rad="228600">
              <a:schemeClr val="accent4">
                <a:satMod val="175000"/>
                <a:alpha val="40000"/>
              </a:schemeClr>
            </a:glow>
            <a:innerShdw blurRad="76200">
              <a:srgbClr val="000000"/>
            </a:innerShdw>
          </a:effectLst>
        </p:spPr>
      </p:pic>
      <p:pic>
        <p:nvPicPr>
          <p:cNvPr id="11" name="Picture 10" descr="3ec47fada306b3e79e52ef3fcf9242c8.gif"/>
          <p:cNvPicPr>
            <a:picLocks noChangeAspect="1"/>
          </p:cNvPicPr>
          <p:nvPr/>
        </p:nvPicPr>
        <p:blipFill>
          <a:blip r:embed="rId4"/>
          <a:stretch>
            <a:fillRect/>
          </a:stretch>
        </p:blipFill>
        <p:spPr>
          <a:xfrm>
            <a:off x="4724400" y="1981200"/>
            <a:ext cx="4038600" cy="4267200"/>
          </a:xfrm>
          <a:prstGeom prst="rect">
            <a:avLst/>
          </a:prstGeom>
          <a:ln w="88900" cap="sq" cmpd="thickThin">
            <a:solidFill>
              <a:srgbClr val="000000"/>
            </a:solidFill>
            <a:prstDash val="solid"/>
            <a:miter lim="800000"/>
          </a:ln>
          <a:effectLst>
            <a:glow rad="228600">
              <a:schemeClr val="accent4">
                <a:satMod val="175000"/>
                <a:alpha val="40000"/>
              </a:schemeClr>
            </a:glow>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11"/>
                                        </p:tgtEl>
                                        <p:attrNameLst>
                                          <p:attrName>style.visibility</p:attrName>
                                        </p:attrNameLst>
                                      </p:cBhvr>
                                      <p:to>
                                        <p:strVal val="visible"/>
                                      </p:to>
                                    </p:set>
                                    <p:anim calcmode="lin" valueType="num">
                                      <p:cBhvr>
                                        <p:cTn id="10" dur="2000" fill="hold"/>
                                        <p:tgtEl>
                                          <p:spTgt spid="11"/>
                                        </p:tgtEl>
                                        <p:attrNameLst>
                                          <p:attrName>ppt_w</p:attrName>
                                        </p:attrNameLst>
                                      </p:cBhvr>
                                      <p:tavLst>
                                        <p:tav tm="0">
                                          <p:val>
                                            <p:fltVal val="0"/>
                                          </p:val>
                                        </p:tav>
                                        <p:tav tm="100000">
                                          <p:val>
                                            <p:strVal val="#ppt_w"/>
                                          </p:val>
                                        </p:tav>
                                      </p:tavLst>
                                    </p:anim>
                                    <p:anim calcmode="lin" valueType="num">
                                      <p:cBhvr>
                                        <p:cTn id="11" dur="2000" fill="hold"/>
                                        <p:tgtEl>
                                          <p:spTgt spid="11"/>
                                        </p:tgtEl>
                                        <p:attrNameLst>
                                          <p:attrName>ppt_h</p:attrName>
                                        </p:attrNameLst>
                                      </p:cBhvr>
                                      <p:tavLst>
                                        <p:tav tm="0">
                                          <p:val>
                                            <p:fltVal val="0"/>
                                          </p:val>
                                        </p:tav>
                                        <p:tav tm="100000">
                                          <p:val>
                                            <p:strVal val="#ppt_h"/>
                                          </p:val>
                                        </p:tav>
                                      </p:tavLst>
                                    </p:anim>
                                    <p:anim calcmode="lin" valueType="num">
                                      <p:cBhvr>
                                        <p:cTn id="12" dur="2000" fill="hold"/>
                                        <p:tgtEl>
                                          <p:spTgt spid="11"/>
                                        </p:tgtEl>
                                        <p:attrNameLst>
                                          <p:attrName>style.rotation</p:attrName>
                                        </p:attrNameLst>
                                      </p:cBhvr>
                                      <p:tavLst>
                                        <p:tav tm="0">
                                          <p:val>
                                            <p:fltVal val="90"/>
                                          </p:val>
                                        </p:tav>
                                        <p:tav tm="100000">
                                          <p:val>
                                            <p:fltVal val="0"/>
                                          </p:val>
                                        </p:tav>
                                      </p:tavLst>
                                    </p:anim>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sp>
        <p:nvSpPr>
          <p:cNvPr id="6" name="TextBox 5"/>
          <p:cNvSpPr txBox="1"/>
          <p:nvPr/>
        </p:nvSpPr>
        <p:spPr>
          <a:xfrm>
            <a:off x="2133600" y="304800"/>
            <a:ext cx="3886200" cy="584775"/>
          </a:xfrm>
          <a:prstGeom prst="rect">
            <a:avLst/>
          </a:prstGeom>
          <a:noFill/>
        </p:spPr>
        <p:txBody>
          <a:bodyPr wrap="square" rtlCol="0">
            <a:spAutoFit/>
          </a:bodyPr>
          <a:lstStyle/>
          <a:p>
            <a:r>
              <a:rPr lang="bn-IN" sz="3200" dirty="0" smtClean="0">
                <a:ln>
                  <a:solidFill>
                    <a:srgbClr val="00B050"/>
                  </a:solidFill>
                </a:ln>
                <a:solidFill>
                  <a:srgbClr val="0070C0"/>
                </a:solidFill>
                <a:effectLst>
                  <a:glow rad="101600">
                    <a:schemeClr val="accent5">
                      <a:satMod val="175000"/>
                      <a:alpha val="40000"/>
                    </a:schemeClr>
                  </a:glow>
                </a:effectLst>
                <a:latin typeface="SutonnyOMJ" pitchFamily="2" charset="0"/>
                <a:cs typeface="SutonnyOMJ" pitchFamily="2" charset="0"/>
              </a:rPr>
              <a:t>বীজতলার মাটি প্রস্তুতের নিয়ম</a:t>
            </a:r>
            <a:endParaRPr lang="en-US" sz="3200" dirty="0">
              <a:ln>
                <a:solidFill>
                  <a:srgbClr val="00B050"/>
                </a:solidFill>
              </a:ln>
              <a:solidFill>
                <a:srgbClr val="0070C0"/>
              </a:solidFill>
              <a:effectLst>
                <a:glow rad="101600">
                  <a:schemeClr val="accent5">
                    <a:satMod val="175000"/>
                    <a:alpha val="40000"/>
                  </a:schemeClr>
                </a:glow>
              </a:effectLst>
              <a:latin typeface="SutonnyOMJ" pitchFamily="2" charset="0"/>
              <a:cs typeface="SutonnyOMJ" pitchFamily="2" charset="0"/>
            </a:endParaRPr>
          </a:p>
        </p:txBody>
      </p:sp>
      <p:sp>
        <p:nvSpPr>
          <p:cNvPr id="7" name="TextBox 6"/>
          <p:cNvSpPr txBox="1"/>
          <p:nvPr/>
        </p:nvSpPr>
        <p:spPr>
          <a:xfrm>
            <a:off x="457200" y="1066801"/>
            <a:ext cx="8305800" cy="5016758"/>
          </a:xfrm>
          <a:prstGeom prst="rect">
            <a:avLst/>
          </a:prstGeom>
          <a:noFill/>
        </p:spPr>
        <p:txBody>
          <a:bodyPr wrap="square" rtlCol="0">
            <a:spAutoFit/>
          </a:bodyPr>
          <a:lstStyle/>
          <a:p>
            <a:r>
              <a:rPr lang="bn-IN" sz="2400" dirty="0" smtClean="0">
                <a:ln>
                  <a:solidFill>
                    <a:schemeClr val="tx1"/>
                  </a:solidFill>
                </a:ln>
                <a:effectLst>
                  <a:glow rad="228600">
                    <a:schemeClr val="accent6">
                      <a:satMod val="175000"/>
                      <a:alpha val="40000"/>
                    </a:schemeClr>
                  </a:glow>
                </a:effectLst>
                <a:latin typeface="SutonnyOMJ" pitchFamily="2" charset="0"/>
                <a:cs typeface="SutonnyOMJ" pitchFamily="2" charset="0"/>
              </a:rPr>
              <a:t>*বীজতলার চারপাশে ৩০ সে.মি. চওড়া ও ১৫ সে.মি. গভীর নালা তৈরি করতে হবে; * বীজতলার মাটি ২০-২৫ সে.মি. উঁচু রাখতে হবে; * ১৫-২০ সে.মি. গভীর করে বীজতলার মাটি চাষ করতে হবে; * এভাবে ২-৪ দিন রেখে দিতে হবে যাতে পোকা থাকলে পাখি খেয়ে নিতে পারে; * এরপর ঘাস, শিকড়, পাথর ইত্যাদি বেছে ফেলে দিতে হবে; * মাটি এটেল হলে দোআঁশ মাটি এনে মিশাতে হবে; * বৃষ্টির পানিতে যেন মাটি ধুয়ে নয়া যায় সে জন্য চারপাশ বাঁধাই করে দিতে হবে যেন ছিদ্র থাকে সেভাবে; * বীজতলার ঢেলা ভেঙে ঝুরঝুরে করে মাটি সমান করে দিতে হবে; * বীজ বপনের ১০-১২ দিন আগে বীজতলায় টিএসপি, এমওপি ও পচা শুকনা গোবর মিশিয়ে দিতে হবে; * নার্সারির আকার অনুযায়ী সার প্রয়োগ করতে হবে; বীজতলায় খড় বিছিয়ে আগুনে পুড়িয়ে দিলে তাতে পোকা মাকড় রোগ জীবাণু মুক্ত হবে; * মাটি শোধনের জন্য গ্যামাক্সিন বা ফরমালডিহাইড জাতীয় রাসায়নিক পদার্থ প্রয়োগ করা সেতে পারে। </a:t>
            </a:r>
          </a:p>
          <a:p>
            <a:r>
              <a:rPr lang="bn-IN" sz="2800" dirty="0" smtClean="0">
                <a:ln>
                  <a:solidFill>
                    <a:srgbClr val="FF0000"/>
                  </a:solidFill>
                </a:ln>
                <a:solidFill>
                  <a:srgbClr val="FF0000"/>
                </a:solidFill>
                <a:effectLst>
                  <a:glow rad="228600">
                    <a:schemeClr val="accent6">
                      <a:satMod val="175000"/>
                      <a:alpha val="40000"/>
                    </a:schemeClr>
                  </a:glow>
                </a:effectLst>
                <a:latin typeface="SutonnyOMJ" pitchFamily="2" charset="0"/>
                <a:cs typeface="SutonnyOMJ" pitchFamily="2" charset="0"/>
              </a:rPr>
              <a:t>উক্ত নিয়মে প্রস্তুতকৃত মাটি চালনি দ্বারা চেলে ঢেলা মুক্ত করে তারপর পলিব্যাগে ভরাট করতে হবে। </a:t>
            </a:r>
            <a:endParaRPr lang="en-US" sz="2400" dirty="0">
              <a:ln>
                <a:solidFill>
                  <a:srgbClr val="FF0000"/>
                </a:solidFill>
              </a:ln>
              <a:solidFill>
                <a:srgbClr val="FF0000"/>
              </a:solidFill>
              <a:effectLst>
                <a:glow rad="228600">
                  <a:schemeClr val="accent6">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3" cstate="print"/>
            <a:srcRect l="8750" r="3750" b="135"/>
            <a:stretch>
              <a:fillRect/>
            </a:stretch>
          </p:blipFill>
          <p:spPr>
            <a:xfrm>
              <a:off x="7848600" y="228600"/>
              <a:ext cx="1049431" cy="690563"/>
            </a:xfrm>
            <a:prstGeom prst="rect">
              <a:avLst/>
            </a:prstGeom>
          </p:spPr>
        </p:pic>
      </p:grpSp>
      <p:sp>
        <p:nvSpPr>
          <p:cNvPr id="6" name="TextBox 5"/>
          <p:cNvSpPr txBox="1"/>
          <p:nvPr/>
        </p:nvSpPr>
        <p:spPr>
          <a:xfrm>
            <a:off x="2590800" y="304800"/>
            <a:ext cx="3276600" cy="584775"/>
          </a:xfrm>
          <a:prstGeom prst="rect">
            <a:avLst/>
          </a:prstGeom>
          <a:noFill/>
        </p:spPr>
        <p:txBody>
          <a:bodyPr wrap="square" rtlCol="0">
            <a:spAutoFit/>
          </a:bodyPr>
          <a:lstStyle/>
          <a:p>
            <a:r>
              <a:rPr lang="bn-IN" sz="3200" dirty="0" smtClean="0">
                <a:effectLst>
                  <a:glow rad="101600">
                    <a:schemeClr val="accent2">
                      <a:satMod val="175000"/>
                      <a:alpha val="40000"/>
                    </a:schemeClr>
                  </a:glow>
                </a:effectLst>
                <a:latin typeface="SutonnyOMJ" pitchFamily="2" charset="0"/>
                <a:cs typeface="SutonnyOMJ" pitchFamily="2" charset="0"/>
              </a:rPr>
              <a:t>এসো একটি ভিডিও দেখি</a:t>
            </a:r>
            <a:endParaRPr lang="en-US" sz="3200" dirty="0">
              <a:effectLst>
                <a:glow rad="101600">
                  <a:schemeClr val="accent2">
                    <a:satMod val="175000"/>
                    <a:alpha val="40000"/>
                  </a:schemeClr>
                </a:glow>
              </a:effectLst>
              <a:latin typeface="SutonnyOMJ" pitchFamily="2" charset="0"/>
              <a:cs typeface="SutonnyOMJ" pitchFamily="2" charset="0"/>
            </a:endParaRPr>
          </a:p>
        </p:txBody>
      </p:sp>
      <p:pic>
        <p:nvPicPr>
          <p:cNvPr id="7" name="Picture 6" descr="samsung-p2370-monitor-photoshop-recreation.jpg"/>
          <p:cNvPicPr>
            <a:picLocks noChangeAspect="1"/>
          </p:cNvPicPr>
          <p:nvPr/>
        </p:nvPicPr>
        <p:blipFill>
          <a:blip r:embed="rId4"/>
          <a:srcRect r="97" b="4859"/>
          <a:stretch>
            <a:fillRect/>
          </a:stretch>
        </p:blipFill>
        <p:spPr>
          <a:xfrm>
            <a:off x="990600" y="990600"/>
            <a:ext cx="6448919" cy="4800600"/>
          </a:xfrm>
          <a:prstGeom prst="rect">
            <a:avLst/>
          </a:prstGeom>
        </p:spPr>
      </p:pic>
      <p:pic>
        <p:nvPicPr>
          <p:cNvPr id="14" name="agri.mp4">
            <a:hlinkClick r:id="" action="ppaction://media"/>
          </p:cNvPr>
          <p:cNvPicPr>
            <a:picLocks noRot="1" noChangeAspect="1"/>
          </p:cNvPicPr>
          <p:nvPr>
            <a:videoFile r:link="rId1"/>
          </p:nvPr>
        </p:nvPicPr>
        <p:blipFill>
          <a:blip r:embed="rId5"/>
          <a:stretch>
            <a:fillRect/>
          </a:stretch>
        </p:blipFill>
        <p:spPr>
          <a:xfrm>
            <a:off x="1371600" y="1371600"/>
            <a:ext cx="5715000" cy="3143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sp>
        <p:nvSpPr>
          <p:cNvPr id="6" name="TextBox 5"/>
          <p:cNvSpPr txBox="1"/>
          <p:nvPr/>
        </p:nvSpPr>
        <p:spPr>
          <a:xfrm>
            <a:off x="3657600" y="228600"/>
            <a:ext cx="1828800" cy="646331"/>
          </a:xfrm>
          <a:prstGeom prst="rect">
            <a:avLst/>
          </a:prstGeom>
          <a:noFill/>
        </p:spPr>
        <p:txBody>
          <a:bodyPr wrap="square" rtlCol="0">
            <a:spAutoFit/>
          </a:bodyPr>
          <a:lstStyle/>
          <a:p>
            <a:r>
              <a:rPr lang="bn-IN" sz="3600" dirty="0" smtClean="0">
                <a:effectLst>
                  <a:glow rad="228600">
                    <a:schemeClr val="accent4">
                      <a:satMod val="175000"/>
                      <a:alpha val="40000"/>
                    </a:schemeClr>
                  </a:glow>
                </a:effectLst>
                <a:latin typeface="SutonnyOMJ" pitchFamily="2" charset="0"/>
                <a:cs typeface="SutonnyOMJ" pitchFamily="2" charset="0"/>
              </a:rPr>
              <a:t>একক কাজ</a:t>
            </a:r>
            <a:endParaRPr lang="en-US" sz="3600" dirty="0">
              <a:effectLst>
                <a:glow rad="228600">
                  <a:schemeClr val="accent4">
                    <a:satMod val="175000"/>
                    <a:alpha val="40000"/>
                  </a:schemeClr>
                </a:glow>
              </a:effectLst>
              <a:latin typeface="SutonnyOMJ" pitchFamily="2" charset="0"/>
              <a:cs typeface="SutonnyOMJ" pitchFamily="2" charset="0"/>
            </a:endParaRPr>
          </a:p>
        </p:txBody>
      </p:sp>
      <p:sp>
        <p:nvSpPr>
          <p:cNvPr id="7" name="Rectangle 6"/>
          <p:cNvSpPr/>
          <p:nvPr/>
        </p:nvSpPr>
        <p:spPr>
          <a:xfrm>
            <a:off x="1447800" y="5816025"/>
            <a:ext cx="6359433" cy="584775"/>
          </a:xfrm>
          <a:prstGeom prst="rect">
            <a:avLst/>
          </a:prstGeom>
        </p:spPr>
        <p:txBody>
          <a:bodyPr wrap="none">
            <a:spAutoFit/>
          </a:bodyPr>
          <a:lstStyle/>
          <a:p>
            <a:r>
              <a:rPr lang="bn-IN" sz="3200" dirty="0" smtClean="0">
                <a:effectLst>
                  <a:glow rad="228600">
                    <a:schemeClr val="accent4">
                      <a:satMod val="175000"/>
                      <a:alpha val="40000"/>
                    </a:schemeClr>
                  </a:glow>
                </a:effectLst>
                <a:latin typeface="SutonnyOMJ" pitchFamily="2" charset="0"/>
                <a:cs typeface="SutonnyOMJ" pitchFamily="2" charset="0"/>
              </a:rPr>
              <a:t>বীজ বপনের জন্য উপযুক্ত মাটি প্রস্তুত প্রণালী লিখ।</a:t>
            </a:r>
            <a:endParaRPr lang="en-US" sz="3200" dirty="0">
              <a:effectLst>
                <a:glow rad="228600">
                  <a:schemeClr val="accent4">
                    <a:satMod val="175000"/>
                    <a:alpha val="40000"/>
                  </a:schemeClr>
                </a:glow>
              </a:effectLst>
            </a:endParaRPr>
          </a:p>
        </p:txBody>
      </p:sp>
      <p:sp>
        <p:nvSpPr>
          <p:cNvPr id="8" name="TextBox 7"/>
          <p:cNvSpPr txBox="1"/>
          <p:nvPr/>
        </p:nvSpPr>
        <p:spPr>
          <a:xfrm>
            <a:off x="3429000" y="838200"/>
            <a:ext cx="2286000" cy="584775"/>
          </a:xfrm>
          <a:prstGeom prst="rect">
            <a:avLst/>
          </a:prstGeom>
          <a:noFill/>
        </p:spPr>
        <p:txBody>
          <a:bodyPr wrap="square" rtlCol="0">
            <a:spAutoFit/>
          </a:bodyPr>
          <a:lstStyle/>
          <a:p>
            <a:r>
              <a:rPr lang="bn-IN" sz="3200" dirty="0" smtClean="0">
                <a:effectLst>
                  <a:glow rad="228600">
                    <a:schemeClr val="accent4">
                      <a:satMod val="175000"/>
                      <a:alpha val="40000"/>
                    </a:schemeClr>
                  </a:glow>
                </a:effectLst>
                <a:latin typeface="SutonnyOMJ" pitchFamily="2" charset="0"/>
                <a:cs typeface="SutonnyOMJ" pitchFamily="2" charset="0"/>
              </a:rPr>
              <a:t>সময়ঃ ৩ মিনিট</a:t>
            </a:r>
            <a:endParaRPr lang="en-US" sz="3200" dirty="0">
              <a:effectLst>
                <a:glow rad="228600">
                  <a:schemeClr val="accent4">
                    <a:satMod val="175000"/>
                    <a:alpha val="40000"/>
                  </a:schemeClr>
                </a:glow>
              </a:effectLst>
              <a:latin typeface="SutonnyOMJ" pitchFamily="2" charset="0"/>
              <a:cs typeface="SutonnyOMJ" pitchFamily="2" charset="0"/>
            </a:endParaRPr>
          </a:p>
        </p:txBody>
      </p:sp>
      <p:pic>
        <p:nvPicPr>
          <p:cNvPr id="9" name="Picture 8" descr="maxresdefault (5).jpg"/>
          <p:cNvPicPr>
            <a:picLocks noChangeAspect="1"/>
          </p:cNvPicPr>
          <p:nvPr/>
        </p:nvPicPr>
        <p:blipFill>
          <a:blip r:embed="rId3"/>
          <a:srcRect l="25000" t="4074" r="20833" b="18889"/>
          <a:stretch>
            <a:fillRect/>
          </a:stretch>
        </p:blipFill>
        <p:spPr>
          <a:xfrm>
            <a:off x="1524000" y="1524000"/>
            <a:ext cx="6172200" cy="3962400"/>
          </a:xfrm>
          <a:prstGeom prst="rect">
            <a:avLst/>
          </a:prstGeom>
          <a:ln w="57150">
            <a:solidFill>
              <a:srgbClr val="FFFF00"/>
            </a:solidFill>
          </a:ln>
          <a:effectLst>
            <a:glow rad="2286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2/3*#ppt_w"/>
                                          </p:val>
                                        </p:tav>
                                        <p:tav tm="100000">
                                          <p:val>
                                            <p:strVal val="#ppt_w"/>
                                          </p:val>
                                        </p:tav>
                                      </p:tavLst>
                                    </p:anim>
                                    <p:anim calcmode="lin" valueType="num">
                                      <p:cBhvr>
                                        <p:cTn id="8" dur="500" fill="hold"/>
                                        <p:tgtEl>
                                          <p:spTgt spid="6"/>
                                        </p:tgtEl>
                                        <p:attrNameLst>
                                          <p:attrName>ppt_h</p:attrName>
                                        </p:attrNameLst>
                                      </p:cBhvr>
                                      <p:tavLst>
                                        <p:tav tm="0">
                                          <p:val>
                                            <p:strVal val="2/3*#ppt_h"/>
                                          </p:val>
                                        </p:tav>
                                        <p:tav tm="100000">
                                          <p:val>
                                            <p:strVal val="#ppt_h"/>
                                          </p:val>
                                        </p:tav>
                                      </p:tavLst>
                                    </p:anim>
                                  </p:childTnLst>
                                </p:cTn>
                              </p:par>
                            </p:childTnLst>
                          </p:cTn>
                        </p:par>
                        <p:par>
                          <p:cTn id="9" fill="hold">
                            <p:stCondLst>
                              <p:cond delay="750"/>
                            </p:stCondLst>
                            <p:childTnLst>
                              <p:par>
                                <p:cTn id="10" presetID="23" presetClass="entr" presetSubtype="272"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2/3*#ppt_w"/>
                                          </p:val>
                                        </p:tav>
                                        <p:tav tm="100000">
                                          <p:val>
                                            <p:strVal val="#ppt_w"/>
                                          </p:val>
                                        </p:tav>
                                      </p:tavLst>
                                    </p:anim>
                                    <p:anim calcmode="lin" valueType="num">
                                      <p:cBhvr>
                                        <p:cTn id="13" dur="500" fill="hold"/>
                                        <p:tgtEl>
                                          <p:spTgt spid="8"/>
                                        </p:tgtEl>
                                        <p:attrNameLst>
                                          <p:attrName>ppt_h</p:attrName>
                                        </p:attrNameLst>
                                      </p:cBhvr>
                                      <p:tavLst>
                                        <p:tav tm="0">
                                          <p:val>
                                            <p:strVal val="2/3*#ppt_h"/>
                                          </p:val>
                                        </p:tav>
                                        <p:tav tm="100000">
                                          <p:val>
                                            <p:strVal val="#ppt_h"/>
                                          </p:val>
                                        </p:tav>
                                      </p:tavLst>
                                    </p:anim>
                                  </p:childTnLst>
                                </p:cTn>
                              </p:par>
                            </p:childTnLst>
                          </p:cTn>
                        </p:par>
                        <p:par>
                          <p:cTn id="14" fill="hold">
                            <p:stCondLst>
                              <p:cond delay="1700"/>
                            </p:stCondLst>
                            <p:childTnLst>
                              <p:par>
                                <p:cTn id="15" presetID="23" presetClass="entr" presetSubtype="272"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2/3*#ppt_w"/>
                                          </p:val>
                                        </p:tav>
                                        <p:tav tm="100000">
                                          <p:val>
                                            <p:strVal val="#ppt_w"/>
                                          </p:val>
                                        </p:tav>
                                      </p:tavLst>
                                    </p:anim>
                                    <p:anim calcmode="lin" valueType="num">
                                      <p:cBhvr>
                                        <p:cTn id="18"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pic>
        <p:nvPicPr>
          <p:cNvPr id="6" name="Picture 5" descr="download (14).jpg"/>
          <p:cNvPicPr>
            <a:picLocks noChangeAspect="1"/>
          </p:cNvPicPr>
          <p:nvPr/>
        </p:nvPicPr>
        <p:blipFill>
          <a:blip r:embed="rId3"/>
          <a:srcRect l="8358" t="20896" r="8060" b="-1493"/>
          <a:stretch>
            <a:fillRect/>
          </a:stretch>
        </p:blipFill>
        <p:spPr>
          <a:xfrm>
            <a:off x="457200" y="990600"/>
            <a:ext cx="3810000" cy="2057400"/>
          </a:xfrm>
          <a:prstGeom prst="rect">
            <a:avLst/>
          </a:prstGeom>
        </p:spPr>
      </p:pic>
      <p:sp>
        <p:nvSpPr>
          <p:cNvPr id="7" name="TextBox 6"/>
          <p:cNvSpPr txBox="1"/>
          <p:nvPr/>
        </p:nvSpPr>
        <p:spPr>
          <a:xfrm>
            <a:off x="2971800" y="344269"/>
            <a:ext cx="2667000" cy="646331"/>
          </a:xfrm>
          <a:prstGeom prst="rect">
            <a:avLst/>
          </a:prstGeom>
          <a:noFill/>
        </p:spPr>
        <p:txBody>
          <a:bodyPr wrap="square" rtlCol="0">
            <a:prstTxWarp prst="textPlain">
              <a:avLst/>
            </a:prstTxWarp>
            <a:spAutoFit/>
          </a:bodyPr>
          <a:lstStyle/>
          <a:p>
            <a:r>
              <a:rPr lang="bn-IN" sz="3600" dirty="0" smtClean="0">
                <a:effectLst>
                  <a:glow rad="101600">
                    <a:schemeClr val="accent4">
                      <a:satMod val="175000"/>
                      <a:alpha val="40000"/>
                    </a:schemeClr>
                  </a:glow>
                </a:effectLst>
                <a:latin typeface="SutonnyOMJ" pitchFamily="2" charset="0"/>
                <a:cs typeface="SutonnyOMJ" pitchFamily="2" charset="0"/>
              </a:rPr>
              <a:t>আদর্শ বীজ্তলা</a:t>
            </a:r>
            <a:endParaRPr lang="en-US" sz="3600" dirty="0">
              <a:effectLst>
                <a:glow rad="101600">
                  <a:schemeClr val="accent4">
                    <a:satMod val="175000"/>
                    <a:alpha val="40000"/>
                  </a:schemeClr>
                </a:glow>
              </a:effectLst>
              <a:latin typeface="SutonnyOMJ" pitchFamily="2" charset="0"/>
              <a:cs typeface="SutonnyOMJ" pitchFamily="2" charset="0"/>
            </a:endParaRPr>
          </a:p>
        </p:txBody>
      </p:sp>
      <p:sp>
        <p:nvSpPr>
          <p:cNvPr id="8" name="TextBox 7"/>
          <p:cNvSpPr txBox="1"/>
          <p:nvPr/>
        </p:nvSpPr>
        <p:spPr>
          <a:xfrm>
            <a:off x="1600200" y="3048000"/>
            <a:ext cx="1447800" cy="523220"/>
          </a:xfrm>
          <a:prstGeom prst="rect">
            <a:avLst/>
          </a:prstGeom>
          <a:noFill/>
        </p:spPr>
        <p:txBody>
          <a:bodyPr wrap="square" rtlCol="0">
            <a:spAutoFit/>
          </a:bodyPr>
          <a:lstStyle/>
          <a:p>
            <a:r>
              <a:rPr lang="bn-IN" sz="2800" dirty="0" smtClean="0">
                <a:ln>
                  <a:solidFill>
                    <a:srgbClr val="FF0000"/>
                  </a:solidFill>
                </a:ln>
                <a:latin typeface="SutonnyOMJ" pitchFamily="2" charset="0"/>
                <a:cs typeface="SutonnyOMJ" pitchFamily="2" charset="0"/>
              </a:rPr>
              <a:t>মডেল চিত্র</a:t>
            </a:r>
            <a:endParaRPr lang="en-US" sz="2800" dirty="0">
              <a:ln>
                <a:solidFill>
                  <a:srgbClr val="FF0000"/>
                </a:solidFill>
              </a:ln>
              <a:latin typeface="SutonnyOMJ" pitchFamily="2" charset="0"/>
              <a:cs typeface="SutonnyOMJ" pitchFamily="2" charset="0"/>
            </a:endParaRPr>
          </a:p>
        </p:txBody>
      </p:sp>
      <p:sp>
        <p:nvSpPr>
          <p:cNvPr id="9" name="TextBox 8"/>
          <p:cNvSpPr txBox="1"/>
          <p:nvPr/>
        </p:nvSpPr>
        <p:spPr>
          <a:xfrm>
            <a:off x="4343400" y="1066800"/>
            <a:ext cx="4419600" cy="2246769"/>
          </a:xfrm>
          <a:prstGeom prst="rect">
            <a:avLst/>
          </a:prstGeom>
          <a:noFill/>
        </p:spPr>
        <p:txBody>
          <a:bodyPr wrap="square" rtlCol="0">
            <a:spAutoFit/>
          </a:bodyPr>
          <a:lstStyle/>
          <a:p>
            <a:r>
              <a:rPr lang="bn-I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OMJ" pitchFamily="2" charset="0"/>
                <a:cs typeface="SutonnyOMJ" pitchFamily="2" charset="0"/>
              </a:rPr>
              <a:t>সকলে খাতায় উক্ত মডেল চিত্রের মত করে একটি চিত্র আঁক। বীজতলা বিভিন্ন আকারের হতে পারে এবং ছায়ামুক্ত ও বর্ষার পানিতে ডুবে না যায় এমন জমিতে বীজতলা তৈরি করতে হয়।</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OMJ" pitchFamily="2" charset="0"/>
              <a:cs typeface="SutonnyOMJ" pitchFamily="2" charset="0"/>
            </a:endParaRPr>
          </a:p>
        </p:txBody>
      </p:sp>
      <p:sp>
        <p:nvSpPr>
          <p:cNvPr id="10" name="TextBox 9"/>
          <p:cNvSpPr txBox="1"/>
          <p:nvPr/>
        </p:nvSpPr>
        <p:spPr>
          <a:xfrm>
            <a:off x="2057400" y="3505200"/>
            <a:ext cx="4114800" cy="523220"/>
          </a:xfrm>
          <a:prstGeom prst="rect">
            <a:avLst/>
          </a:prstGeom>
          <a:noFill/>
        </p:spPr>
        <p:txBody>
          <a:bodyPr wrap="square" rtlCol="0">
            <a:prstTxWarp prst="textPlain">
              <a:avLst/>
            </a:prstTxWarp>
            <a:spAutoFit/>
          </a:bodyPr>
          <a:lstStyle/>
          <a:p>
            <a:r>
              <a:rPr lang="bn-IN" sz="2800" dirty="0" smtClean="0">
                <a:ln>
                  <a:solidFill>
                    <a:srgbClr val="00B050"/>
                  </a:solidFill>
                </a:ln>
                <a:solidFill>
                  <a:srgbClr val="00B050"/>
                </a:solidFill>
                <a:effectLst>
                  <a:glow rad="139700">
                    <a:schemeClr val="accent5">
                      <a:satMod val="175000"/>
                      <a:alpha val="40000"/>
                    </a:schemeClr>
                  </a:glow>
                </a:effectLst>
                <a:latin typeface="SutonnyOMJ" pitchFamily="2" charset="0"/>
                <a:cs typeface="SutonnyOMJ" pitchFamily="2" charset="0"/>
              </a:rPr>
              <a:t>আদর্শ বীজতলার গঠন: (ধান ফসল)</a:t>
            </a:r>
            <a:endParaRPr lang="en-US" sz="2800" dirty="0">
              <a:ln>
                <a:solidFill>
                  <a:srgbClr val="00B050"/>
                </a:solidFill>
              </a:ln>
              <a:solidFill>
                <a:srgbClr val="00B050"/>
              </a:solidFill>
              <a:effectLst>
                <a:glow rad="139700">
                  <a:schemeClr val="accent5">
                    <a:satMod val="175000"/>
                    <a:alpha val="40000"/>
                  </a:schemeClr>
                </a:glow>
              </a:effectLst>
              <a:latin typeface="SutonnyOMJ" pitchFamily="2" charset="0"/>
              <a:cs typeface="SutonnyOMJ" pitchFamily="2" charset="0"/>
            </a:endParaRPr>
          </a:p>
        </p:txBody>
      </p:sp>
      <p:sp>
        <p:nvSpPr>
          <p:cNvPr id="11" name="TextBox 10"/>
          <p:cNvSpPr txBox="1"/>
          <p:nvPr/>
        </p:nvSpPr>
        <p:spPr>
          <a:xfrm>
            <a:off x="304800" y="4038600"/>
            <a:ext cx="8229600" cy="2677656"/>
          </a:xfrm>
          <a:prstGeom prst="rect">
            <a:avLst/>
          </a:prstGeom>
          <a:noFill/>
        </p:spPr>
        <p:txBody>
          <a:bodyPr wrap="square" rtlCol="0">
            <a:spAutoFit/>
          </a:bodyPr>
          <a:lstStyle/>
          <a:p>
            <a:r>
              <a:rPr lang="bn-IN" sz="2800" dirty="0" smtClean="0">
                <a:effectLst>
                  <a:glow rad="139700">
                    <a:schemeClr val="accent2">
                      <a:satMod val="175000"/>
                      <a:alpha val="40000"/>
                    </a:schemeClr>
                  </a:glow>
                </a:effectLst>
                <a:latin typeface="SutonnyOMJ" pitchFamily="2" charset="0"/>
                <a:cs typeface="SutonnyOMJ" pitchFamily="2" charset="0"/>
              </a:rPr>
              <a:t>প্রতিটি বীজতলার আকার হবে ৯.৫ মি.× ১.৫ মি. এবং খুঁটি দিয়ে তা চিহ্নিত করতে হবে। দুইটি বীজতলার মাঝে ৫০ সে.মি. ও বীজতলার চারপাশে ২৫ সে.মি. পরিমাণ জায়গা নালা তৈরির জন্য রাখতে হবে। বীজতলার মাঝের ও চারপাশের জায়গা থেকে মাটি তুলে বীজতলা ৭-১০ মি. উঁচু করতে হবে। বীজতলার প্রতি বর্গমিটারে ২ কেজি হারে গোবর বা কম্পোস্ট সার প্রয়োগ করে ভালোভাবে মেশাতে হবে।</a:t>
            </a:r>
            <a:endParaRPr lang="en-US" sz="2800" dirty="0">
              <a:effectLst>
                <a:glow rad="139700">
                  <a:schemeClr val="accent2">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iterate type="wd">
                                    <p:tmPct val="10000"/>
                                  </p:iterate>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iterate type="wd">
                                    <p:tmPct val="10000"/>
                                  </p:iterate>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900" decel="100000" fill="hold"/>
                                        <p:tgtEl>
                                          <p:spTgt spid="1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sp>
        <p:nvSpPr>
          <p:cNvPr id="6" name="TextBox 5"/>
          <p:cNvSpPr txBox="1"/>
          <p:nvPr/>
        </p:nvSpPr>
        <p:spPr>
          <a:xfrm>
            <a:off x="3048000" y="304800"/>
            <a:ext cx="3200400" cy="584775"/>
          </a:xfrm>
          <a:prstGeom prst="rect">
            <a:avLst/>
          </a:prstGeom>
          <a:noFill/>
        </p:spPr>
        <p:txBody>
          <a:bodyPr wrap="square" rtlCol="0">
            <a:spAutoFit/>
          </a:bodyPr>
          <a:lstStyle/>
          <a:p>
            <a:r>
              <a:rPr lang="bn-IN" sz="3200" dirty="0" smtClean="0">
                <a:effectLst>
                  <a:glow rad="139700">
                    <a:schemeClr val="accent5">
                      <a:satMod val="175000"/>
                      <a:alpha val="40000"/>
                    </a:schemeClr>
                  </a:glow>
                </a:effectLst>
                <a:latin typeface="SutonnyOMJ" pitchFamily="2" charset="0"/>
                <a:cs typeface="SutonnyOMJ" pitchFamily="2" charset="0"/>
              </a:rPr>
              <a:t>উদ্যান ফসলের বীজতলা</a:t>
            </a:r>
            <a:endParaRPr lang="en-US" sz="3200" dirty="0">
              <a:effectLst>
                <a:glow rad="139700">
                  <a:schemeClr val="accent5">
                    <a:satMod val="175000"/>
                    <a:alpha val="40000"/>
                  </a:schemeClr>
                </a:glow>
              </a:effectLst>
              <a:latin typeface="SutonnyOMJ" pitchFamily="2" charset="0"/>
              <a:cs typeface="SutonnyOMJ" pitchFamily="2" charset="0"/>
            </a:endParaRPr>
          </a:p>
        </p:txBody>
      </p:sp>
      <p:pic>
        <p:nvPicPr>
          <p:cNvPr id="7" name="Picture 6" descr="walz-calf-resized-img-5568.jpg"/>
          <p:cNvPicPr>
            <a:picLocks noChangeAspect="1"/>
          </p:cNvPicPr>
          <p:nvPr/>
        </p:nvPicPr>
        <p:blipFill>
          <a:blip r:embed="rId3"/>
          <a:srcRect l="17500" t="18102" r="18333" b="6938"/>
          <a:stretch>
            <a:fillRect/>
          </a:stretch>
        </p:blipFill>
        <p:spPr>
          <a:xfrm>
            <a:off x="4572000" y="1066800"/>
            <a:ext cx="4267200" cy="2667000"/>
          </a:xfrm>
          <a:prstGeom prst="rect">
            <a:avLst/>
          </a:prstGeom>
          <a:ln>
            <a:noFill/>
          </a:ln>
          <a:effectLst>
            <a:glow rad="139700">
              <a:schemeClr val="accent5">
                <a:satMod val="175000"/>
                <a:alpha val="40000"/>
              </a:schemeClr>
            </a:glow>
            <a:outerShdw blurRad="292100" dist="139700" dir="2700000" algn="tl" rotWithShape="0">
              <a:srgbClr val="333333">
                <a:alpha val="65000"/>
              </a:srgbClr>
            </a:outerShdw>
          </a:effectLst>
        </p:spPr>
      </p:pic>
      <p:pic>
        <p:nvPicPr>
          <p:cNvPr id="8" name="Picture 7" descr="download (15).jpg"/>
          <p:cNvPicPr>
            <a:picLocks noChangeAspect="1"/>
          </p:cNvPicPr>
          <p:nvPr/>
        </p:nvPicPr>
        <p:blipFill>
          <a:blip r:embed="rId4"/>
          <a:stretch>
            <a:fillRect/>
          </a:stretch>
        </p:blipFill>
        <p:spPr>
          <a:xfrm>
            <a:off x="304800" y="1066800"/>
            <a:ext cx="4191000" cy="2687505"/>
          </a:xfrm>
          <a:prstGeom prst="rect">
            <a:avLst/>
          </a:prstGeom>
          <a:ln>
            <a:noFill/>
          </a:ln>
          <a:effectLst>
            <a:glow rad="139700">
              <a:schemeClr val="accent5">
                <a:satMod val="175000"/>
                <a:alpha val="40000"/>
              </a:schemeClr>
            </a:glow>
            <a:outerShdw blurRad="292100" dist="139700" dir="2700000" algn="tl" rotWithShape="0">
              <a:srgbClr val="333333">
                <a:alpha val="65000"/>
              </a:srgbClr>
            </a:outerShdw>
          </a:effectLst>
        </p:spPr>
      </p:pic>
      <p:sp>
        <p:nvSpPr>
          <p:cNvPr id="9" name="TextBox 8"/>
          <p:cNvSpPr txBox="1"/>
          <p:nvPr/>
        </p:nvSpPr>
        <p:spPr>
          <a:xfrm>
            <a:off x="457200" y="3962400"/>
            <a:ext cx="8534400" cy="2677656"/>
          </a:xfrm>
          <a:prstGeom prst="rect">
            <a:avLst/>
          </a:prstGeom>
          <a:noFill/>
        </p:spPr>
        <p:txBody>
          <a:bodyPr wrap="square" rtlCol="0">
            <a:spAutoFit/>
          </a:bodyPr>
          <a:lstStyle/>
          <a:p>
            <a:r>
              <a:rPr lang="bn-IN" sz="2400" dirty="0" smtClean="0">
                <a:effectLst>
                  <a:glow rad="139700">
                    <a:schemeClr val="accent5">
                      <a:satMod val="175000"/>
                      <a:alpha val="40000"/>
                    </a:schemeClr>
                  </a:glow>
                </a:effectLst>
                <a:latin typeface="SutonnyOMJ" pitchFamily="2" charset="0"/>
                <a:cs typeface="SutonnyOMJ" pitchFamily="2" charset="0"/>
              </a:rPr>
              <a:t>নার্সারির বেড তৈরির জন্য সুনিষ্কাশিত উঁচু আলো বাতাস যুক্ত উর্বর জমি নির্বাচন করতে হবে। প্রতি বেডের আকার হবে ৩ মি.× ১মি. এবং খঁটি দিয়ে তা চিহ্নিত করতে হবে। কোদাল দিয়ে ভালোভাবে কুপিয়ে বেড তৈরি করতে হবে। প্রতি বেডে ২৫ কেজি গোবর বা কম্পোস্ট দিয়ে মেশাতে হবে। দুটি বেডের মাঝে ৫০ সে.মি. নালা তৈরি করতে হবে। প্রতি বর্গমিটার বেডের জন্য ১৫০ গ্রাম ইউরিয়া, ১০০ গ্রাম টিএসপি, ১০০ গ্রাম এমওপি সার মেশাতে হবে। অধিক অম্লীয় জমি হলে ১৫০ গ্রাম চুন প্রয়োগ করা যেতে পারে। বেডের উপরের মাটি সমান করে বীজ বপন করতে হবে।</a:t>
            </a:r>
            <a:endParaRPr lang="en-US" sz="2400" dirty="0">
              <a:effectLst>
                <a:glow rad="139700">
                  <a:schemeClr val="accent5">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sp>
        <p:nvSpPr>
          <p:cNvPr id="6" name="TextBox 5"/>
          <p:cNvSpPr txBox="1"/>
          <p:nvPr/>
        </p:nvSpPr>
        <p:spPr>
          <a:xfrm>
            <a:off x="2514600" y="228600"/>
            <a:ext cx="1905000" cy="584775"/>
          </a:xfrm>
          <a:prstGeom prst="rect">
            <a:avLst/>
          </a:prstGeom>
          <a:noFill/>
        </p:spPr>
        <p:txBody>
          <a:bodyPr wrap="square" rtlCol="0">
            <a:spAutoFit/>
          </a:bodyPr>
          <a:lstStyle/>
          <a:p>
            <a:r>
              <a:rPr lang="b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latin typeface="SutonnyOMJ" pitchFamily="2" charset="0"/>
                <a:cs typeface="SutonnyOMJ" pitchFamily="2" charset="0"/>
              </a:rPr>
              <a:t>জোড়ায় কাজ</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latin typeface="SutonnyOMJ" pitchFamily="2" charset="0"/>
              <a:cs typeface="SutonnyOMJ" pitchFamily="2" charset="0"/>
            </a:endParaRPr>
          </a:p>
        </p:txBody>
      </p:sp>
      <p:pic>
        <p:nvPicPr>
          <p:cNvPr id="7" name="Picture 6" descr="unnamed (10).jpg"/>
          <p:cNvPicPr>
            <a:picLocks noChangeAspect="1"/>
          </p:cNvPicPr>
          <p:nvPr/>
        </p:nvPicPr>
        <p:blipFill>
          <a:blip r:embed="rId3"/>
          <a:srcRect l="34000" t="14179" r="6800" b="7015"/>
          <a:stretch>
            <a:fillRect/>
          </a:stretch>
        </p:blipFill>
        <p:spPr>
          <a:xfrm>
            <a:off x="1752600" y="914400"/>
            <a:ext cx="3352800" cy="2370438"/>
          </a:xfrm>
          <a:prstGeom prst="rect">
            <a:avLst/>
          </a:prstGeom>
          <a:ln w="38100" cap="sq">
            <a:solidFill>
              <a:srgbClr val="000000"/>
            </a:solidFill>
            <a:prstDash val="solid"/>
            <a:miter lim="800000"/>
          </a:ln>
          <a:effectLst>
            <a:glow rad="101600">
              <a:schemeClr val="accent2">
                <a:satMod val="175000"/>
                <a:alpha val="40000"/>
              </a:schemeClr>
            </a:glow>
            <a:outerShdw blurRad="50800" dist="38100" dir="2700000" algn="tl" rotWithShape="0">
              <a:srgbClr val="000000">
                <a:alpha val="43000"/>
              </a:srgbClr>
            </a:outerShdw>
          </a:effectLst>
        </p:spPr>
      </p:pic>
      <p:pic>
        <p:nvPicPr>
          <p:cNvPr id="8" name="Picture 7" descr="pic-15_125678.jpg"/>
          <p:cNvPicPr>
            <a:picLocks noChangeAspect="1"/>
          </p:cNvPicPr>
          <p:nvPr/>
        </p:nvPicPr>
        <p:blipFill>
          <a:blip r:embed="rId4"/>
          <a:srcRect l="10000" t="28000" r="14000" b="4000"/>
          <a:stretch>
            <a:fillRect/>
          </a:stretch>
        </p:blipFill>
        <p:spPr>
          <a:xfrm>
            <a:off x="1752600" y="3429000"/>
            <a:ext cx="3352800" cy="2201851"/>
          </a:xfrm>
          <a:prstGeom prst="rect">
            <a:avLst/>
          </a:prstGeom>
          <a:ln w="38100" cap="sq">
            <a:solidFill>
              <a:srgbClr val="000000"/>
            </a:solidFill>
            <a:prstDash val="solid"/>
            <a:miter lim="800000"/>
          </a:ln>
          <a:effectLst>
            <a:glow rad="101600">
              <a:schemeClr val="accent2">
                <a:satMod val="175000"/>
                <a:alpha val="40000"/>
              </a:schemeClr>
            </a:glow>
            <a:outerShdw blurRad="50800" dist="38100" dir="2700000" algn="tl" rotWithShape="0">
              <a:srgbClr val="000000">
                <a:alpha val="43000"/>
              </a:srgbClr>
            </a:outerShdw>
          </a:effectLst>
        </p:spPr>
      </p:pic>
      <p:sp>
        <p:nvSpPr>
          <p:cNvPr id="9" name="TextBox 8"/>
          <p:cNvSpPr txBox="1"/>
          <p:nvPr/>
        </p:nvSpPr>
        <p:spPr>
          <a:xfrm>
            <a:off x="5257800" y="1219200"/>
            <a:ext cx="3657600" cy="1815882"/>
          </a:xfrm>
          <a:prstGeom prst="rect">
            <a:avLst/>
          </a:prstGeom>
          <a:noFill/>
        </p:spPr>
        <p:txBody>
          <a:bodyPr wrap="square" rtlCol="0">
            <a:spAutoFit/>
          </a:bodyPr>
          <a:lstStyle/>
          <a:p>
            <a:r>
              <a:rPr lang="bn-IN" sz="2800" dirty="0" smtClean="0">
                <a:ln>
                  <a:solidFill>
                    <a:schemeClr val="tx1"/>
                  </a:solidFill>
                </a:ln>
                <a:effectLst>
                  <a:glow rad="139700">
                    <a:schemeClr val="accent2">
                      <a:satMod val="175000"/>
                      <a:alpha val="40000"/>
                    </a:schemeClr>
                  </a:glow>
                </a:effectLst>
                <a:latin typeface="SutonnyOMJ" pitchFamily="2" charset="0"/>
                <a:cs typeface="SutonnyOMJ" pitchFamily="2" charset="0"/>
              </a:rPr>
              <a:t>চিত্রে  কোন ফসলের বীজতলা তৈরি হচ্ছে? ঐ ধরনের ফসলের আদর্শ বীজতলার গঠন প্রণালী লিখ।</a:t>
            </a:r>
            <a:endParaRPr lang="en-US" sz="2800" dirty="0">
              <a:ln>
                <a:solidFill>
                  <a:schemeClr val="tx1"/>
                </a:solidFill>
              </a:ln>
              <a:effectLst>
                <a:glow rad="139700">
                  <a:schemeClr val="accent2">
                    <a:satMod val="175000"/>
                    <a:alpha val="40000"/>
                  </a:schemeClr>
                </a:glow>
              </a:effectLst>
              <a:latin typeface="SutonnyOMJ" pitchFamily="2" charset="0"/>
              <a:cs typeface="SutonnyOMJ" pitchFamily="2" charset="0"/>
            </a:endParaRPr>
          </a:p>
        </p:txBody>
      </p:sp>
      <p:sp>
        <p:nvSpPr>
          <p:cNvPr id="10" name="TextBox 9"/>
          <p:cNvSpPr txBox="1"/>
          <p:nvPr/>
        </p:nvSpPr>
        <p:spPr>
          <a:xfrm>
            <a:off x="5257800" y="3657600"/>
            <a:ext cx="3581400" cy="1815882"/>
          </a:xfrm>
          <a:prstGeom prst="rect">
            <a:avLst/>
          </a:prstGeom>
          <a:noFill/>
        </p:spPr>
        <p:txBody>
          <a:bodyPr wrap="square" rtlCol="0">
            <a:spAutoFit/>
          </a:bodyPr>
          <a:lstStyle/>
          <a:p>
            <a:r>
              <a:rPr lang="bn-IN" sz="2800" dirty="0" smtClean="0">
                <a:ln>
                  <a:solidFill>
                    <a:schemeClr val="tx1"/>
                  </a:solidFill>
                </a:ln>
                <a:effectLst>
                  <a:glow rad="139700">
                    <a:schemeClr val="accent2">
                      <a:satMod val="175000"/>
                      <a:alpha val="40000"/>
                    </a:schemeClr>
                  </a:glow>
                </a:effectLst>
                <a:latin typeface="SutonnyOMJ" pitchFamily="2" charset="0"/>
                <a:cs typeface="SutonnyOMJ" pitchFamily="2" charset="0"/>
              </a:rPr>
              <a:t>চিত্রে কোন ফসলের বীজতলা তৈরি হচ্ছে? ঐ ধরনের ফসলের আদর্শ বীজতলার গঠন প্রণালী লিখ।</a:t>
            </a:r>
            <a:endParaRPr lang="en-US" sz="2800" dirty="0">
              <a:ln>
                <a:solidFill>
                  <a:schemeClr val="tx1"/>
                </a:solidFill>
              </a:ln>
              <a:effectLst>
                <a:glow rad="139700">
                  <a:schemeClr val="accent2">
                    <a:satMod val="175000"/>
                    <a:alpha val="40000"/>
                  </a:schemeClr>
                </a:glow>
              </a:effectLst>
              <a:latin typeface="SutonnyOMJ" pitchFamily="2" charset="0"/>
              <a:cs typeface="SutonnyOMJ" pitchFamily="2" charset="0"/>
            </a:endParaRPr>
          </a:p>
        </p:txBody>
      </p:sp>
      <p:sp>
        <p:nvSpPr>
          <p:cNvPr id="11" name="TextBox 10"/>
          <p:cNvSpPr txBox="1"/>
          <p:nvPr/>
        </p:nvSpPr>
        <p:spPr>
          <a:xfrm>
            <a:off x="457200" y="5715000"/>
            <a:ext cx="8382000" cy="954107"/>
          </a:xfrm>
          <a:prstGeom prst="rect">
            <a:avLst/>
          </a:prstGeom>
          <a:noFill/>
        </p:spPr>
        <p:txBody>
          <a:bodyPr wrap="square" rtlCol="0">
            <a:spAutoFit/>
          </a:bodyPr>
          <a:lstStyle/>
          <a:p>
            <a:r>
              <a:rPr lang="bn-IN" sz="2800" dirty="0" smtClean="0">
                <a:ln>
                  <a:solidFill>
                    <a:srgbClr val="FF0000"/>
                  </a:solidFill>
                </a:ln>
                <a:solidFill>
                  <a:srgbClr val="C00000"/>
                </a:solidFill>
                <a:effectLst>
                  <a:glow rad="228600">
                    <a:schemeClr val="accent4">
                      <a:satMod val="175000"/>
                      <a:alpha val="40000"/>
                    </a:schemeClr>
                  </a:glow>
                </a:effectLst>
                <a:latin typeface="SutonnyOMJ" pitchFamily="2" charset="0"/>
                <a:cs typeface="SutonnyOMJ" pitchFamily="2" charset="0"/>
              </a:rPr>
              <a:t>বি.দ্র.  বাম পাশের বেঞ্চের জোড়া যারা তারা ১ নং চিত্র এবং ডান পাশের জোড়া যারা তারা ২ নং চিত্র থেকে লিখবে।</a:t>
            </a:r>
            <a:endParaRPr lang="en-US" sz="2800" dirty="0">
              <a:ln>
                <a:solidFill>
                  <a:srgbClr val="FF0000"/>
                </a:solidFill>
              </a:ln>
              <a:solidFill>
                <a:srgbClr val="C00000"/>
              </a:solidFill>
              <a:effectLst>
                <a:glow rad="228600">
                  <a:schemeClr val="accent4">
                    <a:satMod val="175000"/>
                    <a:alpha val="40000"/>
                  </a:schemeClr>
                </a:glow>
              </a:effectLst>
              <a:latin typeface="SutonnyOMJ" pitchFamily="2" charset="0"/>
              <a:cs typeface="SutonnyOMJ" pitchFamily="2" charset="0"/>
            </a:endParaRPr>
          </a:p>
        </p:txBody>
      </p:sp>
      <p:sp>
        <p:nvSpPr>
          <p:cNvPr id="13" name="TextBox 12"/>
          <p:cNvSpPr txBox="1"/>
          <p:nvPr/>
        </p:nvSpPr>
        <p:spPr>
          <a:xfrm>
            <a:off x="304800" y="1371600"/>
            <a:ext cx="1371600" cy="584775"/>
          </a:xfrm>
          <a:prstGeom prst="rect">
            <a:avLst/>
          </a:prstGeom>
          <a:noFill/>
        </p:spPr>
        <p:txBody>
          <a:bodyPr wrap="square" rtlCol="0">
            <a:spAutoFit/>
          </a:bodyPr>
          <a:lstStyle/>
          <a:p>
            <a:r>
              <a:rPr lang="bn-IN" sz="3200" dirty="0" smtClean="0">
                <a:ln>
                  <a:solidFill>
                    <a:schemeClr val="tx1"/>
                  </a:solidFill>
                </a:ln>
                <a:effectLst>
                  <a:glow rad="228600">
                    <a:schemeClr val="accent2">
                      <a:satMod val="175000"/>
                      <a:alpha val="40000"/>
                    </a:schemeClr>
                  </a:glow>
                </a:effectLst>
                <a:latin typeface="SutonnyOMJ" pitchFamily="2" charset="0"/>
                <a:cs typeface="SutonnyOMJ" pitchFamily="2" charset="0"/>
              </a:rPr>
              <a:t>১ নং চিত্র</a:t>
            </a:r>
            <a:endParaRPr lang="en-US" sz="3200" dirty="0">
              <a:ln>
                <a:solidFill>
                  <a:schemeClr val="tx1"/>
                </a:solidFill>
              </a:ln>
              <a:effectLst>
                <a:glow rad="228600">
                  <a:schemeClr val="accent2">
                    <a:satMod val="175000"/>
                    <a:alpha val="40000"/>
                  </a:schemeClr>
                </a:glow>
              </a:effectLst>
              <a:latin typeface="SutonnyOMJ" pitchFamily="2" charset="0"/>
              <a:cs typeface="SutonnyOMJ" pitchFamily="2" charset="0"/>
            </a:endParaRPr>
          </a:p>
        </p:txBody>
      </p:sp>
      <p:sp>
        <p:nvSpPr>
          <p:cNvPr id="14" name="TextBox 13"/>
          <p:cNvSpPr txBox="1"/>
          <p:nvPr/>
        </p:nvSpPr>
        <p:spPr>
          <a:xfrm>
            <a:off x="228600" y="4267200"/>
            <a:ext cx="1371600" cy="584775"/>
          </a:xfrm>
          <a:prstGeom prst="rect">
            <a:avLst/>
          </a:prstGeom>
          <a:noFill/>
        </p:spPr>
        <p:txBody>
          <a:bodyPr wrap="square" rtlCol="0">
            <a:spAutoFit/>
          </a:bodyPr>
          <a:lstStyle/>
          <a:p>
            <a:r>
              <a:rPr lang="bn-IN" sz="3200" dirty="0" smtClean="0">
                <a:ln>
                  <a:solidFill>
                    <a:schemeClr val="tx1"/>
                  </a:solidFill>
                </a:ln>
                <a:effectLst>
                  <a:glow rad="228600">
                    <a:schemeClr val="accent2">
                      <a:satMod val="175000"/>
                      <a:alpha val="40000"/>
                    </a:schemeClr>
                  </a:glow>
                </a:effectLst>
                <a:latin typeface="SutonnyOMJ" pitchFamily="2" charset="0"/>
                <a:cs typeface="SutonnyOMJ" pitchFamily="2" charset="0"/>
              </a:rPr>
              <a:t>২ নং চিত্র</a:t>
            </a:r>
            <a:endParaRPr lang="en-US" sz="3200" dirty="0">
              <a:ln>
                <a:solidFill>
                  <a:schemeClr val="tx1"/>
                </a:solidFill>
              </a:ln>
              <a:effectLst>
                <a:glow rad="228600">
                  <a:schemeClr val="accent2">
                    <a:satMod val="175000"/>
                    <a:alpha val="40000"/>
                  </a:schemeClr>
                </a:glow>
              </a:effectLst>
              <a:latin typeface="SutonnyOMJ" pitchFamily="2" charset="0"/>
              <a:cs typeface="SutonnyOMJ" pitchFamily="2" charset="0"/>
            </a:endParaRPr>
          </a:p>
        </p:txBody>
      </p:sp>
      <p:sp>
        <p:nvSpPr>
          <p:cNvPr id="15" name="TextBox 14"/>
          <p:cNvSpPr txBox="1"/>
          <p:nvPr/>
        </p:nvSpPr>
        <p:spPr>
          <a:xfrm>
            <a:off x="4876800" y="304800"/>
            <a:ext cx="2133600" cy="523220"/>
          </a:xfrm>
          <a:prstGeom prst="rect">
            <a:avLst/>
          </a:prstGeom>
          <a:noFill/>
        </p:spPr>
        <p:txBody>
          <a:bodyPr wrap="square" rtlCol="0">
            <a:spAutoFit/>
          </a:bodyPr>
          <a:lstStyle/>
          <a:p>
            <a:r>
              <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latin typeface="SutonnyOMJ" pitchFamily="2" charset="0"/>
                <a:cs typeface="SutonnyOMJ" pitchFamily="2" charset="0"/>
              </a:rPr>
              <a:t>সময় ৫ মিনিট</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childTnLst>
                          </p:cTn>
                        </p:par>
                        <p:par>
                          <p:cTn id="17" fill="hold">
                            <p:stCondLst>
                              <p:cond delay="1400"/>
                            </p:stCondLst>
                            <p:childTnLst>
                              <p:par>
                                <p:cTn id="18" presetID="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1900"/>
                            </p:stCondLst>
                            <p:childTnLst>
                              <p:par>
                                <p:cTn id="23" presetID="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800"/>
                            </p:stCondLst>
                            <p:childTnLst>
                              <p:par>
                                <p:cTn id="40" presetID="2" presetClass="entr" presetSubtype="2" fill="hold" grpId="0" nodeType="afterEffect">
                                  <p:stCondLst>
                                    <p:cond delay="0"/>
                                  </p:stCondLst>
                                  <p:iterate type="lt">
                                    <p:tmPct val="10000"/>
                                  </p:iterate>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pic>
        <p:nvPicPr>
          <p:cNvPr id="6" name="Picture 5" descr="unnamed (11).jpg"/>
          <p:cNvPicPr>
            <a:picLocks noChangeAspect="1"/>
          </p:cNvPicPr>
          <p:nvPr/>
        </p:nvPicPr>
        <p:blipFill>
          <a:blip r:embed="rId3"/>
          <a:srcRect l="4688" t="17155" r="6250" b="5425"/>
          <a:stretch>
            <a:fillRect/>
          </a:stretch>
        </p:blipFill>
        <p:spPr>
          <a:xfrm>
            <a:off x="380999" y="1905000"/>
            <a:ext cx="4114801" cy="2895600"/>
          </a:xfrm>
          <a:prstGeom prst="rect">
            <a:avLst/>
          </a:prstGeom>
          <a:ln w="88900" cap="sq" cmpd="thickThin">
            <a:solidFill>
              <a:srgbClr val="0070C0"/>
            </a:solidFill>
            <a:prstDash val="solid"/>
            <a:miter lim="800000"/>
          </a:ln>
          <a:effectLst>
            <a:glow rad="228600">
              <a:schemeClr val="accent4">
                <a:satMod val="175000"/>
                <a:alpha val="40000"/>
              </a:schemeClr>
            </a:glow>
            <a:innerShdw blurRad="76200">
              <a:srgbClr val="000000"/>
            </a:innerShdw>
          </a:effectLst>
        </p:spPr>
      </p:pic>
      <p:pic>
        <p:nvPicPr>
          <p:cNvPr id="7" name="Picture 6" descr="BJjS22.gif"/>
          <p:cNvPicPr>
            <a:picLocks noChangeAspect="1"/>
          </p:cNvPicPr>
          <p:nvPr/>
        </p:nvPicPr>
        <p:blipFill>
          <a:blip r:embed="rId4"/>
          <a:stretch>
            <a:fillRect/>
          </a:stretch>
        </p:blipFill>
        <p:spPr>
          <a:xfrm>
            <a:off x="4839419" y="1905000"/>
            <a:ext cx="3923581" cy="2895600"/>
          </a:xfrm>
          <a:prstGeom prst="rect">
            <a:avLst/>
          </a:prstGeom>
          <a:ln w="88900" cap="sq" cmpd="thickThin">
            <a:solidFill>
              <a:srgbClr val="0070C0"/>
            </a:solidFill>
            <a:prstDash val="solid"/>
            <a:miter lim="800000"/>
          </a:ln>
          <a:effectLst>
            <a:glow rad="228600">
              <a:schemeClr val="accent4">
                <a:satMod val="175000"/>
                <a:alpha val="40000"/>
              </a:schemeClr>
            </a:glow>
            <a:innerShdw blurRad="76200">
              <a:srgbClr val="000000"/>
            </a:innerShdw>
          </a:effectLst>
        </p:spPr>
      </p:pic>
      <p:sp>
        <p:nvSpPr>
          <p:cNvPr id="8" name="TextBox 7"/>
          <p:cNvSpPr txBox="1"/>
          <p:nvPr/>
        </p:nvSpPr>
        <p:spPr>
          <a:xfrm>
            <a:off x="1066800" y="5141893"/>
            <a:ext cx="6781800" cy="954107"/>
          </a:xfrm>
          <a:prstGeom prst="rect">
            <a:avLst/>
          </a:prstGeom>
          <a:noFill/>
        </p:spPr>
        <p:txBody>
          <a:bodyPr wrap="square" rtlCol="0">
            <a:prstTxWarp prst="textPlain">
              <a:avLst/>
            </a:prstTxWarp>
            <a:spAutoFit/>
          </a:bodyPr>
          <a:lstStyle/>
          <a:p>
            <a:r>
              <a:rPr lang="bn-IN" sz="2800" dirty="0" smtClean="0">
                <a:effectLst>
                  <a:glow rad="139700">
                    <a:schemeClr val="accent2">
                      <a:satMod val="175000"/>
                      <a:alpha val="40000"/>
                    </a:schemeClr>
                  </a:glow>
                </a:effectLst>
                <a:latin typeface="SutonnyOMJ" pitchFamily="2" charset="0"/>
                <a:cs typeface="SutonnyOMJ" pitchFamily="2" charset="0"/>
              </a:rPr>
              <a:t>বীজতলায় বীজ অঙ্কুরিত হয়ে চারা উৎপন্ন হয়। কাজেই এর সঠিক রক্ষণাবেক্ষণ দরকার।</a:t>
            </a:r>
            <a:endParaRPr lang="en-US" sz="2800" dirty="0">
              <a:effectLst>
                <a:glow rad="139700">
                  <a:schemeClr val="accent2">
                    <a:satMod val="175000"/>
                    <a:alpha val="40000"/>
                  </a:schemeClr>
                </a:glow>
              </a:effectLst>
              <a:latin typeface="SutonnyOMJ" pitchFamily="2" charset="0"/>
              <a:cs typeface="SutonnyOMJ" pitchFamily="2" charset="0"/>
            </a:endParaRPr>
          </a:p>
        </p:txBody>
      </p:sp>
      <p:sp>
        <p:nvSpPr>
          <p:cNvPr id="9" name="TextBox 8"/>
          <p:cNvSpPr txBox="1"/>
          <p:nvPr/>
        </p:nvSpPr>
        <p:spPr>
          <a:xfrm>
            <a:off x="3124200" y="482025"/>
            <a:ext cx="2819400" cy="584775"/>
          </a:xfrm>
          <a:prstGeom prst="rect">
            <a:avLst/>
          </a:prstGeom>
          <a:noFill/>
        </p:spPr>
        <p:txBody>
          <a:bodyPr wrap="square" rtlCol="0">
            <a:prstTxWarp prst="textPlain">
              <a:avLst/>
            </a:prstTxWarp>
            <a:spAutoFit/>
          </a:bodyPr>
          <a:lstStyle/>
          <a:p>
            <a:r>
              <a:rPr lang="bn-IN" sz="3200" dirty="0" smtClean="0">
                <a:effectLst>
                  <a:glow rad="139700">
                    <a:schemeClr val="accent1">
                      <a:satMod val="175000"/>
                      <a:alpha val="40000"/>
                    </a:schemeClr>
                  </a:glow>
                </a:effectLst>
                <a:latin typeface="SutonnyOMJ" pitchFamily="2" charset="0"/>
                <a:cs typeface="SutonnyOMJ" pitchFamily="2" charset="0"/>
              </a:rPr>
              <a:t>বীজতলা রক্ষণাবেক্ষণ </a:t>
            </a:r>
            <a:endParaRPr lang="en-US" sz="3200" dirty="0">
              <a:effectLst>
                <a:glow rad="139700">
                  <a:schemeClr val="accent1">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iterate type="lt">
                                    <p:tmPct val="5000"/>
                                  </p:iterate>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par>
                          <p:cTn id="20" fill="hold">
                            <p:stCondLst>
                              <p:cond delay="1000"/>
                            </p:stCondLst>
                            <p:childTnLst>
                              <p:par>
                                <p:cTn id="21" presetID="37" presetClass="entr" presetSubtype="0" fill="hold" grpId="0" nodeType="afterEffect">
                                  <p:stCondLst>
                                    <p:cond delay="0"/>
                                  </p:stCondLst>
                                  <p:iterate type="wd">
                                    <p:tmPct val="10000"/>
                                  </p:iterate>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pic>
        <p:nvPicPr>
          <p:cNvPr id="6" name="Picture 5" descr="141106.jpg"/>
          <p:cNvPicPr>
            <a:picLocks noChangeAspect="1"/>
          </p:cNvPicPr>
          <p:nvPr/>
        </p:nvPicPr>
        <p:blipFill>
          <a:blip r:embed="rId3"/>
          <a:srcRect l="8512" r="11548" b="15491"/>
          <a:stretch>
            <a:fillRect/>
          </a:stretch>
        </p:blipFill>
        <p:spPr>
          <a:xfrm>
            <a:off x="335406" y="533400"/>
            <a:ext cx="3614954" cy="2129135"/>
          </a:xfrm>
          <a:prstGeom prst="rect">
            <a:avLst/>
          </a:prstGeom>
          <a:ln>
            <a:noFill/>
          </a:ln>
          <a:effectLst>
            <a:glow rad="63500">
              <a:schemeClr val="accent3">
                <a:satMod val="175000"/>
                <a:alpha val="40000"/>
              </a:schemeClr>
            </a:glow>
            <a:softEdge rad="112500"/>
          </a:effectLst>
        </p:spPr>
      </p:pic>
      <p:sp>
        <p:nvSpPr>
          <p:cNvPr id="7" name="TextBox 6"/>
          <p:cNvSpPr txBox="1"/>
          <p:nvPr/>
        </p:nvSpPr>
        <p:spPr>
          <a:xfrm>
            <a:off x="609600" y="2646438"/>
            <a:ext cx="3352800" cy="523220"/>
          </a:xfrm>
          <a:prstGeom prst="rect">
            <a:avLst/>
          </a:prstGeom>
          <a:noFill/>
        </p:spPr>
        <p:txBody>
          <a:bodyPr wrap="square" rtlCol="0">
            <a:spAutoFit/>
          </a:bodyPr>
          <a:lstStyle/>
          <a:p>
            <a:r>
              <a:rPr lang="bn-IN" sz="2800" dirty="0" smtClean="0">
                <a:effectLst>
                  <a:glow rad="228600">
                    <a:schemeClr val="accent4">
                      <a:satMod val="175000"/>
                      <a:alpha val="40000"/>
                    </a:schemeClr>
                  </a:glow>
                </a:effectLst>
                <a:latin typeface="SutonnyOMJ" pitchFamily="2" charset="0"/>
                <a:cs typeface="SutonnyOMJ" pitchFamily="2" charset="0"/>
              </a:rPr>
              <a:t>বীজতলার মাটি সমান রাখা</a:t>
            </a:r>
            <a:endParaRPr lang="en-US" sz="2800" dirty="0">
              <a:effectLst>
                <a:glow rad="228600">
                  <a:schemeClr val="accent4">
                    <a:satMod val="175000"/>
                    <a:alpha val="40000"/>
                  </a:schemeClr>
                </a:glow>
              </a:effectLst>
              <a:latin typeface="SutonnyOMJ" pitchFamily="2" charset="0"/>
              <a:cs typeface="SutonnyOMJ" pitchFamily="2" charset="0"/>
            </a:endParaRPr>
          </a:p>
        </p:txBody>
      </p:sp>
      <p:pic>
        <p:nvPicPr>
          <p:cNvPr id="8" name="Picture 7" descr="download (1).jpg"/>
          <p:cNvPicPr>
            <a:picLocks noChangeAspect="1"/>
          </p:cNvPicPr>
          <p:nvPr/>
        </p:nvPicPr>
        <p:blipFill>
          <a:blip r:embed="rId4"/>
          <a:srcRect r="9898" b="6977"/>
          <a:stretch>
            <a:fillRect/>
          </a:stretch>
        </p:blipFill>
        <p:spPr>
          <a:xfrm>
            <a:off x="4147642" y="534443"/>
            <a:ext cx="3548558" cy="2098187"/>
          </a:xfrm>
          <a:prstGeom prst="rect">
            <a:avLst/>
          </a:prstGeom>
          <a:ln>
            <a:noFill/>
          </a:ln>
          <a:effectLst>
            <a:glow rad="63500">
              <a:schemeClr val="accent3">
                <a:satMod val="175000"/>
                <a:alpha val="40000"/>
              </a:schemeClr>
            </a:glow>
            <a:softEdge rad="112500"/>
          </a:effectLst>
        </p:spPr>
      </p:pic>
      <p:sp>
        <p:nvSpPr>
          <p:cNvPr id="9" name="TextBox 8"/>
          <p:cNvSpPr txBox="1"/>
          <p:nvPr/>
        </p:nvSpPr>
        <p:spPr>
          <a:xfrm>
            <a:off x="4343400" y="2646438"/>
            <a:ext cx="3352800" cy="523220"/>
          </a:xfrm>
          <a:prstGeom prst="rect">
            <a:avLst/>
          </a:prstGeom>
          <a:noFill/>
        </p:spPr>
        <p:txBody>
          <a:bodyPr wrap="square" rtlCol="0">
            <a:spAutoFit/>
          </a:bodyPr>
          <a:lstStyle/>
          <a:p>
            <a:r>
              <a:rPr lang="bn-IN" sz="2800" dirty="0" smtClean="0">
                <a:effectLst>
                  <a:glow rad="228600">
                    <a:schemeClr val="accent4">
                      <a:satMod val="175000"/>
                      <a:alpha val="40000"/>
                    </a:schemeClr>
                  </a:glow>
                </a:effectLst>
                <a:latin typeface="SutonnyOMJ" pitchFamily="2" charset="0"/>
                <a:cs typeface="SutonnyOMJ" pitchFamily="2" charset="0"/>
              </a:rPr>
              <a:t>আগাছা পরিষ্কার করে রাখা</a:t>
            </a:r>
            <a:endParaRPr lang="en-US" sz="2800" dirty="0">
              <a:effectLst>
                <a:glow rad="228600">
                  <a:schemeClr val="accent4">
                    <a:satMod val="175000"/>
                    <a:alpha val="40000"/>
                  </a:schemeClr>
                </a:glow>
              </a:effectLst>
              <a:latin typeface="SutonnyOMJ" pitchFamily="2" charset="0"/>
              <a:cs typeface="SutonnyOMJ" pitchFamily="2" charset="0"/>
            </a:endParaRPr>
          </a:p>
        </p:txBody>
      </p:sp>
      <p:pic>
        <p:nvPicPr>
          <p:cNvPr id="10" name="Picture 9" descr="(HiFiMov.cc)_-brinjal-fruit-and-shoot-borer.jpg"/>
          <p:cNvPicPr>
            <a:picLocks noChangeAspect="1"/>
          </p:cNvPicPr>
          <p:nvPr/>
        </p:nvPicPr>
        <p:blipFill>
          <a:blip r:embed="rId5"/>
          <a:srcRect l="11667" t="14445" r="1667" b="14444"/>
          <a:stretch>
            <a:fillRect/>
          </a:stretch>
        </p:blipFill>
        <p:spPr>
          <a:xfrm>
            <a:off x="304800" y="3276600"/>
            <a:ext cx="3657600" cy="2286000"/>
          </a:xfrm>
          <a:prstGeom prst="rect">
            <a:avLst/>
          </a:prstGeom>
          <a:ln>
            <a:noFill/>
          </a:ln>
          <a:effectLst>
            <a:glow rad="63500">
              <a:schemeClr val="accent3">
                <a:satMod val="175000"/>
                <a:alpha val="40000"/>
              </a:schemeClr>
            </a:glow>
            <a:softEdge rad="112500"/>
          </a:effectLst>
        </p:spPr>
      </p:pic>
      <p:sp>
        <p:nvSpPr>
          <p:cNvPr id="11" name="TextBox 10"/>
          <p:cNvSpPr txBox="1"/>
          <p:nvPr/>
        </p:nvSpPr>
        <p:spPr>
          <a:xfrm>
            <a:off x="533400" y="5798403"/>
            <a:ext cx="3581400" cy="461665"/>
          </a:xfrm>
          <a:prstGeom prst="rect">
            <a:avLst/>
          </a:prstGeom>
          <a:noFill/>
        </p:spPr>
        <p:txBody>
          <a:bodyPr wrap="square" rtlCol="0">
            <a:spAutoFit/>
          </a:bodyPr>
          <a:lstStyle/>
          <a:p>
            <a:r>
              <a:rPr lang="bn-IN" sz="2400" dirty="0" smtClean="0">
                <a:effectLst>
                  <a:glow rad="228600">
                    <a:schemeClr val="accent4">
                      <a:satMod val="175000"/>
                      <a:alpha val="40000"/>
                    </a:schemeClr>
                  </a:glow>
                </a:effectLst>
                <a:latin typeface="SutonnyOMJ" pitchFamily="2" charset="0"/>
                <a:cs typeface="SutonnyOMJ" pitchFamily="2" charset="0"/>
              </a:rPr>
              <a:t>পোকা ও রোগ হলে দমন ব্যবস্থা করা </a:t>
            </a:r>
            <a:endParaRPr lang="en-US" sz="2400" dirty="0">
              <a:effectLst>
                <a:glow rad="228600">
                  <a:schemeClr val="accent4">
                    <a:satMod val="175000"/>
                    <a:alpha val="40000"/>
                  </a:schemeClr>
                </a:glow>
              </a:effectLst>
              <a:latin typeface="SutonnyOMJ" pitchFamily="2" charset="0"/>
              <a:cs typeface="SutonnyOMJ" pitchFamily="2" charset="0"/>
            </a:endParaRPr>
          </a:p>
        </p:txBody>
      </p:sp>
      <p:pic>
        <p:nvPicPr>
          <p:cNvPr id="12" name="Picture 11" descr="agri-water-supply-2101040150.jpg"/>
          <p:cNvPicPr>
            <a:picLocks noChangeAspect="1"/>
          </p:cNvPicPr>
          <p:nvPr/>
        </p:nvPicPr>
        <p:blipFill>
          <a:blip r:embed="rId6"/>
          <a:srcRect l="2000" t="18000" r="11333" b="2000"/>
          <a:stretch>
            <a:fillRect/>
          </a:stretch>
        </p:blipFill>
        <p:spPr>
          <a:xfrm>
            <a:off x="4191000" y="3264877"/>
            <a:ext cx="3581400" cy="2297723"/>
          </a:xfrm>
          <a:prstGeom prst="rect">
            <a:avLst/>
          </a:prstGeom>
          <a:ln>
            <a:noFill/>
          </a:ln>
          <a:effectLst>
            <a:glow rad="63500">
              <a:schemeClr val="accent3">
                <a:satMod val="175000"/>
                <a:alpha val="40000"/>
              </a:schemeClr>
            </a:glow>
            <a:softEdge rad="112500"/>
          </a:effectLst>
        </p:spPr>
      </p:pic>
      <p:sp>
        <p:nvSpPr>
          <p:cNvPr id="13" name="TextBox 12"/>
          <p:cNvSpPr txBox="1"/>
          <p:nvPr/>
        </p:nvSpPr>
        <p:spPr>
          <a:xfrm>
            <a:off x="4419600" y="5798403"/>
            <a:ext cx="3886200" cy="830997"/>
          </a:xfrm>
          <a:prstGeom prst="rect">
            <a:avLst/>
          </a:prstGeom>
          <a:noFill/>
        </p:spPr>
        <p:txBody>
          <a:bodyPr wrap="square" rtlCol="0">
            <a:spAutoFit/>
          </a:bodyPr>
          <a:lstStyle/>
          <a:p>
            <a:r>
              <a:rPr lang="bn-IN" sz="2400" dirty="0" smtClean="0">
                <a:effectLst>
                  <a:glow rad="228600">
                    <a:schemeClr val="accent4">
                      <a:satMod val="175000"/>
                      <a:alpha val="40000"/>
                    </a:schemeClr>
                  </a:glow>
                </a:effectLst>
                <a:latin typeface="SutonnyOMJ" pitchFamily="2" charset="0"/>
                <a:cs typeface="SutonnyOMJ" pitchFamily="2" charset="0"/>
              </a:rPr>
              <a:t>দুই বেডের মাঝে নালায় পানি রাখার জন্য সেচের ব্যবস্থা করতে হবে</a:t>
            </a:r>
            <a:endParaRPr lang="en-US" sz="2400" dirty="0">
              <a:effectLst>
                <a:glow rad="228600">
                  <a:schemeClr val="accent4">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195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par>
                          <p:cTn id="24" fill="hold">
                            <p:stCondLst>
                              <p:cond delay="295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childTnLst>
                          </p:cTn>
                        </p:par>
                        <p:par>
                          <p:cTn id="31" fill="hold">
                            <p:stCondLst>
                              <p:cond delay="3950"/>
                            </p:stCondLst>
                            <p:childTnLst>
                              <p:par>
                                <p:cTn id="32" presetID="31" presetClass="entr" presetSubtype="0" fill="hold" grpId="0" nodeType="afterEffect">
                                  <p:stCondLst>
                                    <p:cond delay="0"/>
                                  </p:stCondLst>
                                  <p:iterate type="lt">
                                    <p:tmPct val="5000"/>
                                  </p:iterate>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615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pic>
        <p:nvPicPr>
          <p:cNvPr id="6" name="Picture 5" descr="images (15).jpg"/>
          <p:cNvPicPr>
            <a:picLocks noChangeAspect="1"/>
          </p:cNvPicPr>
          <p:nvPr/>
        </p:nvPicPr>
        <p:blipFill>
          <a:blip r:embed="rId3"/>
          <a:stretch>
            <a:fillRect/>
          </a:stretch>
        </p:blipFill>
        <p:spPr>
          <a:xfrm>
            <a:off x="304800" y="381000"/>
            <a:ext cx="4343400" cy="2159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6"/>
          <p:cNvSpPr txBox="1"/>
          <p:nvPr/>
        </p:nvSpPr>
        <p:spPr>
          <a:xfrm rot="243187">
            <a:off x="457200" y="2484575"/>
            <a:ext cx="3505200" cy="1200329"/>
          </a:xfrm>
          <a:prstGeom prst="rect">
            <a:avLst/>
          </a:prstGeom>
          <a:noFill/>
        </p:spPr>
        <p:txBody>
          <a:bodyPr wrap="square" rtlCol="0">
            <a:spAutoFit/>
            <a:scene3d>
              <a:camera prst="isometricOffAxis1Right"/>
              <a:lightRig rig="threePt" dir="t"/>
            </a:scene3d>
          </a:bodyPr>
          <a:lstStyle/>
          <a:p>
            <a:r>
              <a:rPr lang="bn-IN" sz="2400" dirty="0" smtClean="0">
                <a:ln>
                  <a:solidFill>
                    <a:schemeClr val="tx1"/>
                  </a:solidFill>
                </a:ln>
                <a:effectLst>
                  <a:glow rad="101600">
                    <a:schemeClr val="accent6">
                      <a:satMod val="175000"/>
                      <a:alpha val="40000"/>
                    </a:schemeClr>
                  </a:glow>
                </a:effectLst>
                <a:latin typeface="SutonnyOMJ" pitchFamily="2" charset="0"/>
                <a:cs typeface="SutonnyOMJ" pitchFamily="2" charset="0"/>
              </a:rPr>
              <a:t>চারা হলদে হলে প্রতি শতকে ২৮০ গ্রাম ইউরিয়া বীজতলায় ছিটাতে হবে।</a:t>
            </a:r>
            <a:endParaRPr lang="en-US" sz="2400" dirty="0">
              <a:ln>
                <a:solidFill>
                  <a:schemeClr val="tx1"/>
                </a:solidFill>
              </a:ln>
              <a:effectLst>
                <a:glow rad="101600">
                  <a:schemeClr val="accent6">
                    <a:satMod val="175000"/>
                    <a:alpha val="40000"/>
                  </a:schemeClr>
                </a:glow>
              </a:effectLst>
              <a:latin typeface="SutonnyOMJ" pitchFamily="2" charset="0"/>
              <a:cs typeface="SutonnyOMJ" pitchFamily="2" charset="0"/>
            </a:endParaRPr>
          </a:p>
        </p:txBody>
      </p:sp>
      <p:pic>
        <p:nvPicPr>
          <p:cNvPr id="8" name="Picture 7" descr="Srimangal-Agriculture-bg20180120145919.jpg"/>
          <p:cNvPicPr>
            <a:picLocks noChangeAspect="1"/>
          </p:cNvPicPr>
          <p:nvPr/>
        </p:nvPicPr>
        <p:blipFill>
          <a:blip r:embed="rId4"/>
          <a:srcRect l="23517" t="2000" r="13586" b="24000"/>
          <a:stretch>
            <a:fillRect/>
          </a:stretch>
        </p:blipFill>
        <p:spPr>
          <a:xfrm>
            <a:off x="4191000" y="410582"/>
            <a:ext cx="3657600" cy="2027818"/>
          </a:xfrm>
          <a:prstGeom prst="rect">
            <a:avLst/>
          </a:prstGeom>
          <a:solidFill>
            <a:srgbClr val="FFFFFF">
              <a:shade val="85000"/>
            </a:srgbClr>
          </a:solidFill>
          <a:ln w="190500" cap="rnd">
            <a:noFill/>
          </a:ln>
          <a:effectLst>
            <a:outerShdw blurRad="44450" dist="27940" dir="5400000" algn="ctr">
              <a:srgbClr val="000000">
                <a:alpha val="32000"/>
              </a:srgbClr>
            </a:outerShdw>
          </a:effectLst>
          <a:scene3d>
            <a:camera prst="perspectiveLeft"/>
            <a:lightRig rig="balanced" dir="t">
              <a:rot lat="0" lon="0" rev="8700000"/>
            </a:lightRig>
          </a:scene3d>
          <a:sp3d>
            <a:bevelT w="190500" h="38100"/>
          </a:sp3d>
        </p:spPr>
      </p:pic>
      <p:sp>
        <p:nvSpPr>
          <p:cNvPr id="9" name="TextBox 8"/>
          <p:cNvSpPr txBox="1"/>
          <p:nvPr/>
        </p:nvSpPr>
        <p:spPr>
          <a:xfrm>
            <a:off x="4114800" y="2514600"/>
            <a:ext cx="3657600" cy="461665"/>
          </a:xfrm>
          <a:prstGeom prst="rect">
            <a:avLst/>
          </a:prstGeom>
          <a:noFill/>
        </p:spPr>
        <p:txBody>
          <a:bodyPr wrap="square" rtlCol="0">
            <a:spAutoFit/>
            <a:scene3d>
              <a:camera prst="perspectiveLeft"/>
              <a:lightRig rig="threePt" dir="t"/>
            </a:scene3d>
          </a:bodyPr>
          <a:lstStyle/>
          <a:p>
            <a:r>
              <a:rPr lang="bn-IN" sz="2400" dirty="0" smtClean="0">
                <a:ln>
                  <a:solidFill>
                    <a:schemeClr val="tx1"/>
                  </a:solidFill>
                </a:ln>
                <a:effectLst>
                  <a:glow rad="101600">
                    <a:schemeClr val="accent6">
                      <a:satMod val="175000"/>
                      <a:alpha val="40000"/>
                    </a:schemeClr>
                  </a:glow>
                </a:effectLst>
                <a:latin typeface="SutonnyOMJ" pitchFamily="2" charset="0"/>
                <a:cs typeface="SutonnyOMJ" pitchFamily="2" charset="0"/>
              </a:rPr>
              <a:t>বীজতলায় পচা গোবর দেওয়া যাবে না</a:t>
            </a:r>
            <a:endParaRPr lang="en-US" sz="2400" dirty="0">
              <a:ln>
                <a:solidFill>
                  <a:schemeClr val="tx1"/>
                </a:solidFill>
              </a:ln>
              <a:effectLst>
                <a:glow rad="101600">
                  <a:schemeClr val="accent6">
                    <a:satMod val="175000"/>
                    <a:alpha val="40000"/>
                  </a:schemeClr>
                </a:glow>
              </a:effectLst>
              <a:latin typeface="SutonnyOMJ" pitchFamily="2" charset="0"/>
              <a:cs typeface="SutonnyOMJ" pitchFamily="2" charset="0"/>
            </a:endParaRPr>
          </a:p>
        </p:txBody>
      </p:sp>
      <p:pic>
        <p:nvPicPr>
          <p:cNvPr id="10" name="Picture 9" descr="Pusti-bagan-2101240212.jpg"/>
          <p:cNvPicPr>
            <a:picLocks noChangeAspect="1"/>
          </p:cNvPicPr>
          <p:nvPr/>
        </p:nvPicPr>
        <p:blipFill>
          <a:blip r:embed="rId5"/>
          <a:srcRect l="2552" t="10471" r="15793" b="4824"/>
          <a:stretch>
            <a:fillRect/>
          </a:stretch>
        </p:blipFill>
        <p:spPr>
          <a:xfrm>
            <a:off x="284480" y="3733800"/>
            <a:ext cx="4363720"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TextBox 10"/>
          <p:cNvSpPr txBox="1"/>
          <p:nvPr/>
        </p:nvSpPr>
        <p:spPr>
          <a:xfrm>
            <a:off x="304800" y="5874603"/>
            <a:ext cx="3962400" cy="830997"/>
          </a:xfrm>
          <a:prstGeom prst="rect">
            <a:avLst/>
          </a:prstGeom>
          <a:noFill/>
        </p:spPr>
        <p:txBody>
          <a:bodyPr wrap="square" rtlCol="0">
            <a:spAutoFit/>
          </a:bodyPr>
          <a:lstStyle/>
          <a:p>
            <a:r>
              <a:rPr lang="bn-IN" sz="2400" dirty="0" smtClean="0">
                <a:ln>
                  <a:solidFill>
                    <a:schemeClr val="tx1"/>
                  </a:solidFill>
                </a:ln>
                <a:effectLst>
                  <a:glow rad="101600">
                    <a:schemeClr val="accent6">
                      <a:satMod val="175000"/>
                      <a:alpha val="40000"/>
                    </a:schemeClr>
                  </a:glow>
                </a:effectLst>
                <a:latin typeface="SutonnyOMJ" pitchFamily="2" charset="0"/>
                <a:cs typeface="SutonnyOMJ" pitchFamily="2" charset="0"/>
              </a:rPr>
              <a:t>গরু বাছুড়ের আক্রমন থেকে রক্ষার জন্য বেড়ার ব্যবস্থা করা।</a:t>
            </a:r>
            <a:endParaRPr lang="en-US" sz="2400" dirty="0">
              <a:ln>
                <a:solidFill>
                  <a:schemeClr val="tx1"/>
                </a:solidFill>
              </a:ln>
              <a:effectLst>
                <a:glow rad="101600">
                  <a:schemeClr val="accent6">
                    <a:satMod val="175000"/>
                    <a:alpha val="40000"/>
                  </a:schemeClr>
                </a:glow>
              </a:effectLst>
              <a:latin typeface="SutonnyOMJ" pitchFamily="2" charset="0"/>
              <a:cs typeface="SutonnyOMJ" pitchFamily="2" charset="0"/>
            </a:endParaRPr>
          </a:p>
        </p:txBody>
      </p:sp>
      <p:pic>
        <p:nvPicPr>
          <p:cNvPr id="12" name="Picture 11" descr="বীজতলা-তৈরি-ও-চারার-পরিচর্যা.jpg"/>
          <p:cNvPicPr>
            <a:picLocks noChangeAspect="1"/>
          </p:cNvPicPr>
          <p:nvPr/>
        </p:nvPicPr>
        <p:blipFill>
          <a:blip r:embed="rId6"/>
          <a:stretch>
            <a:fillRect/>
          </a:stretch>
        </p:blipFill>
        <p:spPr>
          <a:xfrm>
            <a:off x="4191000" y="3733800"/>
            <a:ext cx="3810000" cy="2057400"/>
          </a:xfrm>
          <a:prstGeom prst="rect">
            <a:avLst/>
          </a:prstGeom>
          <a:solidFill>
            <a:srgbClr val="FFFFFF">
              <a:shade val="85000"/>
            </a:srgbClr>
          </a:solidFill>
          <a:ln w="190500" cap="rnd">
            <a:noFill/>
          </a:ln>
          <a:effectLst>
            <a:outerShdw blurRad="44450" dist="27940" dir="5400000" algn="ctr">
              <a:srgbClr val="000000">
                <a:alpha val="32000"/>
              </a:srgbClr>
            </a:outerShdw>
          </a:effectLst>
          <a:scene3d>
            <a:camera prst="perspectiveLeft"/>
            <a:lightRig rig="balanced" dir="t">
              <a:rot lat="0" lon="0" rev="8700000"/>
            </a:lightRig>
          </a:scene3d>
          <a:sp3d>
            <a:bevelT w="190500" h="38100"/>
          </a:sp3d>
        </p:spPr>
      </p:pic>
      <p:sp>
        <p:nvSpPr>
          <p:cNvPr id="13" name="TextBox 12"/>
          <p:cNvSpPr txBox="1"/>
          <p:nvPr/>
        </p:nvSpPr>
        <p:spPr>
          <a:xfrm>
            <a:off x="4648200" y="5867400"/>
            <a:ext cx="2819400" cy="461665"/>
          </a:xfrm>
          <a:prstGeom prst="rect">
            <a:avLst/>
          </a:prstGeom>
          <a:noFill/>
        </p:spPr>
        <p:txBody>
          <a:bodyPr wrap="square" rtlCol="0">
            <a:spAutoFit/>
          </a:bodyPr>
          <a:lstStyle/>
          <a:p>
            <a:r>
              <a:rPr lang="bn-IN" sz="2400" dirty="0" smtClean="0">
                <a:ln>
                  <a:solidFill>
                    <a:schemeClr val="tx1"/>
                  </a:solidFill>
                </a:ln>
                <a:effectLst>
                  <a:glow rad="101600">
                    <a:schemeClr val="accent6">
                      <a:satMod val="175000"/>
                      <a:alpha val="40000"/>
                    </a:schemeClr>
                  </a:glow>
                </a:effectLst>
                <a:latin typeface="SutonnyOMJ" pitchFamily="2" charset="0"/>
                <a:cs typeface="SutonnyOMJ" pitchFamily="2" charset="0"/>
              </a:rPr>
              <a:t>বীজতলায় ছায়ার ব্যবস্থা করা</a:t>
            </a:r>
            <a:endParaRPr lang="en-US" sz="2400" dirty="0">
              <a:ln>
                <a:solidFill>
                  <a:schemeClr val="tx1"/>
                </a:solidFill>
              </a:ln>
              <a:effectLst>
                <a:glow rad="101600">
                  <a:schemeClr val="accent6">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35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par>
                          <p:cTn id="24" fill="hold">
                            <p:stCondLst>
                              <p:cond delay="45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childTnLst>
                          </p:cTn>
                        </p:par>
                        <p:par>
                          <p:cTn id="31" fill="hold">
                            <p:stCondLst>
                              <p:cond delay="5500"/>
                            </p:stCondLst>
                            <p:childTnLst>
                              <p:par>
                                <p:cTn id="32" presetID="31" presetClass="entr" presetSubtype="0" fill="hold" grpId="0" nodeType="afterEffect">
                                  <p:stCondLst>
                                    <p:cond delay="0"/>
                                  </p:stCondLst>
                                  <p:iterate type="lt">
                                    <p:tmPct val="5000"/>
                                  </p:iterate>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880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sp>
        <p:nvSpPr>
          <p:cNvPr id="6" name="TextBox 5"/>
          <p:cNvSpPr txBox="1"/>
          <p:nvPr/>
        </p:nvSpPr>
        <p:spPr>
          <a:xfrm>
            <a:off x="3352800" y="381000"/>
            <a:ext cx="1752600" cy="646331"/>
          </a:xfrm>
          <a:prstGeom prst="rect">
            <a:avLst/>
          </a:prstGeom>
          <a:noFill/>
        </p:spPr>
        <p:txBody>
          <a:bodyPr wrap="square" rtlCol="0">
            <a:spAutoFit/>
          </a:bodyPr>
          <a:lstStyle/>
          <a:p>
            <a:r>
              <a:rPr lang="bn-IN" sz="3600" dirty="0" smtClean="0">
                <a:effectLst>
                  <a:glow rad="228600">
                    <a:schemeClr val="accent5">
                      <a:satMod val="175000"/>
                      <a:alpha val="40000"/>
                    </a:schemeClr>
                  </a:glow>
                </a:effectLst>
                <a:latin typeface="SutonnyOMJ" pitchFamily="2" charset="0"/>
                <a:cs typeface="SutonnyOMJ" pitchFamily="2" charset="0"/>
              </a:rPr>
              <a:t>দলীয় কাজ</a:t>
            </a:r>
            <a:endParaRPr lang="en-US" sz="3600" dirty="0">
              <a:effectLst>
                <a:glow rad="228600">
                  <a:schemeClr val="accent5">
                    <a:satMod val="175000"/>
                    <a:alpha val="40000"/>
                  </a:schemeClr>
                </a:glow>
              </a:effectLst>
              <a:latin typeface="SutonnyOMJ" pitchFamily="2" charset="0"/>
              <a:cs typeface="SutonnyOMJ" pitchFamily="2" charset="0"/>
            </a:endParaRPr>
          </a:p>
        </p:txBody>
      </p:sp>
      <p:sp>
        <p:nvSpPr>
          <p:cNvPr id="7" name="TextBox 6"/>
          <p:cNvSpPr txBox="1"/>
          <p:nvPr/>
        </p:nvSpPr>
        <p:spPr>
          <a:xfrm>
            <a:off x="304800" y="5435025"/>
            <a:ext cx="8534400" cy="584775"/>
          </a:xfrm>
          <a:prstGeom prst="rect">
            <a:avLst/>
          </a:prstGeom>
          <a:noFill/>
        </p:spPr>
        <p:txBody>
          <a:bodyPr wrap="square" rtlCol="0">
            <a:spAutoFit/>
          </a:bodyPr>
          <a:lstStyle/>
          <a:p>
            <a:r>
              <a:rPr lang="bn-IN" sz="3200" dirty="0" smtClean="0">
                <a:effectLst>
                  <a:glow rad="228600">
                    <a:schemeClr val="accent5">
                      <a:satMod val="175000"/>
                      <a:alpha val="40000"/>
                    </a:schemeClr>
                  </a:glow>
                </a:effectLst>
                <a:latin typeface="SutonnyOMJ" pitchFamily="2" charset="0"/>
                <a:cs typeface="SutonnyOMJ" pitchFamily="2" charset="0"/>
              </a:rPr>
              <a:t>বীজতলা রক্ষণাবেক্ষণের পদ্ধতি গুলো কি? তার গুরুত্ব বিশ্লেষণ করো। </a:t>
            </a:r>
            <a:endParaRPr lang="en-US" sz="3200" dirty="0">
              <a:effectLst>
                <a:glow rad="228600">
                  <a:schemeClr val="accent5">
                    <a:satMod val="175000"/>
                    <a:alpha val="40000"/>
                  </a:schemeClr>
                </a:glow>
              </a:effectLst>
              <a:latin typeface="SutonnyOMJ" pitchFamily="2" charset="0"/>
              <a:cs typeface="SutonnyOMJ" pitchFamily="2" charset="0"/>
            </a:endParaRPr>
          </a:p>
        </p:txBody>
      </p:sp>
      <p:pic>
        <p:nvPicPr>
          <p:cNvPr id="8" name="Picture 7" descr="6795d6a268d2f9f0760aa2de90d85e12-5db93b2454a8a.jpg"/>
          <p:cNvPicPr>
            <a:picLocks noChangeAspect="1"/>
          </p:cNvPicPr>
          <p:nvPr/>
        </p:nvPicPr>
        <p:blipFill>
          <a:blip r:embed="rId3"/>
          <a:srcRect l="15771" r="10919" b="27903"/>
          <a:stretch>
            <a:fillRect/>
          </a:stretch>
        </p:blipFill>
        <p:spPr>
          <a:xfrm>
            <a:off x="990600" y="1600200"/>
            <a:ext cx="6781800" cy="3751634"/>
          </a:xfrm>
          <a:prstGeom prst="rect">
            <a:avLst/>
          </a:prstGeom>
          <a:ln w="38100" cap="sq">
            <a:solidFill>
              <a:srgbClr val="002060"/>
            </a:solidFill>
            <a:prstDash val="solid"/>
            <a:miter lim="800000"/>
          </a:ln>
          <a:effectLst>
            <a:glow rad="228600">
              <a:schemeClr val="accent2">
                <a:satMod val="175000"/>
                <a:alpha val="40000"/>
              </a:schemeClr>
            </a:glow>
            <a:outerShdw blurRad="50800" dist="38100" dir="2700000" algn="tl" rotWithShape="0">
              <a:srgbClr val="000000">
                <a:alpha val="43000"/>
              </a:srgbClr>
            </a:outerShdw>
          </a:effectLst>
        </p:spPr>
      </p:pic>
      <p:sp>
        <p:nvSpPr>
          <p:cNvPr id="9" name="TextBox 8"/>
          <p:cNvSpPr txBox="1"/>
          <p:nvPr/>
        </p:nvSpPr>
        <p:spPr>
          <a:xfrm>
            <a:off x="3352800" y="990600"/>
            <a:ext cx="1905000" cy="523220"/>
          </a:xfrm>
          <a:prstGeom prst="rect">
            <a:avLst/>
          </a:prstGeom>
          <a:noFill/>
        </p:spPr>
        <p:txBody>
          <a:bodyPr wrap="square" rtlCol="0">
            <a:spAutoFit/>
          </a:bodyPr>
          <a:lstStyle/>
          <a:p>
            <a:r>
              <a:rPr lang="bn-IN" sz="2800" dirty="0" smtClean="0">
                <a:effectLst>
                  <a:glow rad="228600">
                    <a:schemeClr val="accent5">
                      <a:satMod val="175000"/>
                      <a:alpha val="40000"/>
                    </a:schemeClr>
                  </a:glow>
                </a:effectLst>
                <a:latin typeface="SutonnyOMJ" pitchFamily="2" charset="0"/>
                <a:cs typeface="SutonnyOMJ" pitchFamily="2" charset="0"/>
              </a:rPr>
              <a:t>সময়ঃ ৮ মিনিট</a:t>
            </a:r>
            <a:endParaRPr lang="en-US" sz="2800" dirty="0">
              <a:effectLst>
                <a:glow rad="228600">
                  <a:schemeClr val="accent5">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sp>
        <p:nvSpPr>
          <p:cNvPr id="6" name="Title 1"/>
          <p:cNvSpPr txBox="1">
            <a:spLocks/>
          </p:cNvSpPr>
          <p:nvPr/>
        </p:nvSpPr>
        <p:spPr>
          <a:xfrm>
            <a:off x="2895600" y="228600"/>
            <a:ext cx="2667000" cy="1066800"/>
          </a:xfrm>
          <a:prstGeom prst="rect">
            <a:avLst/>
          </a:prstGeom>
        </p:spPr>
        <p:txBody>
          <a:bodyPr vert="horz" lIns="91440" tIns="45720" rIns="91440" bIns="45720" rtlCol="0" anchor="ctr">
            <a:normAutofit fontScale="85000" lnSpcReduction="10000"/>
            <a:scene3d>
              <a:camera prst="orthographicFront"/>
              <a:lightRig rig="threePt" dir="t"/>
            </a:scene3d>
            <a:sp3d extrusionH="57150">
              <a:bevelT w="38100" h="38100" prst="angle"/>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solidFill>
                    <a:srgbClr val="00B0F0"/>
                  </a:solidFill>
                </a:ln>
                <a:solidFill>
                  <a:srgbClr val="00B0F0"/>
                </a:solidFill>
                <a:effectLst>
                  <a:glow rad="228600">
                    <a:schemeClr val="accent5">
                      <a:satMod val="175000"/>
                      <a:alpha val="40000"/>
                    </a:schemeClr>
                  </a:glow>
                  <a:outerShdw blurRad="50800" dist="38100" dir="18900000" algn="bl" rotWithShape="0">
                    <a:prstClr val="black">
                      <a:alpha val="40000"/>
                    </a:prstClr>
                  </a:outerShdw>
                </a:effectLst>
                <a:uLnTx/>
                <a:uFillTx/>
                <a:latin typeface="SutonnyOMJ" pitchFamily="2" charset="0"/>
                <a:ea typeface="+mj-ea"/>
                <a:cs typeface="SutonnyOMJ" pitchFamily="2" charset="0"/>
              </a:rPr>
              <a:t>    </a:t>
            </a:r>
            <a:r>
              <a:rPr kumimoji="0" lang="bn-IN" sz="6000" b="0" i="0" u="none" strike="noStrike" kern="1200" cap="none" spc="0" normalizeH="0" baseline="0" noProof="0" dirty="0" smtClean="0">
                <a:ln>
                  <a:solidFill>
                    <a:srgbClr val="00B0F0"/>
                  </a:solidFill>
                </a:ln>
                <a:solidFill>
                  <a:srgbClr val="00B0F0"/>
                </a:solidFill>
                <a:effectLst>
                  <a:glow rad="228600">
                    <a:schemeClr val="accent5">
                      <a:satMod val="175000"/>
                      <a:alpha val="40000"/>
                    </a:schemeClr>
                  </a:glow>
                  <a:outerShdw blurRad="50800" dist="38100" dir="18900000" algn="bl" rotWithShape="0">
                    <a:prstClr val="black">
                      <a:alpha val="40000"/>
                    </a:prstClr>
                  </a:outerShdw>
                </a:effectLst>
                <a:uLnTx/>
                <a:uFillTx/>
                <a:latin typeface="SutonnyOMJ" pitchFamily="2" charset="0"/>
                <a:ea typeface="+mj-ea"/>
                <a:cs typeface="SutonnyOMJ" pitchFamily="2" charset="0"/>
              </a:rPr>
              <a:t>পরিচিতি</a:t>
            </a:r>
            <a:endParaRPr kumimoji="0" lang="en-US" sz="6000" b="0" i="0" u="none" strike="noStrike" kern="1200" cap="none" spc="0" normalizeH="0" baseline="0" noProof="0" dirty="0">
              <a:ln>
                <a:solidFill>
                  <a:srgbClr val="00B0F0"/>
                </a:solidFill>
              </a:ln>
              <a:solidFill>
                <a:srgbClr val="00B0F0"/>
              </a:solidFill>
              <a:effectLst>
                <a:glow rad="228600">
                  <a:schemeClr val="accent5">
                    <a:satMod val="175000"/>
                    <a:alpha val="40000"/>
                  </a:schemeClr>
                </a:glow>
                <a:outerShdw blurRad="50800" dist="38100" dir="18900000" algn="bl" rotWithShape="0">
                  <a:prstClr val="black">
                    <a:alpha val="40000"/>
                  </a:prstClr>
                </a:outerShdw>
              </a:effectLst>
              <a:uLnTx/>
              <a:uFillTx/>
              <a:latin typeface="SutonnyOMJ" pitchFamily="2" charset="0"/>
              <a:ea typeface="+mj-ea"/>
              <a:cs typeface="SutonnyOMJ" pitchFamily="2" charset="0"/>
            </a:endParaRPr>
          </a:p>
        </p:txBody>
      </p:sp>
      <p:sp>
        <p:nvSpPr>
          <p:cNvPr id="7" name="Rectangle 6"/>
          <p:cNvSpPr/>
          <p:nvPr/>
        </p:nvSpPr>
        <p:spPr>
          <a:xfrm>
            <a:off x="304800" y="3429000"/>
            <a:ext cx="4495800" cy="312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rgbClr val="7030A0"/>
                </a:solidFill>
                <a:effectLst>
                  <a:glow rad="101600">
                    <a:schemeClr val="accent2">
                      <a:satMod val="175000"/>
                      <a:alpha val="40000"/>
                    </a:schemeClr>
                  </a:glow>
                </a:effectLst>
                <a:latin typeface="SutonnyOMJ" pitchFamily="2" charset="0"/>
                <a:cs typeface="SutonnyOMJ" pitchFamily="2" charset="0"/>
              </a:rPr>
              <a:t>তন্ময় কুমার মণ্ডল</a:t>
            </a:r>
          </a:p>
          <a:p>
            <a:r>
              <a:rPr lang="bn-IN" sz="3200" dirty="0" smtClean="0">
                <a:solidFill>
                  <a:srgbClr val="7030A0"/>
                </a:solidFill>
                <a:effectLst>
                  <a:glow rad="101600">
                    <a:schemeClr val="accent2">
                      <a:satMod val="175000"/>
                      <a:alpha val="40000"/>
                    </a:schemeClr>
                  </a:glow>
                </a:effectLst>
                <a:latin typeface="SutonnyOMJ" pitchFamily="2" charset="0"/>
                <a:cs typeface="SutonnyOMJ" pitchFamily="2" charset="0"/>
              </a:rPr>
              <a:t>সহকারী শিক্ষক (কৃষি)</a:t>
            </a:r>
          </a:p>
          <a:p>
            <a:r>
              <a:rPr lang="bn-IN" sz="2800" b="1" dirty="0" smtClean="0">
                <a:solidFill>
                  <a:srgbClr val="7030A0"/>
                </a:solidFill>
                <a:effectLst>
                  <a:glow rad="101600">
                    <a:schemeClr val="accent2">
                      <a:satMod val="175000"/>
                      <a:alpha val="40000"/>
                    </a:schemeClr>
                  </a:glow>
                </a:effectLst>
                <a:latin typeface="SutonnyOMJ" pitchFamily="2" charset="0"/>
                <a:cs typeface="SutonnyOMJ" pitchFamily="2" charset="0"/>
              </a:rPr>
              <a:t>বিদ্যানন্দী হোসেনপুর দাখিল মাদ্রাসা</a:t>
            </a:r>
          </a:p>
          <a:p>
            <a:r>
              <a:rPr lang="bn-IN" sz="3200" dirty="0" smtClean="0">
                <a:solidFill>
                  <a:srgbClr val="7030A0"/>
                </a:solidFill>
                <a:effectLst>
                  <a:glow rad="101600">
                    <a:schemeClr val="accent2">
                      <a:satMod val="175000"/>
                      <a:alpha val="40000"/>
                    </a:schemeClr>
                  </a:glow>
                </a:effectLst>
                <a:latin typeface="SutonnyOMJ" pitchFamily="2" charset="0"/>
                <a:cs typeface="SutonnyOMJ" pitchFamily="2" charset="0"/>
              </a:rPr>
              <a:t>রাজৈর, মাদারীপুর।</a:t>
            </a:r>
            <a:endParaRPr lang="en-US" sz="3200" dirty="0">
              <a:solidFill>
                <a:srgbClr val="7030A0"/>
              </a:solidFill>
              <a:effectLst>
                <a:glow rad="101600">
                  <a:schemeClr val="accent2">
                    <a:satMod val="175000"/>
                    <a:alpha val="40000"/>
                  </a:schemeClr>
                </a:glow>
              </a:effectLst>
              <a:latin typeface="SutonnyOMJ" pitchFamily="2" charset="0"/>
              <a:cs typeface="SutonnyOMJ" pitchFamily="2" charset="0"/>
            </a:endParaRPr>
          </a:p>
        </p:txBody>
      </p:sp>
      <p:sp>
        <p:nvSpPr>
          <p:cNvPr id="8" name="Rectangle 7"/>
          <p:cNvSpPr/>
          <p:nvPr/>
        </p:nvSpPr>
        <p:spPr>
          <a:xfrm>
            <a:off x="4800600" y="3429000"/>
            <a:ext cx="4038600" cy="312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n>
                  <a:solidFill>
                    <a:schemeClr val="accent2">
                      <a:lumMod val="75000"/>
                    </a:schemeClr>
                  </a:solidFill>
                </a:ln>
                <a:solidFill>
                  <a:schemeClr val="accent2">
                    <a:lumMod val="75000"/>
                  </a:schemeClr>
                </a:solidFill>
                <a:effectLst>
                  <a:glow rad="101600">
                    <a:schemeClr val="accent2">
                      <a:satMod val="175000"/>
                      <a:alpha val="40000"/>
                    </a:schemeClr>
                  </a:glow>
                </a:effectLst>
                <a:latin typeface="SutonnyOMJ" pitchFamily="2" charset="0"/>
                <a:cs typeface="SutonnyOMJ" pitchFamily="2" charset="0"/>
              </a:rPr>
              <a:t>অষ্টম শ্রেণি</a:t>
            </a:r>
          </a:p>
          <a:p>
            <a:pPr algn="ctr"/>
            <a:r>
              <a:rPr lang="bn-IN" sz="3200" dirty="0" smtClean="0">
                <a:ln>
                  <a:solidFill>
                    <a:schemeClr val="accent2">
                      <a:lumMod val="75000"/>
                    </a:schemeClr>
                  </a:solidFill>
                </a:ln>
                <a:solidFill>
                  <a:schemeClr val="accent2">
                    <a:lumMod val="75000"/>
                  </a:schemeClr>
                </a:solidFill>
                <a:effectLst>
                  <a:glow rad="101600">
                    <a:schemeClr val="accent2">
                      <a:satMod val="175000"/>
                      <a:alpha val="40000"/>
                    </a:schemeClr>
                  </a:glow>
                </a:effectLst>
                <a:latin typeface="SutonnyOMJ" pitchFamily="2" charset="0"/>
                <a:cs typeface="SutonnyOMJ" pitchFamily="2" charset="0"/>
              </a:rPr>
              <a:t>কৃষিশিক্ষা</a:t>
            </a:r>
          </a:p>
          <a:p>
            <a:pPr algn="ctr"/>
            <a:r>
              <a:rPr lang="bn-IN" sz="3200" dirty="0" smtClean="0">
                <a:ln>
                  <a:solidFill>
                    <a:schemeClr val="accent2">
                      <a:lumMod val="75000"/>
                    </a:schemeClr>
                  </a:solidFill>
                </a:ln>
                <a:solidFill>
                  <a:schemeClr val="accent2">
                    <a:lumMod val="75000"/>
                  </a:schemeClr>
                </a:solidFill>
                <a:effectLst>
                  <a:glow rad="101600">
                    <a:schemeClr val="accent2">
                      <a:satMod val="175000"/>
                      <a:alpha val="40000"/>
                    </a:schemeClr>
                  </a:glow>
                </a:effectLst>
                <a:latin typeface="SutonnyOMJ" pitchFamily="2" charset="0"/>
                <a:cs typeface="SutonnyOMJ" pitchFamily="2" charset="0"/>
              </a:rPr>
              <a:t>তৃতীয় অধ্যায়</a:t>
            </a:r>
          </a:p>
          <a:p>
            <a:pPr algn="ctr"/>
            <a:r>
              <a:rPr lang="bn-IN" sz="3200" dirty="0" smtClean="0">
                <a:ln>
                  <a:solidFill>
                    <a:schemeClr val="accent2">
                      <a:lumMod val="75000"/>
                    </a:schemeClr>
                  </a:solidFill>
                </a:ln>
                <a:solidFill>
                  <a:schemeClr val="accent2">
                    <a:lumMod val="75000"/>
                  </a:schemeClr>
                </a:solidFill>
                <a:effectLst>
                  <a:glow rad="101600">
                    <a:schemeClr val="accent2">
                      <a:satMod val="175000"/>
                      <a:alpha val="40000"/>
                    </a:schemeClr>
                  </a:glow>
                </a:effectLst>
                <a:latin typeface="SutonnyOMJ" pitchFamily="2" charset="0"/>
                <a:cs typeface="SutonnyOMJ" pitchFamily="2" charset="0"/>
              </a:rPr>
              <a:t>কৃষি উপকরণ</a:t>
            </a:r>
          </a:p>
          <a:p>
            <a:pPr algn="ctr"/>
            <a:r>
              <a:rPr lang="bn-IN" sz="3200" dirty="0" smtClean="0">
                <a:ln>
                  <a:solidFill>
                    <a:schemeClr val="accent2">
                      <a:lumMod val="75000"/>
                    </a:schemeClr>
                  </a:solidFill>
                </a:ln>
                <a:solidFill>
                  <a:schemeClr val="accent2">
                    <a:lumMod val="75000"/>
                  </a:schemeClr>
                </a:solidFill>
                <a:effectLst>
                  <a:glow rad="101600">
                    <a:schemeClr val="accent2">
                      <a:satMod val="175000"/>
                      <a:alpha val="40000"/>
                    </a:schemeClr>
                  </a:glow>
                </a:effectLst>
                <a:latin typeface="SutonnyOMJ" pitchFamily="2" charset="0"/>
                <a:cs typeface="SutonnyOMJ" pitchFamily="2" charset="0"/>
              </a:rPr>
              <a:t>সময়ঃ ৫০ মিনিট</a:t>
            </a:r>
          </a:p>
        </p:txBody>
      </p:sp>
      <p:pic>
        <p:nvPicPr>
          <p:cNvPr id="10" name="Picture 9" descr="Screenshot_20200114_163424.jpg"/>
          <p:cNvPicPr>
            <a:picLocks noChangeAspect="1"/>
          </p:cNvPicPr>
          <p:nvPr/>
        </p:nvPicPr>
        <p:blipFill>
          <a:blip r:embed="rId3"/>
          <a:stretch>
            <a:fillRect/>
          </a:stretch>
        </p:blipFill>
        <p:spPr>
          <a:xfrm>
            <a:off x="6245317" y="990600"/>
            <a:ext cx="2441483" cy="2393092"/>
          </a:xfrm>
          <a:prstGeom prst="rect">
            <a:avLst/>
          </a:prstGeom>
          <a:ln>
            <a:noFill/>
          </a:ln>
          <a:effectLst>
            <a:glow rad="63500">
              <a:schemeClr val="accent4">
                <a:satMod val="175000"/>
                <a:alpha val="40000"/>
              </a:schemeClr>
            </a:glow>
            <a:softEdge rad="112500"/>
          </a:effectLst>
        </p:spPr>
      </p:pic>
      <p:pic>
        <p:nvPicPr>
          <p:cNvPr id="11" name="Picture 10" descr="821057.JPG"/>
          <p:cNvPicPr>
            <a:picLocks noChangeAspect="1"/>
          </p:cNvPicPr>
          <p:nvPr/>
        </p:nvPicPr>
        <p:blipFill>
          <a:blip r:embed="rId4"/>
          <a:srcRect l="16667" t="3125" r="15625" b="7813"/>
          <a:stretch>
            <a:fillRect/>
          </a:stretch>
        </p:blipFill>
        <p:spPr>
          <a:xfrm>
            <a:off x="3271252" y="1143000"/>
            <a:ext cx="2519948" cy="2209800"/>
          </a:xfrm>
          <a:prstGeom prst="ellipse">
            <a:avLst/>
          </a:prstGeom>
          <a:ln>
            <a:noFill/>
          </a:ln>
          <a:effectLst>
            <a:glow rad="63500">
              <a:schemeClr val="accent4">
                <a:satMod val="175000"/>
                <a:alpha val="40000"/>
              </a:schemeClr>
            </a:glow>
            <a:softEdge rad="112500"/>
          </a:effectLst>
        </p:spPr>
      </p:pic>
      <p:pic>
        <p:nvPicPr>
          <p:cNvPr id="12" name="Picture 11" descr="20170904_063249.jpg"/>
          <p:cNvPicPr>
            <a:picLocks noChangeAspect="1"/>
          </p:cNvPicPr>
          <p:nvPr/>
        </p:nvPicPr>
        <p:blipFill>
          <a:blip r:embed="rId5" cstate="print"/>
          <a:stretch>
            <a:fillRect/>
          </a:stretch>
        </p:blipFill>
        <p:spPr>
          <a:xfrm>
            <a:off x="457200" y="948660"/>
            <a:ext cx="2514600" cy="2480340"/>
          </a:xfrm>
          <a:prstGeom prst="rect">
            <a:avLst/>
          </a:prstGeom>
          <a:ln>
            <a:noFill/>
          </a:ln>
          <a:effectLst>
            <a:glow rad="63500">
              <a:schemeClr val="accent4">
                <a:satMod val="175000"/>
                <a:alpha val="40000"/>
              </a:schemeClr>
            </a:glow>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 calcmode="lin" valueType="num">
                                      <p:cBhvr>
                                        <p:cTn id="9" dur="2000" fill="hold"/>
                                        <p:tgtEl>
                                          <p:spTgt spid="12"/>
                                        </p:tgtEl>
                                        <p:attrNameLst>
                                          <p:attrName>ppt_x</p:attrName>
                                        </p:attrNameLst>
                                      </p:cBhvr>
                                      <p:tavLst>
                                        <p:tav tm="0">
                                          <p:val>
                                            <p:fltVal val="0.5"/>
                                          </p:val>
                                        </p:tav>
                                        <p:tav tm="100000">
                                          <p:val>
                                            <p:strVal val="#ppt_x"/>
                                          </p:val>
                                        </p:tav>
                                      </p:tavLst>
                                    </p:anim>
                                    <p:anim calcmode="lin" valueType="num">
                                      <p:cBhvr>
                                        <p:cTn id="10" dur="2000" fill="hold"/>
                                        <p:tgtEl>
                                          <p:spTgt spid="12"/>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childTnLst>
                          </p:cTn>
                        </p:par>
                        <p:par>
                          <p:cTn id="17" fill="hold">
                            <p:stCondLst>
                              <p:cond delay="9000"/>
                            </p:stCondLst>
                            <p:childTnLst>
                              <p:par>
                                <p:cTn id="18" presetID="23" presetClass="entr" presetSubtype="52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ppt_x</p:attrName>
                                        </p:attrNameLst>
                                      </p:cBhvr>
                                      <p:tavLst>
                                        <p:tav tm="0">
                                          <p:val>
                                            <p:fltVal val="0.5"/>
                                          </p:val>
                                        </p:tav>
                                        <p:tav tm="100000">
                                          <p:val>
                                            <p:strVal val="#ppt_x"/>
                                          </p:val>
                                        </p:tav>
                                      </p:tavLst>
                                    </p:anim>
                                    <p:anim calcmode="lin" valueType="num">
                                      <p:cBhvr>
                                        <p:cTn id="23" dur="100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0"/>
                            </p:stCondLst>
                            <p:childTnLst>
                              <p:par>
                                <p:cTn id="25" presetID="23" presetClass="entr" presetSubtype="528"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ppt_x</p:attrName>
                                        </p:attrNameLst>
                                      </p:cBhvr>
                                      <p:tavLst>
                                        <p:tav tm="0">
                                          <p:val>
                                            <p:fltVal val="0.5"/>
                                          </p:val>
                                        </p:tav>
                                        <p:tav tm="100000">
                                          <p:val>
                                            <p:strVal val="#ppt_x"/>
                                          </p:val>
                                        </p:tav>
                                      </p:tavLst>
                                    </p:anim>
                                    <p:anim calcmode="lin" valueType="num">
                                      <p:cBhvr>
                                        <p:cTn id="30"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sp>
        <p:nvSpPr>
          <p:cNvPr id="6" name="TextBox 5"/>
          <p:cNvSpPr txBox="1"/>
          <p:nvPr/>
        </p:nvSpPr>
        <p:spPr>
          <a:xfrm>
            <a:off x="3505200" y="304800"/>
            <a:ext cx="1524000" cy="762000"/>
          </a:xfrm>
          <a:prstGeom prst="rect">
            <a:avLst/>
          </a:prstGeom>
          <a:noFill/>
        </p:spPr>
        <p:txBody>
          <a:bodyPr wrap="square" rtlCol="0">
            <a:prstTxWarp prst="textPlain">
              <a:avLst/>
            </a:prstTxWarp>
            <a:spAutoFit/>
          </a:bodyPr>
          <a:lstStyle/>
          <a:p>
            <a:r>
              <a:rPr lang="b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latin typeface="SutonnyOMJ" pitchFamily="2" charset="0"/>
                <a:cs typeface="SutonnyOMJ" pitchFamily="2" charset="0"/>
              </a:rPr>
              <a:t>মূল্যায়ন</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latin typeface="SutonnyOMJ" pitchFamily="2" charset="0"/>
              <a:cs typeface="SutonnyOMJ" pitchFamily="2" charset="0"/>
            </a:endParaRPr>
          </a:p>
        </p:txBody>
      </p:sp>
      <p:pic>
        <p:nvPicPr>
          <p:cNvPr id="7" name="Picture 6" descr="png-clipart-hand-index-finger-fingers-text-photography-thumbnail.png"/>
          <p:cNvPicPr>
            <a:picLocks noChangeAspect="1"/>
          </p:cNvPicPr>
          <p:nvPr/>
        </p:nvPicPr>
        <p:blipFill>
          <a:blip r:embed="rId3" cstate="print"/>
          <a:srcRect l="10919" t="29311" r="8621" b="27011"/>
          <a:stretch>
            <a:fillRect/>
          </a:stretch>
        </p:blipFill>
        <p:spPr>
          <a:xfrm>
            <a:off x="228600" y="1219200"/>
            <a:ext cx="762000" cy="413657"/>
          </a:xfrm>
          <a:prstGeom prst="rect">
            <a:avLst/>
          </a:prstGeom>
        </p:spPr>
      </p:pic>
      <p:pic>
        <p:nvPicPr>
          <p:cNvPr id="8" name="Picture 7" descr="png-clipart-hand-index-finger-fingers-text-photography-thumbnail.png"/>
          <p:cNvPicPr>
            <a:picLocks noChangeAspect="1"/>
          </p:cNvPicPr>
          <p:nvPr/>
        </p:nvPicPr>
        <p:blipFill>
          <a:blip r:embed="rId3" cstate="print"/>
          <a:srcRect l="10919" t="29311" r="8621" b="27011"/>
          <a:stretch>
            <a:fillRect/>
          </a:stretch>
        </p:blipFill>
        <p:spPr>
          <a:xfrm>
            <a:off x="228600" y="1948543"/>
            <a:ext cx="762000" cy="413657"/>
          </a:xfrm>
          <a:prstGeom prst="rect">
            <a:avLst/>
          </a:prstGeom>
        </p:spPr>
      </p:pic>
      <p:pic>
        <p:nvPicPr>
          <p:cNvPr id="9" name="Picture 8" descr="png-clipart-hand-index-finger-fingers-text-photography-thumbnail.png"/>
          <p:cNvPicPr>
            <a:picLocks noChangeAspect="1"/>
          </p:cNvPicPr>
          <p:nvPr/>
        </p:nvPicPr>
        <p:blipFill>
          <a:blip r:embed="rId3" cstate="print"/>
          <a:srcRect l="10919" t="29311" r="8621" b="27011"/>
          <a:stretch>
            <a:fillRect/>
          </a:stretch>
        </p:blipFill>
        <p:spPr>
          <a:xfrm>
            <a:off x="228600" y="2710543"/>
            <a:ext cx="762000" cy="413657"/>
          </a:xfrm>
          <a:prstGeom prst="rect">
            <a:avLst/>
          </a:prstGeom>
        </p:spPr>
      </p:pic>
      <p:pic>
        <p:nvPicPr>
          <p:cNvPr id="10" name="Picture 9" descr="png-clipart-hand-index-finger-fingers-text-photography-thumbnail.png"/>
          <p:cNvPicPr>
            <a:picLocks noChangeAspect="1"/>
          </p:cNvPicPr>
          <p:nvPr/>
        </p:nvPicPr>
        <p:blipFill>
          <a:blip r:embed="rId3" cstate="print"/>
          <a:srcRect l="10919" t="29311" r="8621" b="27011"/>
          <a:stretch>
            <a:fillRect/>
          </a:stretch>
        </p:blipFill>
        <p:spPr>
          <a:xfrm>
            <a:off x="228600" y="3548743"/>
            <a:ext cx="762000" cy="413657"/>
          </a:xfrm>
          <a:prstGeom prst="rect">
            <a:avLst/>
          </a:prstGeom>
        </p:spPr>
      </p:pic>
      <p:pic>
        <p:nvPicPr>
          <p:cNvPr id="11" name="Picture 10" descr="png-clipart-hand-index-finger-fingers-text-photography-thumbnail.png"/>
          <p:cNvPicPr>
            <a:picLocks noChangeAspect="1"/>
          </p:cNvPicPr>
          <p:nvPr/>
        </p:nvPicPr>
        <p:blipFill>
          <a:blip r:embed="rId3" cstate="print"/>
          <a:srcRect l="10919" t="29311" r="8621" b="27011"/>
          <a:stretch>
            <a:fillRect/>
          </a:stretch>
        </p:blipFill>
        <p:spPr>
          <a:xfrm>
            <a:off x="228600" y="4386943"/>
            <a:ext cx="762000" cy="413657"/>
          </a:xfrm>
          <a:prstGeom prst="rect">
            <a:avLst/>
          </a:prstGeom>
        </p:spPr>
      </p:pic>
      <p:pic>
        <p:nvPicPr>
          <p:cNvPr id="12" name="Picture 11" descr="png-clipart-hand-index-finger-fingers-text-photography-thumbnail.png"/>
          <p:cNvPicPr>
            <a:picLocks noChangeAspect="1"/>
          </p:cNvPicPr>
          <p:nvPr/>
        </p:nvPicPr>
        <p:blipFill>
          <a:blip r:embed="rId3" cstate="print"/>
          <a:srcRect l="10919" t="29311" r="8621" b="27011"/>
          <a:stretch>
            <a:fillRect/>
          </a:stretch>
        </p:blipFill>
        <p:spPr>
          <a:xfrm>
            <a:off x="228600" y="5257800"/>
            <a:ext cx="762000" cy="413657"/>
          </a:xfrm>
          <a:prstGeom prst="rect">
            <a:avLst/>
          </a:prstGeom>
        </p:spPr>
      </p:pic>
      <p:pic>
        <p:nvPicPr>
          <p:cNvPr id="13" name="Picture 12" descr="png-clipart-hand-index-finger-fingers-text-photography-thumbnail.png"/>
          <p:cNvPicPr>
            <a:picLocks noChangeAspect="1"/>
          </p:cNvPicPr>
          <p:nvPr/>
        </p:nvPicPr>
        <p:blipFill>
          <a:blip r:embed="rId3" cstate="print"/>
          <a:srcRect l="10919" t="29311" r="8621" b="27011"/>
          <a:stretch>
            <a:fillRect/>
          </a:stretch>
        </p:blipFill>
        <p:spPr>
          <a:xfrm>
            <a:off x="228600" y="6019800"/>
            <a:ext cx="762000" cy="413657"/>
          </a:xfrm>
          <a:prstGeom prst="rect">
            <a:avLst/>
          </a:prstGeom>
        </p:spPr>
      </p:pic>
      <p:sp>
        <p:nvSpPr>
          <p:cNvPr id="14" name="Rounded Rectangle 13"/>
          <p:cNvSpPr/>
          <p:nvPr/>
        </p:nvSpPr>
        <p:spPr>
          <a:xfrm>
            <a:off x="1143000" y="1143000"/>
            <a:ext cx="5943600" cy="533400"/>
          </a:xfrm>
          <a:prstGeom prst="roundRect">
            <a:avLst>
              <a:gd name="adj" fmla="val 50000"/>
            </a:avLst>
          </a:prstGeom>
          <a:effectLst>
            <a:glow rad="139700">
              <a:schemeClr val="accent5">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বীজতলা তৈরিতে কতটি উপাদান প্রয়োজন?</a:t>
            </a:r>
            <a:endParaRPr lang="en-US" sz="28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15" name="Rounded Rectangle 14"/>
          <p:cNvSpPr/>
          <p:nvPr/>
        </p:nvSpPr>
        <p:spPr>
          <a:xfrm>
            <a:off x="1143000" y="1905000"/>
            <a:ext cx="5943600" cy="533400"/>
          </a:xfrm>
          <a:prstGeom prst="roundRect">
            <a:avLst>
              <a:gd name="adj" fmla="val 50000"/>
            </a:avLst>
          </a:prstGeom>
          <a:effectLst>
            <a:glow rad="139700">
              <a:schemeClr val="accent5">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বীজতলা কয় ধরণের হতে পারে?</a:t>
            </a:r>
            <a:endParaRPr lang="en-US" sz="28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16" name="Rounded Rectangle 15"/>
          <p:cNvSpPr/>
          <p:nvPr/>
        </p:nvSpPr>
        <p:spPr>
          <a:xfrm>
            <a:off x="1143000" y="2667000"/>
            <a:ext cx="5943600" cy="533400"/>
          </a:xfrm>
          <a:prstGeom prst="roundRect">
            <a:avLst>
              <a:gd name="adj" fmla="val 50000"/>
            </a:avLst>
          </a:prstGeom>
          <a:effectLst>
            <a:glow rad="139700">
              <a:schemeClr val="accent5">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শুকনো বীজতলা কোন মাটিতে ভালো হয়?</a:t>
            </a:r>
            <a:endParaRPr lang="en-US" sz="28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17" name="Rounded Rectangle 16"/>
          <p:cNvSpPr/>
          <p:nvPr/>
        </p:nvSpPr>
        <p:spPr>
          <a:xfrm>
            <a:off x="1143000" y="3429000"/>
            <a:ext cx="6019800" cy="533400"/>
          </a:xfrm>
          <a:prstGeom prst="roundRect">
            <a:avLst>
              <a:gd name="adj" fmla="val 50000"/>
            </a:avLst>
          </a:prstGeom>
          <a:effectLst>
            <a:glow rad="139700">
              <a:schemeClr val="accent5">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বীজতলা তৈরিতে কেমন জায়গা  নির্বাচন করতে হবে?</a:t>
            </a:r>
            <a:endParaRPr lang="en-US" sz="28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18" name="Rounded Rectangle 17"/>
          <p:cNvSpPr/>
          <p:nvPr/>
        </p:nvSpPr>
        <p:spPr>
          <a:xfrm>
            <a:off x="1143000" y="4267200"/>
            <a:ext cx="5943600" cy="533400"/>
          </a:xfrm>
          <a:prstGeom prst="roundRect">
            <a:avLst>
              <a:gd name="adj" fmla="val 50000"/>
            </a:avLst>
          </a:prstGeom>
          <a:effectLst>
            <a:glow rad="139700">
              <a:schemeClr val="accent5">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অধিক অম্লীয় মাটিতে কি প্রয়োগ </a:t>
            </a:r>
            <a:r>
              <a:rPr lang="bn-IN" sz="28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করা </a:t>
            </a:r>
            <a:r>
              <a:rPr lang="bn-IN" sz="28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যেতে পারে?</a:t>
            </a:r>
            <a:endParaRPr lang="en-US" sz="28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19" name="Rounded Rectangle 18"/>
          <p:cNvSpPr/>
          <p:nvPr/>
        </p:nvSpPr>
        <p:spPr>
          <a:xfrm>
            <a:off x="1143000" y="5105400"/>
            <a:ext cx="6019800" cy="533400"/>
          </a:xfrm>
          <a:prstGeom prst="roundRect">
            <a:avLst>
              <a:gd name="adj" fmla="val 50000"/>
            </a:avLst>
          </a:prstGeom>
          <a:effectLst>
            <a:glow rad="139700">
              <a:schemeClr val="accent5">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চারা হলদে হয়ে গেলে জমিতে কি প্রয়োগ করা উচিত?</a:t>
            </a:r>
            <a:endParaRPr lang="en-US" sz="28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20" name="Rounded Rectangle 19"/>
          <p:cNvSpPr/>
          <p:nvPr/>
        </p:nvSpPr>
        <p:spPr>
          <a:xfrm>
            <a:off x="1143000" y="5943600"/>
            <a:ext cx="5943600" cy="533400"/>
          </a:xfrm>
          <a:prstGeom prst="roundRect">
            <a:avLst>
              <a:gd name="adj" fmla="val 50000"/>
            </a:avLst>
          </a:prstGeom>
          <a:effectLst>
            <a:glow rad="139700">
              <a:schemeClr val="accent5">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বীজতলায় কি প্রয়োগ করা যাবে না?</a:t>
            </a:r>
            <a:endParaRPr lang="en-US" sz="28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21" name="Rounded Rectangle 20"/>
          <p:cNvSpPr/>
          <p:nvPr/>
        </p:nvSpPr>
        <p:spPr>
          <a:xfrm>
            <a:off x="7467600" y="1219200"/>
            <a:ext cx="1371600" cy="457200"/>
          </a:xfrm>
          <a:prstGeom prst="roundRect">
            <a:avLst>
              <a:gd name="adj" fmla="val 50000"/>
            </a:avLst>
          </a:prstGeom>
          <a:effectLst>
            <a:glow rad="139700">
              <a:schemeClr val="accent5">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৬ টি</a:t>
            </a:r>
            <a:endParaRPr lang="en-US" sz="28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22" name="Rounded Rectangle 21"/>
          <p:cNvSpPr/>
          <p:nvPr/>
        </p:nvSpPr>
        <p:spPr>
          <a:xfrm>
            <a:off x="7467600" y="1905000"/>
            <a:ext cx="1371600" cy="457200"/>
          </a:xfrm>
          <a:prstGeom prst="roundRect">
            <a:avLst>
              <a:gd name="adj" fmla="val 50000"/>
            </a:avLst>
          </a:prstGeom>
          <a:effectLst>
            <a:glow rad="139700">
              <a:schemeClr val="accent5">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২ ধরণের</a:t>
            </a:r>
            <a:endParaRPr lang="en-US" sz="28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23" name="Rounded Rectangle 22"/>
          <p:cNvSpPr/>
          <p:nvPr/>
        </p:nvSpPr>
        <p:spPr>
          <a:xfrm>
            <a:off x="7315200" y="2667000"/>
            <a:ext cx="1524000" cy="457200"/>
          </a:xfrm>
          <a:prstGeom prst="roundRect">
            <a:avLst>
              <a:gd name="adj" fmla="val 50000"/>
            </a:avLst>
          </a:prstGeom>
          <a:effectLst>
            <a:glow rad="139700">
              <a:schemeClr val="accent5">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0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বেলে দোআঁশ</a:t>
            </a:r>
            <a:endParaRPr lang="en-US" sz="20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24" name="Rounded Rectangle 23"/>
          <p:cNvSpPr/>
          <p:nvPr/>
        </p:nvSpPr>
        <p:spPr>
          <a:xfrm>
            <a:off x="7467600" y="3429000"/>
            <a:ext cx="1371600" cy="457200"/>
          </a:xfrm>
          <a:prstGeom prst="roundRect">
            <a:avLst>
              <a:gd name="adj" fmla="val 50000"/>
            </a:avLst>
          </a:prstGeom>
          <a:effectLst>
            <a:glow rad="139700">
              <a:schemeClr val="accent5">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একটু উঁচু</a:t>
            </a:r>
            <a:endParaRPr lang="en-US" sz="28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25" name="Rounded Rectangle 24"/>
          <p:cNvSpPr/>
          <p:nvPr/>
        </p:nvSpPr>
        <p:spPr>
          <a:xfrm>
            <a:off x="7467600" y="4267200"/>
            <a:ext cx="1371600" cy="457200"/>
          </a:xfrm>
          <a:prstGeom prst="roundRect">
            <a:avLst>
              <a:gd name="adj" fmla="val 50000"/>
            </a:avLst>
          </a:prstGeom>
          <a:effectLst>
            <a:glow rad="139700">
              <a:schemeClr val="accent5">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চুন</a:t>
            </a:r>
            <a:endParaRPr lang="en-US" sz="28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26" name="Rounded Rectangle 25"/>
          <p:cNvSpPr/>
          <p:nvPr/>
        </p:nvSpPr>
        <p:spPr>
          <a:xfrm>
            <a:off x="7467600" y="5105400"/>
            <a:ext cx="1371600" cy="457200"/>
          </a:xfrm>
          <a:prstGeom prst="roundRect">
            <a:avLst>
              <a:gd name="adj" fmla="val 50000"/>
            </a:avLst>
          </a:prstGeom>
          <a:effectLst>
            <a:glow rad="139700">
              <a:schemeClr val="accent5">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ইউরিয়া</a:t>
            </a:r>
            <a:endParaRPr lang="en-US" sz="28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27" name="Rounded Rectangle 26"/>
          <p:cNvSpPr/>
          <p:nvPr/>
        </p:nvSpPr>
        <p:spPr>
          <a:xfrm>
            <a:off x="7467600" y="6019800"/>
            <a:ext cx="1371600" cy="457200"/>
          </a:xfrm>
          <a:prstGeom prst="roundRect">
            <a:avLst>
              <a:gd name="adj" fmla="val 50000"/>
            </a:avLst>
          </a:prstGeom>
          <a:effectLst>
            <a:glow rad="139700">
              <a:schemeClr val="accent5">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4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পচা গোবর</a:t>
            </a:r>
            <a:endParaRPr lang="en-US" sz="24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1+#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1+#ppt_w/2"/>
                                          </p:val>
                                        </p:tav>
                                        <p:tav tm="100000">
                                          <p:val>
                                            <p:strVal val="#ppt_x"/>
                                          </p:val>
                                        </p:tav>
                                      </p:tavLst>
                                    </p:anim>
                                    <p:anim calcmode="lin" valueType="num">
                                      <p:cBhvr additive="base">
                                        <p:cTn id="7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1+#ppt_w/2"/>
                                          </p:val>
                                        </p:tav>
                                        <p:tav tm="100000">
                                          <p:val>
                                            <p:strVal val="#ppt_x"/>
                                          </p:val>
                                        </p:tav>
                                      </p:tavLst>
                                    </p:anim>
                                    <p:anim calcmode="lin" valueType="num">
                                      <p:cBhvr additive="base">
                                        <p:cTn id="8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sp>
        <p:nvSpPr>
          <p:cNvPr id="6" name="TextBox 5"/>
          <p:cNvSpPr txBox="1"/>
          <p:nvPr/>
        </p:nvSpPr>
        <p:spPr>
          <a:xfrm>
            <a:off x="685800" y="5943600"/>
            <a:ext cx="7620000" cy="584775"/>
          </a:xfrm>
          <a:prstGeom prst="rect">
            <a:avLst/>
          </a:prstGeom>
          <a:noFill/>
        </p:spPr>
        <p:txBody>
          <a:bodyPr wrap="square" rtlCol="0">
            <a:prstTxWarp prst="textPlain">
              <a:avLst/>
            </a:prstTxWarp>
            <a:spAutoFit/>
          </a:bodyPr>
          <a:lstStyle/>
          <a:p>
            <a:r>
              <a:rPr lang="bn-IN" sz="3200" dirty="0" smtClean="0">
                <a:effectLst>
                  <a:glow rad="228600">
                    <a:schemeClr val="accent2">
                      <a:satMod val="175000"/>
                      <a:alpha val="40000"/>
                    </a:schemeClr>
                  </a:glow>
                </a:effectLst>
                <a:latin typeface="SutonnyOMJ" pitchFamily="2" charset="0"/>
                <a:cs typeface="SutonnyOMJ" pitchFamily="2" charset="0"/>
              </a:rPr>
              <a:t>বীজতলা তৈরি ও রক্ষণাবেক্ষণের গুরুত্ব তোমার ভাষায় লিখ।</a:t>
            </a:r>
            <a:endParaRPr lang="en-US" sz="3200" dirty="0">
              <a:effectLst>
                <a:glow rad="228600">
                  <a:schemeClr val="accent2">
                    <a:satMod val="175000"/>
                    <a:alpha val="40000"/>
                  </a:schemeClr>
                </a:glow>
              </a:effectLst>
              <a:latin typeface="SutonnyOMJ" pitchFamily="2" charset="0"/>
              <a:cs typeface="SutonnyOMJ" pitchFamily="2" charset="0"/>
            </a:endParaRPr>
          </a:p>
        </p:txBody>
      </p:sp>
      <p:pic>
        <p:nvPicPr>
          <p:cNvPr id="7" name="Picture 6" descr="maxresdefault (4).jpg"/>
          <p:cNvPicPr>
            <a:picLocks noChangeAspect="1"/>
          </p:cNvPicPr>
          <p:nvPr/>
        </p:nvPicPr>
        <p:blipFill>
          <a:blip r:embed="rId3"/>
          <a:srcRect l="4167" t="7037" r="25833" b="1111"/>
          <a:stretch>
            <a:fillRect/>
          </a:stretch>
        </p:blipFill>
        <p:spPr>
          <a:xfrm>
            <a:off x="990600" y="1369366"/>
            <a:ext cx="7239000" cy="4106250"/>
          </a:xfrm>
          <a:prstGeom prst="rect">
            <a:avLst/>
          </a:prstGeom>
          <a:solidFill>
            <a:srgbClr val="FFFFFF">
              <a:shade val="85000"/>
            </a:srgbClr>
          </a:solidFill>
          <a:ln w="190500" cap="sq">
            <a:solidFill>
              <a:schemeClr val="tx2">
                <a:lumMod val="40000"/>
                <a:lumOff val="60000"/>
              </a:schemeClr>
            </a:solidFill>
            <a:miter lim="800000"/>
          </a:ln>
          <a:effectLst>
            <a:glow rad="228600">
              <a:schemeClr val="accent4">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3276600" y="304800"/>
            <a:ext cx="1981200" cy="646331"/>
          </a:xfrm>
          <a:prstGeom prst="rect">
            <a:avLst/>
          </a:prstGeom>
          <a:noFill/>
        </p:spPr>
        <p:txBody>
          <a:bodyPr wrap="square" rtlCol="0">
            <a:prstTxWarp prst="textPlain">
              <a:avLst/>
            </a:prstTxWarp>
            <a:spAutoFit/>
          </a:bodyPr>
          <a:lstStyle/>
          <a:p>
            <a:r>
              <a:rPr lang="bn-IN" sz="3600" dirty="0" smtClean="0">
                <a:effectLst>
                  <a:glow rad="228600">
                    <a:schemeClr val="accent2">
                      <a:satMod val="175000"/>
                      <a:alpha val="40000"/>
                    </a:schemeClr>
                  </a:glow>
                </a:effectLst>
                <a:latin typeface="SutonnyOMJ" pitchFamily="2" charset="0"/>
                <a:cs typeface="SutonnyOMJ" pitchFamily="2" charset="0"/>
              </a:rPr>
              <a:t>বাড়ির কাজ</a:t>
            </a:r>
            <a:endParaRPr lang="en-US" sz="3600" dirty="0">
              <a:effectLst>
                <a:glow rad="228600">
                  <a:schemeClr val="accent2">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sp>
        <p:nvSpPr>
          <p:cNvPr id="6" name="TextBox 5"/>
          <p:cNvSpPr txBox="1"/>
          <p:nvPr/>
        </p:nvSpPr>
        <p:spPr>
          <a:xfrm>
            <a:off x="3276600" y="381000"/>
            <a:ext cx="2438400" cy="990600"/>
          </a:xfrm>
          <a:prstGeom prst="rect">
            <a:avLst/>
          </a:prstGeom>
          <a:noFill/>
        </p:spPr>
        <p:txBody>
          <a:bodyPr wrap="square" rtlCol="0">
            <a:prstTxWarp prst="textCanDown">
              <a:avLst/>
            </a:prstTxWarp>
            <a:spAutoFit/>
          </a:bodyPr>
          <a:lstStyle/>
          <a:p>
            <a:r>
              <a:rPr lang="bn-IN" sz="5400" dirty="0" smtClean="0">
                <a:effectLst>
                  <a:glow rad="228600">
                    <a:schemeClr val="accent6">
                      <a:satMod val="175000"/>
                      <a:alpha val="40000"/>
                    </a:schemeClr>
                  </a:glow>
                </a:effectLst>
                <a:latin typeface="SutonnyOMJ" pitchFamily="2" charset="0"/>
                <a:cs typeface="SutonnyOMJ" pitchFamily="2" charset="0"/>
              </a:rPr>
              <a:t>ধন্যবাদ</a:t>
            </a:r>
            <a:endParaRPr lang="en-US" sz="5400" dirty="0">
              <a:effectLst>
                <a:glow rad="228600">
                  <a:schemeClr val="accent6">
                    <a:satMod val="175000"/>
                    <a:alpha val="40000"/>
                  </a:schemeClr>
                </a:glow>
              </a:effectLst>
              <a:latin typeface="SutonnyOMJ" pitchFamily="2" charset="0"/>
              <a:cs typeface="SutonnyOMJ" pitchFamily="2" charset="0"/>
            </a:endParaRPr>
          </a:p>
        </p:txBody>
      </p:sp>
      <p:pic>
        <p:nvPicPr>
          <p:cNvPr id="7" name="Picture 6" descr="images (14).jpg"/>
          <p:cNvPicPr>
            <a:picLocks noChangeAspect="1"/>
          </p:cNvPicPr>
          <p:nvPr/>
        </p:nvPicPr>
        <p:blipFill>
          <a:blip r:embed="rId3"/>
          <a:stretch>
            <a:fillRect/>
          </a:stretch>
        </p:blipFill>
        <p:spPr>
          <a:xfrm>
            <a:off x="304800" y="1752599"/>
            <a:ext cx="3968969" cy="3642659"/>
          </a:xfrm>
          <a:prstGeom prst="rect">
            <a:avLst/>
          </a:prstGeom>
          <a:ln w="38100" cap="sq">
            <a:solidFill>
              <a:srgbClr val="000000"/>
            </a:solidFill>
            <a:prstDash val="solid"/>
            <a:miter lim="800000"/>
          </a:ln>
          <a:effectLst>
            <a:glow rad="228600">
              <a:schemeClr val="accent5">
                <a:satMod val="175000"/>
                <a:alpha val="40000"/>
              </a:schemeClr>
            </a:glow>
            <a:outerShdw blurRad="50800" dist="38100" dir="2700000" algn="tl" rotWithShape="0">
              <a:srgbClr val="000000">
                <a:alpha val="43000"/>
              </a:srgbClr>
            </a:outerShdw>
          </a:effectLst>
        </p:spPr>
      </p:pic>
      <p:pic>
        <p:nvPicPr>
          <p:cNvPr id="8" name="Picture 7" descr="unnamed (7).jpg"/>
          <p:cNvPicPr>
            <a:picLocks noChangeAspect="1"/>
          </p:cNvPicPr>
          <p:nvPr/>
        </p:nvPicPr>
        <p:blipFill>
          <a:blip r:embed="rId4"/>
          <a:stretch>
            <a:fillRect/>
          </a:stretch>
        </p:blipFill>
        <p:spPr>
          <a:xfrm>
            <a:off x="4495800" y="1752600"/>
            <a:ext cx="4267200" cy="3657600"/>
          </a:xfrm>
          <a:prstGeom prst="rect">
            <a:avLst/>
          </a:prstGeom>
          <a:ln w="38100" cap="sq">
            <a:solidFill>
              <a:srgbClr val="000000"/>
            </a:solidFill>
            <a:prstDash val="solid"/>
            <a:miter lim="800000"/>
          </a:ln>
          <a:effectLst>
            <a:glow rad="228600">
              <a:schemeClr val="accent5">
                <a:satMod val="175000"/>
                <a:alpha val="40000"/>
              </a:schemeClr>
            </a:glow>
            <a:outerShdw blurRad="50800" dist="38100" dir="2700000" algn="tl" rotWithShape="0">
              <a:srgbClr val="000000">
                <a:alpha val="43000"/>
              </a:srgbClr>
            </a:outerShdw>
          </a:effectLst>
        </p:spPr>
      </p:pic>
      <p:sp>
        <p:nvSpPr>
          <p:cNvPr id="9" name="TextBox 8"/>
          <p:cNvSpPr txBox="1"/>
          <p:nvPr/>
        </p:nvSpPr>
        <p:spPr>
          <a:xfrm>
            <a:off x="3276600" y="5638800"/>
            <a:ext cx="2514600" cy="838200"/>
          </a:xfrm>
          <a:prstGeom prst="rect">
            <a:avLst/>
          </a:prstGeom>
          <a:noFill/>
        </p:spPr>
        <p:txBody>
          <a:bodyPr wrap="square" rtlCol="0">
            <a:prstTxWarp prst="textCanDown">
              <a:avLst/>
            </a:prstTxWarp>
            <a:spAutoFit/>
          </a:bodyPr>
          <a:lstStyle/>
          <a:p>
            <a:r>
              <a:rPr lang="bn-IN" sz="4000" dirty="0" smtClean="0">
                <a:effectLst>
                  <a:glow rad="228600">
                    <a:schemeClr val="accent6">
                      <a:satMod val="175000"/>
                      <a:alpha val="40000"/>
                    </a:schemeClr>
                  </a:glow>
                </a:effectLst>
                <a:latin typeface="SutonnyOMJ" pitchFamily="2" charset="0"/>
                <a:cs typeface="SutonnyOMJ" pitchFamily="2" charset="0"/>
              </a:rPr>
              <a:t>সমাপ্ত</a:t>
            </a:r>
            <a:endParaRPr lang="en-US" sz="4000" dirty="0">
              <a:effectLst>
                <a:glow rad="228600">
                  <a:schemeClr val="accent6">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3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pic>
        <p:nvPicPr>
          <p:cNvPr id="6" name="Picture 5" descr="maxresdefault (3).jpg"/>
          <p:cNvPicPr>
            <a:picLocks noChangeAspect="1"/>
          </p:cNvPicPr>
          <p:nvPr/>
        </p:nvPicPr>
        <p:blipFill>
          <a:blip r:embed="rId3"/>
          <a:srcRect l="6667" t="2593" r="10000" b="1111"/>
          <a:stretch>
            <a:fillRect/>
          </a:stretch>
        </p:blipFill>
        <p:spPr>
          <a:xfrm>
            <a:off x="990600" y="1219200"/>
            <a:ext cx="6799384" cy="4419600"/>
          </a:xfrm>
          <a:prstGeom prst="rect">
            <a:avLst/>
          </a:prstGeom>
          <a:ln w="88900" cap="sq" cmpd="thickThin">
            <a:solidFill>
              <a:srgbClr val="0070C0"/>
            </a:solidFill>
            <a:prstDash val="solid"/>
            <a:miter lim="800000"/>
          </a:ln>
          <a:effectLst>
            <a:glow rad="228600">
              <a:schemeClr val="accent1">
                <a:satMod val="175000"/>
                <a:alpha val="40000"/>
              </a:schemeClr>
            </a:glow>
            <a:innerShdw blurRad="76200">
              <a:srgbClr val="000000"/>
            </a:innerShdw>
          </a:effectLst>
        </p:spPr>
      </p:pic>
      <p:sp>
        <p:nvSpPr>
          <p:cNvPr id="7" name="TextBox 6"/>
          <p:cNvSpPr txBox="1"/>
          <p:nvPr/>
        </p:nvSpPr>
        <p:spPr>
          <a:xfrm>
            <a:off x="892629" y="381000"/>
            <a:ext cx="3450771" cy="584775"/>
          </a:xfrm>
          <a:prstGeom prst="rect">
            <a:avLst/>
          </a:prstGeom>
          <a:noFill/>
        </p:spPr>
        <p:txBody>
          <a:bodyPr wrap="square" rtlCol="0">
            <a:spAutoFit/>
          </a:bodyPr>
          <a:lstStyle/>
          <a:p>
            <a:r>
              <a:rPr lang="bn-IN" sz="3200" dirty="0" smtClean="0">
                <a:ln>
                  <a:solidFill>
                    <a:schemeClr val="tx1"/>
                  </a:solidFill>
                </a:ln>
                <a:effectLst>
                  <a:glow rad="139700">
                    <a:schemeClr val="accent4">
                      <a:satMod val="175000"/>
                      <a:alpha val="40000"/>
                    </a:schemeClr>
                  </a:glow>
                </a:effectLst>
                <a:latin typeface="SutonnyOMJ" pitchFamily="2" charset="0"/>
                <a:cs typeface="SutonnyOMJ" pitchFamily="2" charset="0"/>
              </a:rPr>
              <a:t>চিত্রে লোকটি কি করছে?</a:t>
            </a:r>
            <a:endParaRPr lang="en-US" sz="3200" dirty="0">
              <a:ln>
                <a:solidFill>
                  <a:schemeClr val="tx1"/>
                </a:solidFill>
              </a:ln>
              <a:effectLst>
                <a:glow rad="139700">
                  <a:schemeClr val="accent4">
                    <a:satMod val="175000"/>
                    <a:alpha val="40000"/>
                  </a:schemeClr>
                </a:glow>
              </a:effectLst>
              <a:latin typeface="SutonnyOMJ" pitchFamily="2" charset="0"/>
              <a:cs typeface="SutonnyOMJ" pitchFamily="2" charset="0"/>
            </a:endParaRPr>
          </a:p>
        </p:txBody>
      </p:sp>
      <p:sp>
        <p:nvSpPr>
          <p:cNvPr id="8" name="TextBox 7"/>
          <p:cNvSpPr txBox="1"/>
          <p:nvPr/>
        </p:nvSpPr>
        <p:spPr>
          <a:xfrm>
            <a:off x="872872" y="5867400"/>
            <a:ext cx="2556128" cy="584775"/>
          </a:xfrm>
          <a:prstGeom prst="rect">
            <a:avLst/>
          </a:prstGeom>
          <a:noFill/>
        </p:spPr>
        <p:txBody>
          <a:bodyPr wrap="square" rtlCol="0">
            <a:spAutoFit/>
          </a:bodyPr>
          <a:lstStyle/>
          <a:p>
            <a:r>
              <a:rPr lang="bn-IN" sz="3200" dirty="0" smtClean="0">
                <a:ln>
                  <a:solidFill>
                    <a:schemeClr val="tx1"/>
                  </a:solidFill>
                </a:ln>
                <a:effectLst>
                  <a:glow rad="139700">
                    <a:schemeClr val="accent4">
                      <a:satMod val="175000"/>
                      <a:alpha val="40000"/>
                    </a:schemeClr>
                  </a:glow>
                </a:effectLst>
                <a:latin typeface="SutonnyOMJ" pitchFamily="2" charset="0"/>
                <a:cs typeface="SutonnyOMJ" pitchFamily="2" charset="0"/>
              </a:rPr>
              <a:t>মাটি প্রস্তুত করছে</a:t>
            </a:r>
            <a:endParaRPr lang="en-US" sz="3200" dirty="0">
              <a:ln>
                <a:solidFill>
                  <a:schemeClr val="tx1"/>
                </a:solidFill>
              </a:ln>
              <a:effectLst>
                <a:glow rad="139700">
                  <a:schemeClr val="accent4">
                    <a:satMod val="175000"/>
                    <a:alpha val="40000"/>
                  </a:schemeClr>
                </a:glow>
              </a:effectLst>
              <a:latin typeface="SutonnyOMJ" pitchFamily="2" charset="0"/>
              <a:cs typeface="SutonnyOMJ" pitchFamily="2" charset="0"/>
            </a:endParaRPr>
          </a:p>
        </p:txBody>
      </p:sp>
      <p:sp>
        <p:nvSpPr>
          <p:cNvPr id="9" name="TextBox 8"/>
          <p:cNvSpPr txBox="1"/>
          <p:nvPr/>
        </p:nvSpPr>
        <p:spPr>
          <a:xfrm>
            <a:off x="1490133" y="381000"/>
            <a:ext cx="5367867" cy="584775"/>
          </a:xfrm>
          <a:prstGeom prst="rect">
            <a:avLst/>
          </a:prstGeom>
          <a:noFill/>
        </p:spPr>
        <p:txBody>
          <a:bodyPr wrap="square" rtlCol="0">
            <a:spAutoFit/>
          </a:bodyPr>
          <a:lstStyle/>
          <a:p>
            <a:r>
              <a:rPr lang="bn-IN" sz="3200" dirty="0" smtClean="0">
                <a:ln>
                  <a:solidFill>
                    <a:schemeClr val="tx1"/>
                  </a:solidFill>
                </a:ln>
                <a:effectLst>
                  <a:glow rad="139700">
                    <a:schemeClr val="accent4">
                      <a:satMod val="175000"/>
                      <a:alpha val="40000"/>
                    </a:schemeClr>
                  </a:glow>
                </a:effectLst>
                <a:latin typeface="SutonnyOMJ" pitchFamily="2" charset="0"/>
                <a:cs typeface="SutonnyOMJ" pitchFamily="2" charset="0"/>
              </a:rPr>
              <a:t>চিত্র থেকে কি বোঝা যায় কি কাজের জন্য?</a:t>
            </a:r>
            <a:endParaRPr lang="en-US" sz="3200" dirty="0">
              <a:ln>
                <a:solidFill>
                  <a:schemeClr val="tx1"/>
                </a:solidFill>
              </a:ln>
              <a:effectLst>
                <a:glow rad="139700">
                  <a:schemeClr val="accent4">
                    <a:satMod val="175000"/>
                    <a:alpha val="40000"/>
                  </a:schemeClr>
                </a:glow>
              </a:effectLst>
              <a:latin typeface="SutonnyOMJ" pitchFamily="2" charset="0"/>
              <a:cs typeface="SutonnyOMJ" pitchFamily="2" charset="0"/>
            </a:endParaRPr>
          </a:p>
        </p:txBody>
      </p:sp>
      <p:sp>
        <p:nvSpPr>
          <p:cNvPr id="10" name="TextBox 9"/>
          <p:cNvSpPr txBox="1"/>
          <p:nvPr/>
        </p:nvSpPr>
        <p:spPr>
          <a:xfrm>
            <a:off x="838200" y="5867400"/>
            <a:ext cx="6134704" cy="584775"/>
          </a:xfrm>
          <a:prstGeom prst="rect">
            <a:avLst/>
          </a:prstGeom>
          <a:noFill/>
        </p:spPr>
        <p:txBody>
          <a:bodyPr wrap="square" rtlCol="0">
            <a:spAutoFit/>
          </a:bodyPr>
          <a:lstStyle/>
          <a:p>
            <a:r>
              <a:rPr lang="bn-IN" sz="3200" dirty="0" smtClean="0">
                <a:ln>
                  <a:solidFill>
                    <a:schemeClr val="tx1"/>
                  </a:solidFill>
                </a:ln>
                <a:effectLst>
                  <a:glow rad="139700">
                    <a:schemeClr val="accent4">
                      <a:satMod val="175000"/>
                      <a:alpha val="40000"/>
                    </a:schemeClr>
                  </a:glow>
                </a:effectLst>
                <a:latin typeface="SutonnyOMJ" pitchFamily="2" charset="0"/>
                <a:cs typeface="SutonnyOMJ" pitchFamily="2" charset="0"/>
              </a:rPr>
              <a:t>পলি ব্যাগে তথা নার্সারিতে বীজ বপনের জন্য</a:t>
            </a:r>
            <a:endParaRPr lang="en-US" sz="3200" dirty="0">
              <a:ln>
                <a:solidFill>
                  <a:schemeClr val="tx1"/>
                </a:solidFill>
              </a:ln>
              <a:effectLst>
                <a:glow rad="139700">
                  <a:schemeClr val="accent4">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iterate type="wd">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8" fill="hold" grpId="1" nodeType="click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0-ppt_w/2"/>
                                          </p:val>
                                        </p:tav>
                                      </p:tavLst>
                                    </p:anim>
                                    <p:anim calcmode="lin" valueType="num">
                                      <p:cBhvr additive="base">
                                        <p:cTn id="21" dur="500"/>
                                        <p:tgtEl>
                                          <p:spTgt spid="8"/>
                                        </p:tgtEl>
                                        <p:attrNameLst>
                                          <p:attrName>ppt_y</p:attrName>
                                        </p:attrNameLst>
                                      </p:cBhvr>
                                      <p:tavLst>
                                        <p:tav tm="0">
                                          <p:val>
                                            <p:strVal val="ppt_y"/>
                                          </p:val>
                                        </p:tav>
                                        <p:tav tm="100000">
                                          <p:val>
                                            <p:strVal val="ppt_y"/>
                                          </p:val>
                                        </p:tav>
                                      </p:tavLst>
                                    </p:anim>
                                    <p:set>
                                      <p:cBhvr>
                                        <p:cTn id="22" dur="1" fill="hold">
                                          <p:stCondLst>
                                            <p:cond delay="499"/>
                                          </p:stCondLst>
                                        </p:cTn>
                                        <p:tgtEl>
                                          <p:spTgt spid="8"/>
                                        </p:tgtEl>
                                        <p:attrNameLst>
                                          <p:attrName>style.visibility</p:attrName>
                                        </p:attrNameLst>
                                      </p:cBhvr>
                                      <p:to>
                                        <p:strVal val="hidden"/>
                                      </p:to>
                                    </p:set>
                                  </p:childTnLst>
                                </p:cTn>
                              </p:par>
                              <p:par>
                                <p:cTn id="23" presetID="2" presetClass="exit" presetSubtype="8" fill="hold" grpId="1" nodeType="withEffect">
                                  <p:stCondLst>
                                    <p:cond delay="0"/>
                                  </p:stCondLst>
                                  <p:iterate type="wd">
                                    <p:tmPct val="0"/>
                                  </p:iterate>
                                  <p:childTnLst>
                                    <p:anim calcmode="lin" valueType="num">
                                      <p:cBhvr additive="base">
                                        <p:cTn id="24" dur="500"/>
                                        <p:tgtEl>
                                          <p:spTgt spid="7">
                                            <p:txEl>
                                              <p:pRg st="0" end="0"/>
                                            </p:txEl>
                                          </p:spTgt>
                                        </p:tgtEl>
                                        <p:attrNameLst>
                                          <p:attrName>ppt_x</p:attrName>
                                        </p:attrNameLst>
                                      </p:cBhvr>
                                      <p:tavLst>
                                        <p:tav tm="0">
                                          <p:val>
                                            <p:strVal val="ppt_x"/>
                                          </p:val>
                                        </p:tav>
                                        <p:tav tm="100000">
                                          <p:val>
                                            <p:strVal val="0-ppt_w/2"/>
                                          </p:val>
                                        </p:tav>
                                      </p:tavLst>
                                    </p:anim>
                                    <p:anim calcmode="lin" valueType="num">
                                      <p:cBhvr additive="base">
                                        <p:cTn id="25" dur="500"/>
                                        <p:tgtEl>
                                          <p:spTgt spid="7">
                                            <p:txEl>
                                              <p:pRg st="0" end="0"/>
                                            </p:txEl>
                                          </p:spTgt>
                                        </p:tgtEl>
                                        <p:attrNameLst>
                                          <p:attrName>ppt_y</p:attrName>
                                        </p:attrNameLst>
                                      </p:cBhvr>
                                      <p:tavLst>
                                        <p:tav tm="0">
                                          <p:val>
                                            <p:strVal val="ppt_y"/>
                                          </p:val>
                                        </p:tav>
                                        <p:tav tm="100000">
                                          <p:val>
                                            <p:strVal val="ppt_y"/>
                                          </p:val>
                                        </p:tav>
                                      </p:tavLst>
                                    </p:anim>
                                    <p:set>
                                      <p:cBhvr>
                                        <p:cTn id="26"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allAtOnce"/>
      <p:bldP spid="8" grpId="0"/>
      <p:bldP spid="8" grpId="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pic>
        <p:nvPicPr>
          <p:cNvPr id="6" name="Picture 5" descr="download (13).jpg"/>
          <p:cNvPicPr>
            <a:picLocks noChangeAspect="1"/>
          </p:cNvPicPr>
          <p:nvPr/>
        </p:nvPicPr>
        <p:blipFill>
          <a:blip r:embed="rId3"/>
          <a:srcRect l="1163" t="16197" r="16279" b="793"/>
          <a:stretch>
            <a:fillRect/>
          </a:stretch>
        </p:blipFill>
        <p:spPr>
          <a:xfrm>
            <a:off x="685800" y="1219200"/>
            <a:ext cx="7521498" cy="4343400"/>
          </a:xfrm>
          <a:prstGeom prst="rect">
            <a:avLst/>
          </a:prstGeom>
          <a:ln w="76200" cap="sq">
            <a:solidFill>
              <a:srgbClr val="002060"/>
            </a:solidFill>
            <a:prstDash val="solid"/>
            <a:miter lim="800000"/>
          </a:ln>
          <a:effectLst>
            <a:glow rad="228600">
              <a:schemeClr val="accent5">
                <a:satMod val="175000"/>
                <a:alpha val="40000"/>
              </a:schemeClr>
            </a:glow>
            <a:outerShdw blurRad="50800" dist="38100" dir="2700000" algn="tl" rotWithShape="0">
              <a:srgbClr val="000000">
                <a:alpha val="43000"/>
              </a:srgbClr>
            </a:outerShdw>
          </a:effectLst>
        </p:spPr>
      </p:pic>
      <p:sp>
        <p:nvSpPr>
          <p:cNvPr id="7" name="TextBox 6"/>
          <p:cNvSpPr txBox="1"/>
          <p:nvPr/>
        </p:nvSpPr>
        <p:spPr>
          <a:xfrm>
            <a:off x="1981200" y="381000"/>
            <a:ext cx="4800600" cy="584775"/>
          </a:xfrm>
          <a:prstGeom prst="rect">
            <a:avLst/>
          </a:prstGeom>
          <a:noFill/>
        </p:spPr>
        <p:txBody>
          <a:bodyPr wrap="square" rtlCol="0">
            <a:spAutoFit/>
          </a:bodyPr>
          <a:lstStyle/>
          <a:p>
            <a:r>
              <a:rPr lang="bn-IN" sz="3200" dirty="0" smtClean="0">
                <a:effectLst>
                  <a:glow rad="101600">
                    <a:schemeClr val="accent2">
                      <a:satMod val="175000"/>
                      <a:alpha val="40000"/>
                    </a:schemeClr>
                  </a:glow>
                </a:effectLst>
                <a:latin typeface="SutonnyOMJ" pitchFamily="2" charset="0"/>
                <a:cs typeface="SutonnyOMJ" pitchFamily="2" charset="0"/>
              </a:rPr>
              <a:t>এবারের চিত্রে লোকগুলো কি করছে?</a:t>
            </a:r>
            <a:endParaRPr lang="en-US" sz="3200" dirty="0">
              <a:effectLst>
                <a:glow rad="101600">
                  <a:schemeClr val="accent2">
                    <a:satMod val="175000"/>
                    <a:alpha val="40000"/>
                  </a:schemeClr>
                </a:glow>
              </a:effectLst>
              <a:latin typeface="SutonnyOMJ" pitchFamily="2" charset="0"/>
              <a:cs typeface="SutonnyOMJ" pitchFamily="2" charset="0"/>
            </a:endParaRPr>
          </a:p>
        </p:txBody>
      </p:sp>
      <p:sp>
        <p:nvSpPr>
          <p:cNvPr id="8" name="TextBox 7"/>
          <p:cNvSpPr txBox="1"/>
          <p:nvPr/>
        </p:nvSpPr>
        <p:spPr>
          <a:xfrm>
            <a:off x="2656973" y="5715000"/>
            <a:ext cx="2905627" cy="584775"/>
          </a:xfrm>
          <a:prstGeom prst="rect">
            <a:avLst/>
          </a:prstGeom>
          <a:noFill/>
        </p:spPr>
        <p:txBody>
          <a:bodyPr wrap="square" rtlCol="0">
            <a:spAutoFit/>
          </a:bodyPr>
          <a:lstStyle/>
          <a:p>
            <a:r>
              <a:rPr lang="bn-IN" sz="3200" dirty="0" smtClean="0">
                <a:effectLst>
                  <a:glow rad="101600">
                    <a:schemeClr val="accent2">
                      <a:satMod val="175000"/>
                      <a:alpha val="40000"/>
                    </a:schemeClr>
                  </a:glow>
                </a:effectLst>
                <a:latin typeface="SutonnyOMJ" pitchFamily="2" charset="0"/>
                <a:cs typeface="SutonnyOMJ" pitchFamily="2" charset="0"/>
              </a:rPr>
              <a:t>বীজতলা তৈরি করছে।</a:t>
            </a:r>
            <a:endParaRPr lang="en-US" sz="3200" dirty="0">
              <a:effectLst>
                <a:glow rad="101600">
                  <a:schemeClr val="accent2">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lt">
                                    <p:tmAbs val="500"/>
                                  </p:iterate>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pic>
        <p:nvPicPr>
          <p:cNvPr id="6" name="Picture 5" descr="বোরো-আবাদে-নতুন-প্রযুক্তি-বাঁচবে-সময়-বাড়বে-ফসল.png"/>
          <p:cNvPicPr>
            <a:picLocks noChangeAspect="1"/>
          </p:cNvPicPr>
          <p:nvPr/>
        </p:nvPicPr>
        <p:blipFill>
          <a:blip r:embed="rId3"/>
          <a:srcRect l="5036" t="13467" r="14502" b="7"/>
          <a:stretch>
            <a:fillRect/>
          </a:stretch>
        </p:blipFill>
        <p:spPr>
          <a:xfrm>
            <a:off x="990600" y="1143000"/>
            <a:ext cx="6781800" cy="4487956"/>
          </a:xfrm>
          <a:prstGeom prst="snip2DiagRect">
            <a:avLst/>
          </a:prstGeom>
          <a:solidFill>
            <a:srgbClr val="FFFFFF">
              <a:shade val="85000"/>
            </a:srgbClr>
          </a:solidFill>
          <a:ln w="88900" cap="sq">
            <a:solidFill>
              <a:srgbClr val="002060"/>
            </a:solidFill>
            <a:miter lim="800000"/>
          </a:ln>
          <a:effectLst>
            <a:glow rad="228600">
              <a:schemeClr val="accent1">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133600" y="304800"/>
            <a:ext cx="4267200" cy="584775"/>
          </a:xfrm>
          <a:prstGeom prst="rect">
            <a:avLst/>
          </a:prstGeom>
          <a:noFill/>
        </p:spPr>
        <p:txBody>
          <a:bodyPr wrap="square" rtlCol="0">
            <a:spAutoFit/>
          </a:bodyPr>
          <a:lstStyle/>
          <a:p>
            <a:r>
              <a:rPr lang="bn-IN" sz="3200" dirty="0" smtClean="0">
                <a:effectLst>
                  <a:glow rad="101600">
                    <a:schemeClr val="accent6">
                      <a:satMod val="175000"/>
                      <a:alpha val="40000"/>
                    </a:schemeClr>
                  </a:glow>
                </a:effectLst>
                <a:latin typeface="SutonnyOMJ" pitchFamily="2" charset="0"/>
                <a:cs typeface="SutonnyOMJ" pitchFamily="2" charset="0"/>
              </a:rPr>
              <a:t>এখানে লোকগুলো কি করছে?</a:t>
            </a:r>
            <a:endParaRPr lang="en-US" sz="3200" dirty="0">
              <a:effectLst>
                <a:glow rad="101600">
                  <a:schemeClr val="accent6">
                    <a:satMod val="175000"/>
                    <a:alpha val="40000"/>
                  </a:schemeClr>
                </a:glow>
              </a:effectLst>
              <a:latin typeface="SutonnyOMJ" pitchFamily="2" charset="0"/>
              <a:cs typeface="SutonnyOMJ" pitchFamily="2" charset="0"/>
            </a:endParaRPr>
          </a:p>
        </p:txBody>
      </p:sp>
      <p:sp>
        <p:nvSpPr>
          <p:cNvPr id="8" name="TextBox 7"/>
          <p:cNvSpPr txBox="1"/>
          <p:nvPr/>
        </p:nvSpPr>
        <p:spPr>
          <a:xfrm>
            <a:off x="3475183" y="5943600"/>
            <a:ext cx="4525817" cy="584775"/>
          </a:xfrm>
          <a:prstGeom prst="rect">
            <a:avLst/>
          </a:prstGeom>
          <a:noFill/>
        </p:spPr>
        <p:txBody>
          <a:bodyPr wrap="square" rtlCol="0">
            <a:spAutoFit/>
          </a:bodyPr>
          <a:lstStyle/>
          <a:p>
            <a:r>
              <a:rPr lang="bn-IN" sz="3200" dirty="0" smtClean="0">
                <a:effectLst>
                  <a:glow rad="101600">
                    <a:schemeClr val="accent6">
                      <a:satMod val="175000"/>
                      <a:alpha val="40000"/>
                    </a:schemeClr>
                  </a:glow>
                </a:effectLst>
                <a:latin typeface="SutonnyOMJ" pitchFamily="2" charset="0"/>
                <a:cs typeface="SutonnyOMJ" pitchFamily="2" charset="0"/>
              </a:rPr>
              <a:t>বীজতলাকে রক্ষণের ব্যবস্থা করছে</a:t>
            </a:r>
            <a:endParaRPr lang="en-US" sz="3200" dirty="0">
              <a:effectLst>
                <a:glow rad="101600">
                  <a:schemeClr val="accent6">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pic>
        <p:nvPicPr>
          <p:cNvPr id="6" name="Picture 5" descr="বোরো-আবাদে-নতুন-প্রযুক্তি-বাঁচবে-সময়-বাড়বে-ফসল.png"/>
          <p:cNvPicPr>
            <a:picLocks noChangeAspect="1"/>
          </p:cNvPicPr>
          <p:nvPr/>
        </p:nvPicPr>
        <p:blipFill>
          <a:blip r:embed="rId3"/>
          <a:srcRect l="10460" t="32565" r="36200" b="5732"/>
          <a:stretch>
            <a:fillRect/>
          </a:stretch>
        </p:blipFill>
        <p:spPr>
          <a:xfrm>
            <a:off x="4800600" y="3886200"/>
            <a:ext cx="3733800" cy="2657960"/>
          </a:xfrm>
          <a:prstGeom prst="rect">
            <a:avLst/>
          </a:prstGeom>
          <a:ln w="38100" cap="sq">
            <a:solidFill>
              <a:srgbClr val="00B0F0"/>
            </a:solidFill>
            <a:prstDash val="solid"/>
            <a:miter lim="800000"/>
          </a:ln>
          <a:effectLst>
            <a:glow rad="139700">
              <a:schemeClr val="accent1">
                <a:satMod val="175000"/>
                <a:alpha val="40000"/>
              </a:schemeClr>
            </a:glow>
            <a:outerShdw blurRad="50800" dist="38100" dir="2700000" algn="tl" rotWithShape="0">
              <a:srgbClr val="000000">
                <a:alpha val="43000"/>
              </a:srgbClr>
            </a:outerShdw>
          </a:effectLst>
        </p:spPr>
      </p:pic>
      <p:pic>
        <p:nvPicPr>
          <p:cNvPr id="7" name="Picture 6" descr="download (13).jpg"/>
          <p:cNvPicPr>
            <a:picLocks noChangeAspect="1"/>
          </p:cNvPicPr>
          <p:nvPr/>
        </p:nvPicPr>
        <p:blipFill>
          <a:blip r:embed="rId4"/>
          <a:srcRect l="3672" t="22022" r="41962" b="12443"/>
          <a:stretch>
            <a:fillRect/>
          </a:stretch>
        </p:blipFill>
        <p:spPr>
          <a:xfrm>
            <a:off x="4800600" y="1142999"/>
            <a:ext cx="3733800" cy="2584939"/>
          </a:xfrm>
          <a:prstGeom prst="rect">
            <a:avLst/>
          </a:prstGeom>
          <a:ln w="38100" cap="sq">
            <a:solidFill>
              <a:srgbClr val="00B0F0"/>
            </a:solidFill>
            <a:prstDash val="solid"/>
            <a:miter lim="800000"/>
          </a:ln>
          <a:effectLst>
            <a:glow rad="139700">
              <a:schemeClr val="accent1">
                <a:satMod val="175000"/>
                <a:alpha val="40000"/>
              </a:schemeClr>
            </a:glow>
            <a:outerShdw blurRad="50800" dist="38100" dir="2700000" algn="tl" rotWithShape="0">
              <a:srgbClr val="000000">
                <a:alpha val="43000"/>
              </a:srgbClr>
            </a:outerShdw>
          </a:effectLst>
        </p:spPr>
      </p:pic>
      <p:pic>
        <p:nvPicPr>
          <p:cNvPr id="8" name="Picture 7" descr="maxresdefault (3).jpg"/>
          <p:cNvPicPr>
            <a:picLocks noChangeAspect="1"/>
          </p:cNvPicPr>
          <p:nvPr/>
        </p:nvPicPr>
        <p:blipFill>
          <a:blip r:embed="rId5"/>
          <a:srcRect l="6667" t="2593" r="10000" b="1111"/>
          <a:stretch>
            <a:fillRect/>
          </a:stretch>
        </p:blipFill>
        <p:spPr>
          <a:xfrm>
            <a:off x="381000" y="1143000"/>
            <a:ext cx="4191000" cy="2590800"/>
          </a:xfrm>
          <a:prstGeom prst="rect">
            <a:avLst/>
          </a:prstGeom>
          <a:ln w="38100" cap="sq">
            <a:solidFill>
              <a:srgbClr val="00B0F0"/>
            </a:solidFill>
            <a:prstDash val="solid"/>
            <a:miter lim="800000"/>
          </a:ln>
          <a:effectLst>
            <a:glow rad="139700">
              <a:schemeClr val="accent1">
                <a:satMod val="175000"/>
                <a:alpha val="40000"/>
              </a:schemeClr>
            </a:glow>
            <a:outerShdw blurRad="50800" dist="38100" dir="2700000" algn="tl" rotWithShape="0">
              <a:srgbClr val="000000">
                <a:alpha val="43000"/>
              </a:srgbClr>
            </a:outerShdw>
          </a:effectLst>
        </p:spPr>
      </p:pic>
      <p:sp>
        <p:nvSpPr>
          <p:cNvPr id="9" name="TextBox 8"/>
          <p:cNvSpPr txBox="1"/>
          <p:nvPr/>
        </p:nvSpPr>
        <p:spPr>
          <a:xfrm>
            <a:off x="838200" y="457200"/>
            <a:ext cx="5638800" cy="584775"/>
          </a:xfrm>
          <a:prstGeom prst="rect">
            <a:avLst/>
          </a:prstGeom>
          <a:noFill/>
        </p:spPr>
        <p:txBody>
          <a:bodyPr wrap="square" rtlCol="0">
            <a:spAutoFit/>
          </a:bodyPr>
          <a:lstStyle/>
          <a:p>
            <a:r>
              <a:rPr lang="bn-IN" sz="3200" dirty="0" smtClean="0">
                <a:effectLst>
                  <a:glow rad="101600">
                    <a:schemeClr val="accent4">
                      <a:satMod val="175000"/>
                      <a:alpha val="40000"/>
                    </a:schemeClr>
                  </a:glow>
                </a:effectLst>
                <a:latin typeface="SutonnyOMJ" pitchFamily="2" charset="0"/>
                <a:cs typeface="SutonnyOMJ" pitchFamily="2" charset="0"/>
              </a:rPr>
              <a:t>অতএব আমাদের আজকের আলোচ্য বিষয়--</a:t>
            </a:r>
            <a:endParaRPr lang="en-US" sz="3200" dirty="0">
              <a:effectLst>
                <a:glow rad="101600">
                  <a:schemeClr val="accent4">
                    <a:satMod val="175000"/>
                    <a:alpha val="40000"/>
                  </a:schemeClr>
                </a:glow>
              </a:effectLst>
              <a:latin typeface="SutonnyOMJ" pitchFamily="2" charset="0"/>
              <a:cs typeface="SutonnyOMJ" pitchFamily="2" charset="0"/>
            </a:endParaRPr>
          </a:p>
        </p:txBody>
      </p:sp>
      <p:sp>
        <p:nvSpPr>
          <p:cNvPr id="10" name="TextBox 9"/>
          <p:cNvSpPr txBox="1"/>
          <p:nvPr/>
        </p:nvSpPr>
        <p:spPr>
          <a:xfrm>
            <a:off x="304800" y="4114800"/>
            <a:ext cx="4343400" cy="2554545"/>
          </a:xfrm>
          <a:prstGeom prst="rect">
            <a:avLst/>
          </a:prstGeom>
          <a:noFill/>
        </p:spPr>
        <p:txBody>
          <a:bodyPr wrap="square" rtlCol="0">
            <a:spAutoFit/>
          </a:bodyPr>
          <a:lstStyle/>
          <a:p>
            <a:r>
              <a:rPr lang="bn-IN" sz="3200" dirty="0" smtClean="0">
                <a:effectLst>
                  <a:glow rad="101600">
                    <a:schemeClr val="accent4">
                      <a:satMod val="175000"/>
                      <a:alpha val="40000"/>
                    </a:schemeClr>
                  </a:glow>
                </a:effectLst>
                <a:latin typeface="SutonnyOMJ" pitchFamily="2" charset="0"/>
                <a:cs typeface="SutonnyOMJ" pitchFamily="2" charset="0"/>
              </a:rPr>
              <a:t>৩য় অধ্যায়</a:t>
            </a:r>
          </a:p>
          <a:p>
            <a:r>
              <a:rPr lang="bn-IN" sz="3200" dirty="0" smtClean="0">
                <a:effectLst>
                  <a:glow rad="101600">
                    <a:schemeClr val="accent4">
                      <a:satMod val="175000"/>
                      <a:alpha val="40000"/>
                    </a:schemeClr>
                  </a:glow>
                </a:effectLst>
                <a:latin typeface="SutonnyOMJ" pitchFamily="2" charset="0"/>
                <a:cs typeface="SutonnyOMJ" pitchFamily="2" charset="0"/>
              </a:rPr>
              <a:t>পাঠ-১: নার্সারিতে বীজ বপনে উপযুক্ত মাটি প্রস্তুত</a:t>
            </a:r>
          </a:p>
          <a:p>
            <a:r>
              <a:rPr lang="bn-IN" sz="3200" dirty="0" smtClean="0">
                <a:effectLst>
                  <a:glow rad="101600">
                    <a:schemeClr val="accent4">
                      <a:satMod val="175000"/>
                      <a:alpha val="40000"/>
                    </a:schemeClr>
                  </a:glow>
                </a:effectLst>
                <a:latin typeface="SutonnyOMJ" pitchFamily="2" charset="0"/>
                <a:cs typeface="SutonnyOMJ" pitchFamily="2" charset="0"/>
              </a:rPr>
              <a:t>পাঠ-২: আদর্শ বীজতলা তৈরি</a:t>
            </a:r>
          </a:p>
          <a:p>
            <a:r>
              <a:rPr lang="bn-IN" sz="3200" dirty="0" smtClean="0">
                <a:effectLst>
                  <a:glow rad="101600">
                    <a:schemeClr val="accent4">
                      <a:satMod val="175000"/>
                      <a:alpha val="40000"/>
                    </a:schemeClr>
                  </a:glow>
                </a:effectLst>
                <a:latin typeface="SutonnyOMJ" pitchFamily="2" charset="0"/>
                <a:cs typeface="SutonnyOMJ" pitchFamily="2" charset="0"/>
              </a:rPr>
              <a:t>পাঠ-৩: বীজতলা রক্ষণাবেক্ষণ</a:t>
            </a:r>
            <a:endParaRPr lang="en-US" sz="3200" dirty="0">
              <a:effectLst>
                <a:glow rad="101600">
                  <a:schemeClr val="accent4">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
                                        </p:tgtEl>
                                        <p:attrNameLst>
                                          <p:attrName>ppt_y</p:attrName>
                                        </p:attrNameLst>
                                      </p:cBhvr>
                                      <p:tavLst>
                                        <p:tav tm="0">
                                          <p:val>
                                            <p:strVal val="#ppt_y"/>
                                          </p:val>
                                        </p:tav>
                                        <p:tav tm="100000">
                                          <p:val>
                                            <p:strVal val="#ppt_y"/>
                                          </p:val>
                                        </p:tav>
                                      </p:tavLst>
                                    </p:anim>
                                    <p:anim calcmode="lin" valueType="num">
                                      <p:cBhvr>
                                        <p:cTn id="3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sp>
        <p:nvSpPr>
          <p:cNvPr id="6" name="TextBox 5"/>
          <p:cNvSpPr txBox="1"/>
          <p:nvPr/>
        </p:nvSpPr>
        <p:spPr>
          <a:xfrm>
            <a:off x="3048000" y="304801"/>
            <a:ext cx="3200400" cy="1015663"/>
          </a:xfrm>
          <a:prstGeom prst="rect">
            <a:avLst/>
          </a:prstGeom>
          <a:noFill/>
        </p:spPr>
        <p:txBody>
          <a:bodyPr wrap="square" rtlCol="0">
            <a:prstTxWarp prst="textPlain">
              <a:avLst/>
            </a:prstTxWarp>
            <a:spAutoFit/>
          </a:bodyPr>
          <a:lstStyle/>
          <a:p>
            <a:r>
              <a:rPr lang="bn-IN" sz="6000" dirty="0" smtClean="0">
                <a:ln>
                  <a:solidFill>
                    <a:schemeClr val="tx1"/>
                  </a:solidFill>
                </a:ln>
                <a:effectLst>
                  <a:glow rad="139700">
                    <a:schemeClr val="accent4">
                      <a:satMod val="175000"/>
                      <a:alpha val="40000"/>
                    </a:schemeClr>
                  </a:glow>
                </a:effectLst>
                <a:latin typeface="SutonnyOMJ" pitchFamily="2" charset="0"/>
                <a:cs typeface="SutonnyOMJ" pitchFamily="2" charset="0"/>
              </a:rPr>
              <a:t>শিখনফল</a:t>
            </a:r>
            <a:endParaRPr lang="en-US" sz="6000" dirty="0">
              <a:ln>
                <a:solidFill>
                  <a:schemeClr val="tx1"/>
                </a:solidFill>
              </a:ln>
              <a:effectLst>
                <a:glow rad="139700">
                  <a:schemeClr val="accent4">
                    <a:satMod val="175000"/>
                    <a:alpha val="40000"/>
                  </a:schemeClr>
                </a:glow>
              </a:effectLst>
              <a:latin typeface="SutonnyOMJ" pitchFamily="2" charset="0"/>
              <a:cs typeface="SutonnyOMJ" pitchFamily="2" charset="0"/>
            </a:endParaRPr>
          </a:p>
        </p:txBody>
      </p:sp>
      <p:grpSp>
        <p:nvGrpSpPr>
          <p:cNvPr id="13" name="Group 12"/>
          <p:cNvGrpSpPr/>
          <p:nvPr/>
        </p:nvGrpSpPr>
        <p:grpSpPr>
          <a:xfrm>
            <a:off x="304800" y="2133600"/>
            <a:ext cx="8382000" cy="3429000"/>
            <a:chOff x="457200" y="1295400"/>
            <a:chExt cx="8153400" cy="3048000"/>
          </a:xfrm>
          <a:solidFill>
            <a:schemeClr val="tx1">
              <a:lumMod val="65000"/>
              <a:lumOff val="35000"/>
            </a:schemeClr>
          </a:solidFill>
          <a:effectLst>
            <a:glow rad="228600">
              <a:schemeClr val="accent2">
                <a:satMod val="175000"/>
                <a:alpha val="40000"/>
              </a:schemeClr>
            </a:glow>
          </a:effectLst>
        </p:grpSpPr>
        <p:sp>
          <p:nvSpPr>
            <p:cNvPr id="7" name="Rounded Rectangle 6"/>
            <p:cNvSpPr/>
            <p:nvPr/>
          </p:nvSpPr>
          <p:spPr>
            <a:xfrm>
              <a:off x="457200" y="1295400"/>
              <a:ext cx="8153400" cy="838200"/>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a:solidFill>
                      <a:srgbClr val="FFFF00"/>
                    </a:solidFill>
                  </a:ln>
                  <a:solidFill>
                    <a:srgbClr val="FFFF00"/>
                  </a:solidFill>
                  <a:effectLst>
                    <a:glow rad="101600">
                      <a:schemeClr val="accent6">
                        <a:satMod val="175000"/>
                        <a:alpha val="40000"/>
                      </a:schemeClr>
                    </a:glow>
                  </a:effectLst>
                  <a:latin typeface="SutonnyOMJ" pitchFamily="2" charset="0"/>
                  <a:cs typeface="SutonnyOMJ" pitchFamily="2" charset="0"/>
                </a:rPr>
                <a:t>বীজ বপনের জন্য উপযুক্ত মাটি প্রস্তুত প্রণালী লিখতে পারবে</a:t>
              </a:r>
              <a:endParaRPr lang="en-US" sz="2800" dirty="0">
                <a:ln>
                  <a:solidFill>
                    <a:srgbClr val="FFFF00"/>
                  </a:solidFill>
                </a:ln>
                <a:solidFill>
                  <a:srgbClr val="FFFF00"/>
                </a:solidFill>
                <a:effectLst>
                  <a:glow rad="101600">
                    <a:schemeClr val="accent6">
                      <a:satMod val="175000"/>
                      <a:alpha val="40000"/>
                    </a:schemeClr>
                  </a:glow>
                </a:effectLst>
                <a:latin typeface="SutonnyOMJ" pitchFamily="2" charset="0"/>
                <a:cs typeface="SutonnyOMJ" pitchFamily="2" charset="0"/>
              </a:endParaRPr>
            </a:p>
          </p:txBody>
        </p:sp>
        <p:sp>
          <p:nvSpPr>
            <p:cNvPr id="8" name="Oval 7"/>
            <p:cNvSpPr/>
            <p:nvPr/>
          </p:nvSpPr>
          <p:spPr>
            <a:xfrm>
              <a:off x="457200" y="1295400"/>
              <a:ext cx="838200" cy="8382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n>
                    <a:solidFill>
                      <a:srgbClr val="FFFF00"/>
                    </a:solidFill>
                  </a:ln>
                  <a:solidFill>
                    <a:srgbClr val="FFFF00"/>
                  </a:solidFill>
                  <a:effectLst>
                    <a:glow rad="101600">
                      <a:schemeClr val="accent6">
                        <a:satMod val="175000"/>
                        <a:alpha val="40000"/>
                      </a:schemeClr>
                    </a:glow>
                  </a:effectLst>
                  <a:latin typeface="SutonnyOMJ" pitchFamily="2" charset="0"/>
                  <a:cs typeface="SutonnyOMJ" pitchFamily="2" charset="0"/>
                </a:rPr>
                <a:t>১</a:t>
              </a:r>
              <a:endParaRPr lang="en-US" sz="3600" dirty="0">
                <a:ln>
                  <a:solidFill>
                    <a:srgbClr val="FFFF00"/>
                  </a:solidFill>
                </a:ln>
                <a:solidFill>
                  <a:srgbClr val="FFFF00"/>
                </a:solidFill>
                <a:effectLst>
                  <a:glow rad="101600">
                    <a:schemeClr val="accent6">
                      <a:satMod val="175000"/>
                      <a:alpha val="40000"/>
                    </a:schemeClr>
                  </a:glow>
                </a:effectLst>
                <a:latin typeface="SutonnyOMJ" pitchFamily="2" charset="0"/>
                <a:cs typeface="SutonnyOMJ" pitchFamily="2" charset="0"/>
              </a:endParaRPr>
            </a:p>
          </p:txBody>
        </p:sp>
        <p:sp>
          <p:nvSpPr>
            <p:cNvPr id="9" name="Rounded Rectangle 8"/>
            <p:cNvSpPr/>
            <p:nvPr/>
          </p:nvSpPr>
          <p:spPr>
            <a:xfrm>
              <a:off x="457200" y="2362200"/>
              <a:ext cx="8153400" cy="838200"/>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a:solidFill>
                      <a:srgbClr val="FFFF00"/>
                    </a:solidFill>
                  </a:ln>
                  <a:solidFill>
                    <a:srgbClr val="FFFF00"/>
                  </a:solidFill>
                  <a:effectLst>
                    <a:glow rad="101600">
                      <a:schemeClr val="accent6">
                        <a:satMod val="175000"/>
                        <a:alpha val="40000"/>
                      </a:schemeClr>
                    </a:glow>
                  </a:effectLst>
                  <a:latin typeface="SutonnyOMJ" pitchFamily="2" charset="0"/>
                  <a:cs typeface="SutonnyOMJ" pitchFamily="2" charset="0"/>
                </a:rPr>
                <a:t>একটি আদর্শ বীজতলা তৈরির কৌশল বর্ণনা করতে পারবে।</a:t>
              </a:r>
              <a:endParaRPr lang="en-US" sz="2800" dirty="0">
                <a:ln>
                  <a:solidFill>
                    <a:srgbClr val="FFFF00"/>
                  </a:solidFill>
                </a:ln>
                <a:solidFill>
                  <a:srgbClr val="FFFF00"/>
                </a:solidFill>
                <a:effectLst>
                  <a:glow rad="101600">
                    <a:schemeClr val="accent6">
                      <a:satMod val="175000"/>
                      <a:alpha val="40000"/>
                    </a:schemeClr>
                  </a:glow>
                </a:effectLst>
                <a:latin typeface="SutonnyOMJ" pitchFamily="2" charset="0"/>
                <a:cs typeface="SutonnyOMJ" pitchFamily="2" charset="0"/>
              </a:endParaRPr>
            </a:p>
          </p:txBody>
        </p:sp>
        <p:sp>
          <p:nvSpPr>
            <p:cNvPr id="10" name="Oval 9"/>
            <p:cNvSpPr/>
            <p:nvPr/>
          </p:nvSpPr>
          <p:spPr>
            <a:xfrm>
              <a:off x="457200" y="2362200"/>
              <a:ext cx="838200" cy="8382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n>
                    <a:solidFill>
                      <a:srgbClr val="FFFF00"/>
                    </a:solidFill>
                  </a:ln>
                  <a:solidFill>
                    <a:srgbClr val="FFFF00"/>
                  </a:solidFill>
                  <a:effectLst>
                    <a:glow rad="101600">
                      <a:schemeClr val="accent6">
                        <a:satMod val="175000"/>
                        <a:alpha val="40000"/>
                      </a:schemeClr>
                    </a:glow>
                  </a:effectLst>
                  <a:latin typeface="SutonnyOMJ" pitchFamily="2" charset="0"/>
                  <a:cs typeface="SutonnyOMJ" pitchFamily="2" charset="0"/>
                </a:rPr>
                <a:t>২</a:t>
              </a:r>
              <a:endParaRPr lang="en-US" sz="3600" dirty="0">
                <a:ln>
                  <a:solidFill>
                    <a:srgbClr val="FFFF00"/>
                  </a:solidFill>
                </a:ln>
                <a:solidFill>
                  <a:srgbClr val="FFFF00"/>
                </a:solidFill>
                <a:effectLst>
                  <a:glow rad="101600">
                    <a:schemeClr val="accent6">
                      <a:satMod val="175000"/>
                      <a:alpha val="40000"/>
                    </a:schemeClr>
                  </a:glow>
                </a:effectLst>
                <a:latin typeface="SutonnyOMJ" pitchFamily="2" charset="0"/>
                <a:cs typeface="SutonnyOMJ" pitchFamily="2" charset="0"/>
              </a:endParaRPr>
            </a:p>
          </p:txBody>
        </p:sp>
        <p:sp>
          <p:nvSpPr>
            <p:cNvPr id="11" name="Rounded Rectangle 10"/>
            <p:cNvSpPr/>
            <p:nvPr/>
          </p:nvSpPr>
          <p:spPr>
            <a:xfrm>
              <a:off x="457200" y="3505200"/>
              <a:ext cx="8153400" cy="838200"/>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a:solidFill>
                      <a:srgbClr val="FFFF00"/>
                    </a:solidFill>
                  </a:ln>
                  <a:solidFill>
                    <a:srgbClr val="FFFF00"/>
                  </a:solidFill>
                  <a:effectLst>
                    <a:glow rad="101600">
                      <a:schemeClr val="accent6">
                        <a:satMod val="175000"/>
                        <a:alpha val="40000"/>
                      </a:schemeClr>
                    </a:glow>
                  </a:effectLst>
                  <a:latin typeface="SutonnyOMJ" pitchFamily="2" charset="0"/>
                  <a:cs typeface="SutonnyOMJ" pitchFamily="2" charset="0"/>
                </a:rPr>
                <a:t>একটি আদর্শ বীজতলা রক্ষণাবেক্ষণ ব্যাখ্যা করতে পারবে।</a:t>
              </a:r>
              <a:endParaRPr lang="en-US" sz="2800" dirty="0">
                <a:ln>
                  <a:solidFill>
                    <a:srgbClr val="FFFF00"/>
                  </a:solidFill>
                </a:ln>
                <a:solidFill>
                  <a:srgbClr val="FFFF00"/>
                </a:solidFill>
                <a:effectLst>
                  <a:glow rad="101600">
                    <a:schemeClr val="accent6">
                      <a:satMod val="175000"/>
                      <a:alpha val="40000"/>
                    </a:schemeClr>
                  </a:glow>
                </a:effectLst>
                <a:latin typeface="SutonnyOMJ" pitchFamily="2" charset="0"/>
                <a:cs typeface="SutonnyOMJ" pitchFamily="2" charset="0"/>
              </a:endParaRPr>
            </a:p>
          </p:txBody>
        </p:sp>
        <p:sp>
          <p:nvSpPr>
            <p:cNvPr id="12" name="Oval 11"/>
            <p:cNvSpPr/>
            <p:nvPr/>
          </p:nvSpPr>
          <p:spPr>
            <a:xfrm>
              <a:off x="457200" y="3505200"/>
              <a:ext cx="838200" cy="8382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n>
                    <a:solidFill>
                      <a:srgbClr val="FFFF00"/>
                    </a:solidFill>
                  </a:ln>
                  <a:solidFill>
                    <a:srgbClr val="FFFF00"/>
                  </a:solidFill>
                  <a:effectLst>
                    <a:glow rad="101600">
                      <a:schemeClr val="accent6">
                        <a:satMod val="175000"/>
                        <a:alpha val="40000"/>
                      </a:schemeClr>
                    </a:glow>
                  </a:effectLst>
                  <a:latin typeface="SutonnyOMJ" pitchFamily="2" charset="0"/>
                  <a:cs typeface="SutonnyOMJ" pitchFamily="2" charset="0"/>
                </a:rPr>
                <a:t>৩</a:t>
              </a:r>
              <a:endParaRPr lang="en-US" sz="3600" dirty="0">
                <a:ln>
                  <a:solidFill>
                    <a:srgbClr val="FFFF00"/>
                  </a:solidFill>
                </a:ln>
                <a:solidFill>
                  <a:srgbClr val="FFFF00"/>
                </a:solidFill>
                <a:effectLst>
                  <a:glow rad="101600">
                    <a:schemeClr val="accent6">
                      <a:satMod val="175000"/>
                      <a:alpha val="40000"/>
                    </a:schemeClr>
                  </a:glow>
                </a:effectLst>
                <a:latin typeface="SutonnyOMJ" pitchFamily="2" charset="0"/>
                <a:cs typeface="SutonnyOMJ"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sp>
        <p:nvSpPr>
          <p:cNvPr id="6" name="TextBox 5"/>
          <p:cNvSpPr txBox="1"/>
          <p:nvPr/>
        </p:nvSpPr>
        <p:spPr>
          <a:xfrm>
            <a:off x="1524000" y="304800"/>
            <a:ext cx="5486400" cy="584775"/>
          </a:xfrm>
          <a:prstGeom prst="rect">
            <a:avLst/>
          </a:prstGeom>
          <a:noFill/>
        </p:spPr>
        <p:txBody>
          <a:bodyPr wrap="square" rtlCol="0">
            <a:spAutoFit/>
          </a:bodyPr>
          <a:lstStyle/>
          <a:p>
            <a:r>
              <a:rPr lang="bn-IN" sz="3200" dirty="0" smtClean="0">
                <a:ln>
                  <a:solidFill>
                    <a:schemeClr val="tx1"/>
                  </a:solidFill>
                </a:ln>
                <a:effectLst>
                  <a:glow rad="101600">
                    <a:schemeClr val="accent4">
                      <a:satMod val="175000"/>
                      <a:alpha val="40000"/>
                    </a:schemeClr>
                  </a:glow>
                </a:effectLst>
                <a:latin typeface="SutonnyOMJ" pitchFamily="2" charset="0"/>
                <a:cs typeface="SutonnyOMJ" pitchFamily="2" charset="0"/>
              </a:rPr>
              <a:t>বীজতলার মাটি প্রস্তুতের জন্য উপকরণসমূহ</a:t>
            </a:r>
            <a:endParaRPr lang="en-US" sz="3200" dirty="0">
              <a:ln>
                <a:solidFill>
                  <a:schemeClr val="tx1"/>
                </a:solidFill>
              </a:ln>
              <a:effectLst>
                <a:glow rad="101600">
                  <a:schemeClr val="accent4">
                    <a:satMod val="175000"/>
                    <a:alpha val="40000"/>
                  </a:schemeClr>
                </a:glow>
              </a:effectLst>
              <a:latin typeface="SutonnyOMJ" pitchFamily="2" charset="0"/>
              <a:cs typeface="SutonnyOMJ" pitchFamily="2" charset="0"/>
            </a:endParaRPr>
          </a:p>
        </p:txBody>
      </p:sp>
      <p:pic>
        <p:nvPicPr>
          <p:cNvPr id="7" name="Picture 6" descr="61BwA+MgxxL._AC_SL1200_.jpg"/>
          <p:cNvPicPr>
            <a:picLocks noChangeAspect="1"/>
          </p:cNvPicPr>
          <p:nvPr/>
        </p:nvPicPr>
        <p:blipFill>
          <a:blip r:embed="rId3"/>
          <a:srcRect l="5556" t="15555" r="25556" b="31872"/>
          <a:stretch>
            <a:fillRect/>
          </a:stretch>
        </p:blipFill>
        <p:spPr>
          <a:xfrm>
            <a:off x="3048000" y="990601"/>
            <a:ext cx="2743200" cy="2133600"/>
          </a:xfrm>
          <a:prstGeom prst="rect">
            <a:avLst/>
          </a:prstGeom>
          <a:ln w="19050" cap="sq">
            <a:solidFill>
              <a:srgbClr val="FF0000"/>
            </a:solidFill>
            <a:prstDash val="solid"/>
            <a:miter lim="800000"/>
          </a:ln>
          <a:effectLst>
            <a:glow rad="101600">
              <a:schemeClr val="accent2">
                <a:satMod val="175000"/>
                <a:alpha val="40000"/>
              </a:schemeClr>
            </a:glow>
            <a:outerShdw blurRad="50800" dist="38100" dir="2700000" algn="tl" rotWithShape="0">
              <a:srgbClr val="000000">
                <a:alpha val="43000"/>
              </a:srgbClr>
            </a:outerShdw>
          </a:effectLst>
        </p:spPr>
      </p:pic>
      <p:pic>
        <p:nvPicPr>
          <p:cNvPr id="8" name="Picture 7" descr="111-1902040416.jpg"/>
          <p:cNvPicPr>
            <a:picLocks noChangeAspect="1"/>
          </p:cNvPicPr>
          <p:nvPr/>
        </p:nvPicPr>
        <p:blipFill>
          <a:blip r:embed="rId4"/>
          <a:srcRect l="14966" t="26589" r="30160" b="14324"/>
          <a:stretch>
            <a:fillRect/>
          </a:stretch>
        </p:blipFill>
        <p:spPr>
          <a:xfrm>
            <a:off x="259080" y="990600"/>
            <a:ext cx="2712720" cy="2133601"/>
          </a:xfrm>
          <a:prstGeom prst="rect">
            <a:avLst/>
          </a:prstGeom>
          <a:ln w="19050" cap="sq">
            <a:solidFill>
              <a:srgbClr val="FF0000"/>
            </a:solidFill>
            <a:prstDash val="solid"/>
            <a:miter lim="800000"/>
          </a:ln>
          <a:effectLst>
            <a:glow rad="101600">
              <a:schemeClr val="accent2">
                <a:satMod val="175000"/>
                <a:alpha val="40000"/>
              </a:schemeClr>
            </a:glow>
            <a:outerShdw blurRad="50800" dist="38100" dir="2700000" algn="tl" rotWithShape="0">
              <a:srgbClr val="000000">
                <a:alpha val="43000"/>
              </a:srgbClr>
            </a:outerShdw>
          </a:effectLst>
        </p:spPr>
      </p:pic>
      <p:pic>
        <p:nvPicPr>
          <p:cNvPr id="9" name="Picture 8" descr="img_5c0551d909a60.png"/>
          <p:cNvPicPr>
            <a:picLocks noChangeAspect="1"/>
          </p:cNvPicPr>
          <p:nvPr/>
        </p:nvPicPr>
        <p:blipFill>
          <a:blip r:embed="rId5"/>
          <a:srcRect l="17554" t="4246" r="18166" b="19322"/>
          <a:stretch>
            <a:fillRect/>
          </a:stretch>
        </p:blipFill>
        <p:spPr>
          <a:xfrm>
            <a:off x="5867400" y="990600"/>
            <a:ext cx="2895600" cy="2133601"/>
          </a:xfrm>
          <a:prstGeom prst="rect">
            <a:avLst/>
          </a:prstGeom>
          <a:ln w="19050" cap="sq">
            <a:solidFill>
              <a:srgbClr val="FF0000"/>
            </a:solidFill>
            <a:prstDash val="solid"/>
            <a:miter lim="800000"/>
          </a:ln>
          <a:effectLst>
            <a:glow rad="101600">
              <a:schemeClr val="accent2">
                <a:satMod val="175000"/>
                <a:alpha val="40000"/>
              </a:schemeClr>
            </a:glow>
            <a:outerShdw blurRad="50800" dist="38100" dir="2700000" algn="tl" rotWithShape="0">
              <a:srgbClr val="000000">
                <a:alpha val="43000"/>
              </a:srgbClr>
            </a:outerShdw>
          </a:effectLst>
        </p:spPr>
      </p:pic>
      <p:pic>
        <p:nvPicPr>
          <p:cNvPr id="10" name="Picture 9" descr="Organic-soil-3.jpg"/>
          <p:cNvPicPr>
            <a:picLocks noChangeAspect="1"/>
          </p:cNvPicPr>
          <p:nvPr/>
        </p:nvPicPr>
        <p:blipFill>
          <a:blip r:embed="rId6"/>
          <a:srcRect l="4709" t="6042" r="13958" b="19291"/>
          <a:stretch>
            <a:fillRect/>
          </a:stretch>
        </p:blipFill>
        <p:spPr>
          <a:xfrm>
            <a:off x="3124200" y="3810000"/>
            <a:ext cx="2743200" cy="2133600"/>
          </a:xfrm>
          <a:prstGeom prst="rect">
            <a:avLst/>
          </a:prstGeom>
          <a:ln w="19050" cap="sq">
            <a:solidFill>
              <a:srgbClr val="FF0000"/>
            </a:solidFill>
            <a:prstDash val="solid"/>
            <a:miter lim="800000"/>
          </a:ln>
          <a:effectLst>
            <a:glow rad="101600">
              <a:schemeClr val="accent2">
                <a:satMod val="175000"/>
                <a:alpha val="40000"/>
              </a:schemeClr>
            </a:glow>
            <a:outerShdw blurRad="50800" dist="38100" dir="2700000" algn="tl" rotWithShape="0">
              <a:srgbClr val="000000">
                <a:alpha val="43000"/>
              </a:srgbClr>
            </a:outerShdw>
          </a:effectLst>
        </p:spPr>
      </p:pic>
      <p:pic>
        <p:nvPicPr>
          <p:cNvPr id="11" name="Picture 10" descr="unnamed (9).jpg"/>
          <p:cNvPicPr>
            <a:picLocks noChangeAspect="1"/>
          </p:cNvPicPr>
          <p:nvPr/>
        </p:nvPicPr>
        <p:blipFill>
          <a:blip r:embed="rId7"/>
          <a:srcRect l="44990" t="11810" r="2132" b="5534"/>
          <a:stretch>
            <a:fillRect/>
          </a:stretch>
        </p:blipFill>
        <p:spPr>
          <a:xfrm>
            <a:off x="304800" y="3810001"/>
            <a:ext cx="2743200" cy="2133600"/>
          </a:xfrm>
          <a:prstGeom prst="rect">
            <a:avLst/>
          </a:prstGeom>
          <a:ln w="19050" cap="sq">
            <a:solidFill>
              <a:srgbClr val="FF0000"/>
            </a:solidFill>
            <a:prstDash val="solid"/>
            <a:miter lim="800000"/>
          </a:ln>
          <a:effectLst>
            <a:glow rad="101600">
              <a:schemeClr val="accent2">
                <a:satMod val="175000"/>
                <a:alpha val="40000"/>
              </a:schemeClr>
            </a:glow>
            <a:outerShdw blurRad="50800" dist="38100" dir="2700000" algn="tl" rotWithShape="0">
              <a:srgbClr val="000000">
                <a:alpha val="43000"/>
              </a:srgbClr>
            </a:outerShdw>
          </a:effectLst>
        </p:spPr>
      </p:pic>
      <p:pic>
        <p:nvPicPr>
          <p:cNvPr id="12" name="Picture 11" descr="Sell-Organnic-and-Inorganic-Fertilizers.jpg"/>
          <p:cNvPicPr>
            <a:picLocks noChangeAspect="1"/>
          </p:cNvPicPr>
          <p:nvPr/>
        </p:nvPicPr>
        <p:blipFill>
          <a:blip r:embed="rId8"/>
          <a:stretch>
            <a:fillRect/>
          </a:stretch>
        </p:blipFill>
        <p:spPr>
          <a:xfrm>
            <a:off x="5943600" y="3809999"/>
            <a:ext cx="2895600" cy="2133600"/>
          </a:xfrm>
          <a:prstGeom prst="rect">
            <a:avLst/>
          </a:prstGeom>
          <a:ln w="19050" cap="sq">
            <a:solidFill>
              <a:srgbClr val="FF0000"/>
            </a:solidFill>
            <a:prstDash val="solid"/>
            <a:miter lim="800000"/>
          </a:ln>
          <a:effectLst>
            <a:glow rad="101600">
              <a:schemeClr val="accent2">
                <a:satMod val="175000"/>
                <a:alpha val="40000"/>
              </a:schemeClr>
            </a:glow>
            <a:outerShdw blurRad="50800" dist="38100" dir="2700000" algn="tl" rotWithShape="0">
              <a:srgbClr val="000000">
                <a:alpha val="43000"/>
              </a:srgbClr>
            </a:outerShdw>
          </a:effectLst>
        </p:spPr>
      </p:pic>
      <p:sp>
        <p:nvSpPr>
          <p:cNvPr id="13" name="TextBox 12"/>
          <p:cNvSpPr txBox="1"/>
          <p:nvPr/>
        </p:nvSpPr>
        <p:spPr>
          <a:xfrm>
            <a:off x="990600" y="3200400"/>
            <a:ext cx="838200" cy="584775"/>
          </a:xfrm>
          <a:prstGeom prst="rect">
            <a:avLst/>
          </a:prstGeom>
          <a:noFill/>
        </p:spPr>
        <p:txBody>
          <a:bodyPr wrap="square" rtlCol="0">
            <a:spAutoFit/>
          </a:bodyPr>
          <a:lstStyle/>
          <a:p>
            <a:r>
              <a:rPr lang="bn-IN" sz="3200" dirty="0" smtClean="0">
                <a:ln>
                  <a:solidFill>
                    <a:schemeClr val="tx1"/>
                  </a:solidFill>
                </a:ln>
                <a:effectLst>
                  <a:glow rad="101600">
                    <a:schemeClr val="accent4">
                      <a:satMod val="175000"/>
                      <a:alpha val="40000"/>
                    </a:schemeClr>
                  </a:glow>
                </a:effectLst>
                <a:latin typeface="SutonnyOMJ" pitchFamily="2" charset="0"/>
                <a:cs typeface="SutonnyOMJ" pitchFamily="2" charset="0"/>
              </a:rPr>
              <a:t>জমি</a:t>
            </a:r>
            <a:endParaRPr lang="en-US" sz="3200" dirty="0">
              <a:ln>
                <a:solidFill>
                  <a:schemeClr val="tx1"/>
                </a:solidFill>
              </a:ln>
              <a:effectLst>
                <a:glow rad="101600">
                  <a:schemeClr val="accent4">
                    <a:satMod val="175000"/>
                    <a:alpha val="40000"/>
                  </a:schemeClr>
                </a:glow>
              </a:effectLst>
              <a:latin typeface="SutonnyOMJ" pitchFamily="2" charset="0"/>
              <a:cs typeface="SutonnyOMJ" pitchFamily="2" charset="0"/>
            </a:endParaRPr>
          </a:p>
        </p:txBody>
      </p:sp>
      <p:sp>
        <p:nvSpPr>
          <p:cNvPr id="14" name="TextBox 13"/>
          <p:cNvSpPr txBox="1"/>
          <p:nvPr/>
        </p:nvSpPr>
        <p:spPr>
          <a:xfrm>
            <a:off x="3810000" y="3200400"/>
            <a:ext cx="838200" cy="584775"/>
          </a:xfrm>
          <a:prstGeom prst="rect">
            <a:avLst/>
          </a:prstGeom>
          <a:noFill/>
        </p:spPr>
        <p:txBody>
          <a:bodyPr wrap="square" rtlCol="0">
            <a:spAutoFit/>
          </a:bodyPr>
          <a:lstStyle/>
          <a:p>
            <a:r>
              <a:rPr lang="bn-IN" sz="3200" dirty="0" smtClean="0">
                <a:ln>
                  <a:solidFill>
                    <a:schemeClr val="tx1"/>
                  </a:solidFill>
                </a:ln>
                <a:effectLst>
                  <a:glow rad="101600">
                    <a:schemeClr val="accent4">
                      <a:satMod val="175000"/>
                      <a:alpha val="40000"/>
                    </a:schemeClr>
                  </a:glow>
                </a:effectLst>
                <a:latin typeface="SutonnyOMJ" pitchFamily="2" charset="0"/>
                <a:cs typeface="SutonnyOMJ" pitchFamily="2" charset="0"/>
              </a:rPr>
              <a:t>খুঁটি</a:t>
            </a:r>
            <a:endParaRPr lang="en-US" sz="3200" dirty="0">
              <a:ln>
                <a:solidFill>
                  <a:schemeClr val="tx1"/>
                </a:solidFill>
              </a:ln>
              <a:effectLst>
                <a:glow rad="101600">
                  <a:schemeClr val="accent4">
                    <a:satMod val="175000"/>
                    <a:alpha val="40000"/>
                  </a:schemeClr>
                </a:glow>
              </a:effectLst>
              <a:latin typeface="SutonnyOMJ" pitchFamily="2" charset="0"/>
              <a:cs typeface="SutonnyOMJ" pitchFamily="2" charset="0"/>
            </a:endParaRPr>
          </a:p>
        </p:txBody>
      </p:sp>
      <p:sp>
        <p:nvSpPr>
          <p:cNvPr id="15" name="TextBox 14"/>
          <p:cNvSpPr txBox="1"/>
          <p:nvPr/>
        </p:nvSpPr>
        <p:spPr>
          <a:xfrm>
            <a:off x="6400800" y="3124200"/>
            <a:ext cx="1676400" cy="584775"/>
          </a:xfrm>
          <a:prstGeom prst="rect">
            <a:avLst/>
          </a:prstGeom>
          <a:noFill/>
        </p:spPr>
        <p:txBody>
          <a:bodyPr wrap="square" rtlCol="0">
            <a:spAutoFit/>
          </a:bodyPr>
          <a:lstStyle/>
          <a:p>
            <a:r>
              <a:rPr lang="bn-IN" sz="3200" dirty="0" smtClean="0">
                <a:ln>
                  <a:solidFill>
                    <a:schemeClr val="tx1"/>
                  </a:solidFill>
                </a:ln>
                <a:effectLst>
                  <a:glow rad="101600">
                    <a:schemeClr val="accent4">
                      <a:satMod val="175000"/>
                      <a:alpha val="40000"/>
                    </a:schemeClr>
                  </a:glow>
                </a:effectLst>
                <a:latin typeface="SutonnyOMJ" pitchFamily="2" charset="0"/>
                <a:cs typeface="SutonnyOMJ" pitchFamily="2" charset="0"/>
              </a:rPr>
              <a:t>মাপার ফিতা</a:t>
            </a:r>
            <a:endParaRPr lang="en-US" sz="3200" dirty="0">
              <a:ln>
                <a:solidFill>
                  <a:schemeClr val="tx1"/>
                </a:solidFill>
              </a:ln>
              <a:effectLst>
                <a:glow rad="101600">
                  <a:schemeClr val="accent4">
                    <a:satMod val="175000"/>
                    <a:alpha val="40000"/>
                  </a:schemeClr>
                </a:glow>
              </a:effectLst>
              <a:latin typeface="SutonnyOMJ" pitchFamily="2" charset="0"/>
              <a:cs typeface="SutonnyOMJ" pitchFamily="2" charset="0"/>
            </a:endParaRPr>
          </a:p>
        </p:txBody>
      </p:sp>
      <p:sp>
        <p:nvSpPr>
          <p:cNvPr id="16" name="TextBox 15"/>
          <p:cNvSpPr txBox="1"/>
          <p:nvPr/>
        </p:nvSpPr>
        <p:spPr>
          <a:xfrm>
            <a:off x="609600" y="6019800"/>
            <a:ext cx="1676400" cy="584775"/>
          </a:xfrm>
          <a:prstGeom prst="rect">
            <a:avLst/>
          </a:prstGeom>
          <a:noFill/>
        </p:spPr>
        <p:txBody>
          <a:bodyPr wrap="square" rtlCol="0">
            <a:spAutoFit/>
          </a:bodyPr>
          <a:lstStyle/>
          <a:p>
            <a:r>
              <a:rPr lang="bn-IN" sz="3200" dirty="0" smtClean="0">
                <a:ln>
                  <a:solidFill>
                    <a:schemeClr val="tx1"/>
                  </a:solidFill>
                </a:ln>
                <a:effectLst>
                  <a:glow rad="101600">
                    <a:schemeClr val="accent4">
                      <a:satMod val="175000"/>
                      <a:alpha val="40000"/>
                    </a:schemeClr>
                  </a:glow>
                </a:effectLst>
                <a:latin typeface="SutonnyOMJ" pitchFamily="2" charset="0"/>
                <a:cs typeface="SutonnyOMJ" pitchFamily="2" charset="0"/>
              </a:rPr>
              <a:t>কোদাল</a:t>
            </a:r>
            <a:endParaRPr lang="en-US" sz="3200" dirty="0">
              <a:ln>
                <a:solidFill>
                  <a:schemeClr val="tx1"/>
                </a:solidFill>
              </a:ln>
              <a:effectLst>
                <a:glow rad="101600">
                  <a:schemeClr val="accent4">
                    <a:satMod val="175000"/>
                    <a:alpha val="40000"/>
                  </a:schemeClr>
                </a:glow>
              </a:effectLst>
              <a:latin typeface="SutonnyOMJ" pitchFamily="2" charset="0"/>
              <a:cs typeface="SutonnyOMJ" pitchFamily="2" charset="0"/>
            </a:endParaRPr>
          </a:p>
        </p:txBody>
      </p:sp>
      <p:sp>
        <p:nvSpPr>
          <p:cNvPr id="17" name="TextBox 16"/>
          <p:cNvSpPr txBox="1"/>
          <p:nvPr/>
        </p:nvSpPr>
        <p:spPr>
          <a:xfrm>
            <a:off x="3581400" y="6019800"/>
            <a:ext cx="1371600" cy="584775"/>
          </a:xfrm>
          <a:prstGeom prst="rect">
            <a:avLst/>
          </a:prstGeom>
          <a:noFill/>
        </p:spPr>
        <p:txBody>
          <a:bodyPr wrap="square" rtlCol="0">
            <a:spAutoFit/>
          </a:bodyPr>
          <a:lstStyle/>
          <a:p>
            <a:r>
              <a:rPr lang="bn-IN" sz="3200" dirty="0" smtClean="0">
                <a:ln>
                  <a:solidFill>
                    <a:schemeClr val="tx1"/>
                  </a:solidFill>
                </a:ln>
                <a:effectLst>
                  <a:glow rad="101600">
                    <a:schemeClr val="accent4">
                      <a:satMod val="175000"/>
                      <a:alpha val="40000"/>
                    </a:schemeClr>
                  </a:glow>
                </a:effectLst>
                <a:latin typeface="SutonnyOMJ" pitchFamily="2" charset="0"/>
                <a:cs typeface="SutonnyOMJ" pitchFamily="2" charset="0"/>
              </a:rPr>
              <a:t>জৈব সার</a:t>
            </a:r>
            <a:endParaRPr lang="en-US" sz="3200" dirty="0">
              <a:ln>
                <a:solidFill>
                  <a:schemeClr val="tx1"/>
                </a:solidFill>
              </a:ln>
              <a:effectLst>
                <a:glow rad="101600">
                  <a:schemeClr val="accent4">
                    <a:satMod val="175000"/>
                    <a:alpha val="40000"/>
                  </a:schemeClr>
                </a:glow>
              </a:effectLst>
              <a:latin typeface="SutonnyOMJ" pitchFamily="2" charset="0"/>
              <a:cs typeface="SutonnyOMJ" pitchFamily="2" charset="0"/>
            </a:endParaRPr>
          </a:p>
        </p:txBody>
      </p:sp>
      <p:sp>
        <p:nvSpPr>
          <p:cNvPr id="18" name="TextBox 17"/>
          <p:cNvSpPr txBox="1"/>
          <p:nvPr/>
        </p:nvSpPr>
        <p:spPr>
          <a:xfrm>
            <a:off x="6248400" y="6019800"/>
            <a:ext cx="1828800" cy="584775"/>
          </a:xfrm>
          <a:prstGeom prst="rect">
            <a:avLst/>
          </a:prstGeom>
          <a:noFill/>
        </p:spPr>
        <p:txBody>
          <a:bodyPr wrap="square" rtlCol="0">
            <a:spAutoFit/>
          </a:bodyPr>
          <a:lstStyle/>
          <a:p>
            <a:r>
              <a:rPr lang="bn-IN" sz="3200" dirty="0" smtClean="0">
                <a:ln>
                  <a:solidFill>
                    <a:schemeClr val="tx1"/>
                  </a:solidFill>
                </a:ln>
                <a:effectLst>
                  <a:glow rad="101600">
                    <a:schemeClr val="accent4">
                      <a:satMod val="175000"/>
                      <a:alpha val="40000"/>
                    </a:schemeClr>
                  </a:glow>
                </a:effectLst>
                <a:latin typeface="SutonnyOMJ" pitchFamily="2" charset="0"/>
                <a:cs typeface="SutonnyOMJ" pitchFamily="2" charset="0"/>
              </a:rPr>
              <a:t>অজৈব সার</a:t>
            </a:r>
            <a:endParaRPr lang="en-US" sz="3200" dirty="0">
              <a:ln>
                <a:solidFill>
                  <a:schemeClr val="tx1"/>
                </a:solidFill>
              </a:ln>
              <a:effectLst>
                <a:glow rad="101600">
                  <a:schemeClr val="accent4">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par>
                          <p:cTn id="8" fill="hold">
                            <p:stCondLst>
                              <p:cond delay="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childTnLst>
                          </p:cTn>
                        </p:par>
                        <p:par>
                          <p:cTn id="15" fill="hold">
                            <p:stCondLst>
                              <p:cond delay="11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childTnLst>
                          </p:cTn>
                        </p:par>
                        <p:par>
                          <p:cTn id="22" fill="hold">
                            <p:stCondLst>
                              <p:cond delay="2300"/>
                            </p:stCondLst>
                            <p:childTnLst>
                              <p:par>
                                <p:cTn id="23" presetID="31" presetClass="entr" presetSubtype="0" fill="hold" grpId="0" nodeType="afterEffect">
                                  <p:stCondLst>
                                    <p:cond delay="0"/>
                                  </p:stCondLst>
                                  <p:iterate type="lt">
                                    <p:tmPct val="5000"/>
                                  </p:iterate>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par>
                          <p:cTn id="29" fill="hold">
                            <p:stCondLst>
                              <p:cond delay="3700"/>
                            </p:stCondLst>
                            <p:childTnLst>
                              <p:par>
                                <p:cTn id="30" presetID="31" presetClass="entr" presetSubtype="0" fill="hold" nodeType="afterEffect">
                                  <p:stCondLst>
                                    <p:cond delay="0"/>
                                  </p:stCondLst>
                                  <p:iterate type="lt">
                                    <p:tmPct val="5000"/>
                                  </p:iterate>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childTnLst>
                          </p:cTn>
                        </p:par>
                        <p:par>
                          <p:cTn id="36" fill="hold">
                            <p:stCondLst>
                              <p:cond delay="4700"/>
                            </p:stCondLst>
                            <p:childTnLst>
                              <p:par>
                                <p:cTn id="37" presetID="31" presetClass="entr" presetSubtype="0" fill="hold" nodeType="afterEffect">
                                  <p:stCondLst>
                                    <p:cond delay="0"/>
                                  </p:stCondLst>
                                  <p:iterate type="lt">
                                    <p:tmPct val="5000"/>
                                  </p:iterate>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5700"/>
                            </p:stCondLst>
                            <p:childTnLst>
                              <p:par>
                                <p:cTn id="44" presetID="31" presetClass="entr" presetSubtype="0" fill="hold" nodeType="afterEffect">
                                  <p:stCondLst>
                                    <p:cond delay="0"/>
                                  </p:stCondLst>
                                  <p:iterate type="lt">
                                    <p:tmPct val="5000"/>
                                  </p:iterate>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childTnLst>
                          </p:cTn>
                        </p:par>
                        <p:par>
                          <p:cTn id="50" fill="hold">
                            <p:stCondLst>
                              <p:cond delay="67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fltVal val="0"/>
                                          </p:val>
                                        </p:tav>
                                        <p:tav tm="100000">
                                          <p:val>
                                            <p:strVal val="#ppt_w"/>
                                          </p:val>
                                        </p:tav>
                                      </p:tavLst>
                                    </p:anim>
                                    <p:anim calcmode="lin" valueType="num">
                                      <p:cBhvr>
                                        <p:cTn id="54" dur="1000" fill="hold"/>
                                        <p:tgtEl>
                                          <p:spTgt spid="16"/>
                                        </p:tgtEl>
                                        <p:attrNameLst>
                                          <p:attrName>ppt_h</p:attrName>
                                        </p:attrNameLst>
                                      </p:cBhvr>
                                      <p:tavLst>
                                        <p:tav tm="0">
                                          <p:val>
                                            <p:fltVal val="0"/>
                                          </p:val>
                                        </p:tav>
                                        <p:tav tm="100000">
                                          <p:val>
                                            <p:strVal val="#ppt_h"/>
                                          </p:val>
                                        </p:tav>
                                      </p:tavLst>
                                    </p:anim>
                                    <p:anim calcmode="lin" valueType="num">
                                      <p:cBhvr>
                                        <p:cTn id="55" dur="1000" fill="hold"/>
                                        <p:tgtEl>
                                          <p:spTgt spid="16"/>
                                        </p:tgtEl>
                                        <p:attrNameLst>
                                          <p:attrName>style.rotation</p:attrName>
                                        </p:attrNameLst>
                                      </p:cBhvr>
                                      <p:tavLst>
                                        <p:tav tm="0">
                                          <p:val>
                                            <p:fltVal val="90"/>
                                          </p:val>
                                        </p:tav>
                                        <p:tav tm="100000">
                                          <p:val>
                                            <p:fltVal val="0"/>
                                          </p:val>
                                        </p:tav>
                                      </p:tavLst>
                                    </p:anim>
                                    <p:animEffect transition="in" filter="fade">
                                      <p:cBhvr>
                                        <p:cTn id="56" dur="1000"/>
                                        <p:tgtEl>
                                          <p:spTgt spid="16"/>
                                        </p:tgtEl>
                                      </p:cBhvr>
                                    </p:animEffect>
                                  </p:childTnLst>
                                </p:cTn>
                              </p:par>
                            </p:childTnLst>
                          </p:cTn>
                        </p:par>
                        <p:par>
                          <p:cTn id="57" fill="hold">
                            <p:stCondLst>
                              <p:cond delay="7900"/>
                            </p:stCondLst>
                            <p:childTnLst>
                              <p:par>
                                <p:cTn id="58" presetID="31" presetClass="entr" presetSubtype="0" fill="hold" grpId="0" nodeType="afterEffect">
                                  <p:stCondLst>
                                    <p:cond delay="0"/>
                                  </p:stCondLst>
                                  <p:iterate type="lt">
                                    <p:tmPct val="5000"/>
                                  </p:iterate>
                                  <p:childTnLst>
                                    <p:set>
                                      <p:cBhvr>
                                        <p:cTn id="59" dur="1" fill="hold">
                                          <p:stCondLst>
                                            <p:cond delay="0"/>
                                          </p:stCondLst>
                                        </p:cTn>
                                        <p:tgtEl>
                                          <p:spTgt spid="17"/>
                                        </p:tgtEl>
                                        <p:attrNameLst>
                                          <p:attrName>style.visibility</p:attrName>
                                        </p:attrNameLst>
                                      </p:cBhvr>
                                      <p:to>
                                        <p:strVal val="visible"/>
                                      </p:to>
                                    </p:set>
                                    <p:anim calcmode="lin" valueType="num">
                                      <p:cBhvr>
                                        <p:cTn id="60" dur="1000" fill="hold"/>
                                        <p:tgtEl>
                                          <p:spTgt spid="17"/>
                                        </p:tgtEl>
                                        <p:attrNameLst>
                                          <p:attrName>ppt_w</p:attrName>
                                        </p:attrNameLst>
                                      </p:cBhvr>
                                      <p:tavLst>
                                        <p:tav tm="0">
                                          <p:val>
                                            <p:fltVal val="0"/>
                                          </p:val>
                                        </p:tav>
                                        <p:tav tm="100000">
                                          <p:val>
                                            <p:strVal val="#ppt_w"/>
                                          </p:val>
                                        </p:tav>
                                      </p:tavLst>
                                    </p:anim>
                                    <p:anim calcmode="lin" valueType="num">
                                      <p:cBhvr>
                                        <p:cTn id="61" dur="1000" fill="hold"/>
                                        <p:tgtEl>
                                          <p:spTgt spid="17"/>
                                        </p:tgtEl>
                                        <p:attrNameLst>
                                          <p:attrName>ppt_h</p:attrName>
                                        </p:attrNameLst>
                                      </p:cBhvr>
                                      <p:tavLst>
                                        <p:tav tm="0">
                                          <p:val>
                                            <p:fltVal val="0"/>
                                          </p:val>
                                        </p:tav>
                                        <p:tav tm="100000">
                                          <p:val>
                                            <p:strVal val="#ppt_h"/>
                                          </p:val>
                                        </p:tav>
                                      </p:tavLst>
                                    </p:anim>
                                    <p:anim calcmode="lin" valueType="num">
                                      <p:cBhvr>
                                        <p:cTn id="62" dur="1000" fill="hold"/>
                                        <p:tgtEl>
                                          <p:spTgt spid="17"/>
                                        </p:tgtEl>
                                        <p:attrNameLst>
                                          <p:attrName>style.rotation</p:attrName>
                                        </p:attrNameLst>
                                      </p:cBhvr>
                                      <p:tavLst>
                                        <p:tav tm="0">
                                          <p:val>
                                            <p:fltVal val="90"/>
                                          </p:val>
                                        </p:tav>
                                        <p:tav tm="100000">
                                          <p:val>
                                            <p:fltVal val="0"/>
                                          </p:val>
                                        </p:tav>
                                      </p:tavLst>
                                    </p:anim>
                                    <p:animEffect transition="in" filter="fade">
                                      <p:cBhvr>
                                        <p:cTn id="63" dur="1000"/>
                                        <p:tgtEl>
                                          <p:spTgt spid="17"/>
                                        </p:tgtEl>
                                      </p:cBhvr>
                                    </p:animEffect>
                                  </p:childTnLst>
                                </p:cTn>
                              </p:par>
                            </p:childTnLst>
                          </p:cTn>
                        </p:par>
                        <p:par>
                          <p:cTn id="64" fill="hold">
                            <p:stCondLst>
                              <p:cond delay="9150"/>
                            </p:stCondLst>
                            <p:childTnLst>
                              <p:par>
                                <p:cTn id="65" presetID="31" presetClass="entr" presetSubtype="0" fill="hold" grpId="0" nodeType="afterEffect">
                                  <p:stCondLst>
                                    <p:cond delay="0"/>
                                  </p:stCondLst>
                                  <p:iterate type="lt">
                                    <p:tmPct val="5000"/>
                                  </p:iterate>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ppt_w</p:attrName>
                                        </p:attrNameLst>
                                      </p:cBhvr>
                                      <p:tavLst>
                                        <p:tav tm="0">
                                          <p:val>
                                            <p:fltVal val="0"/>
                                          </p:val>
                                        </p:tav>
                                        <p:tav tm="100000">
                                          <p:val>
                                            <p:strVal val="#ppt_w"/>
                                          </p:val>
                                        </p:tav>
                                      </p:tavLst>
                                    </p:anim>
                                    <p:anim calcmode="lin" valueType="num">
                                      <p:cBhvr>
                                        <p:cTn id="68" dur="1000" fill="hold"/>
                                        <p:tgtEl>
                                          <p:spTgt spid="18"/>
                                        </p:tgtEl>
                                        <p:attrNameLst>
                                          <p:attrName>ppt_h</p:attrName>
                                        </p:attrNameLst>
                                      </p:cBhvr>
                                      <p:tavLst>
                                        <p:tav tm="0">
                                          <p:val>
                                            <p:fltVal val="0"/>
                                          </p:val>
                                        </p:tav>
                                        <p:tav tm="100000">
                                          <p:val>
                                            <p:strVal val="#ppt_h"/>
                                          </p:val>
                                        </p:tav>
                                      </p:tavLst>
                                    </p:anim>
                                    <p:anim calcmode="lin" valueType="num">
                                      <p:cBhvr>
                                        <p:cTn id="69" dur="1000" fill="hold"/>
                                        <p:tgtEl>
                                          <p:spTgt spid="18"/>
                                        </p:tgtEl>
                                        <p:attrNameLst>
                                          <p:attrName>style.rotation</p:attrName>
                                        </p:attrNameLst>
                                      </p:cBhvr>
                                      <p:tavLst>
                                        <p:tav tm="0">
                                          <p:val>
                                            <p:fltVal val="90"/>
                                          </p:val>
                                        </p:tav>
                                        <p:tav tm="100000">
                                          <p:val>
                                            <p:fltVal val="0"/>
                                          </p:val>
                                        </p:tav>
                                      </p:tavLst>
                                    </p:anim>
                                    <p:animEffect transition="in" filter="fade">
                                      <p:cBhvr>
                                        <p:cTn id="7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chemeClr val="accent6">
                  <a:lumMod val="75000"/>
                </a:schemeClr>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114300">
              <a:solidFill>
                <a:srgbClr val="002060"/>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মুজিব_বর্ষ.jpg"/>
            <p:cNvPicPr>
              <a:picLocks noChangeAspect="1"/>
            </p:cNvPicPr>
            <p:nvPr/>
          </p:nvPicPr>
          <p:blipFill>
            <a:blip r:embed="rId2" cstate="print"/>
            <a:srcRect l="8750" r="3750" b="135"/>
            <a:stretch>
              <a:fillRect/>
            </a:stretch>
          </p:blipFill>
          <p:spPr>
            <a:xfrm>
              <a:off x="7848600" y="228600"/>
              <a:ext cx="1049431" cy="690563"/>
            </a:xfrm>
            <a:prstGeom prst="rect">
              <a:avLst/>
            </a:prstGeom>
          </p:spPr>
        </p:pic>
      </p:grpSp>
      <p:sp>
        <p:nvSpPr>
          <p:cNvPr id="6" name="TextBox 5"/>
          <p:cNvSpPr txBox="1"/>
          <p:nvPr/>
        </p:nvSpPr>
        <p:spPr>
          <a:xfrm>
            <a:off x="2743200" y="329625"/>
            <a:ext cx="4114800" cy="584775"/>
          </a:xfrm>
          <a:prstGeom prst="rect">
            <a:avLst/>
          </a:prstGeom>
          <a:noFill/>
        </p:spPr>
        <p:txBody>
          <a:bodyPr wrap="square" rtlCol="0">
            <a:prstTxWarp prst="textPlain">
              <a:avLst/>
            </a:prstTxWarp>
            <a:spAutoFit/>
          </a:bodyPr>
          <a:lstStyle/>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4">
                      <a:satMod val="175000"/>
                      <a:alpha val="40000"/>
                    </a:schemeClr>
                  </a:glow>
                  <a:reflection blurRad="12700" stA="28000" endPos="45000" dist="1000" dir="5400000" sy="-100000" algn="bl" rotWithShape="0"/>
                </a:effectLst>
                <a:latin typeface="SutonnyOMJ" pitchFamily="2" charset="0"/>
                <a:cs typeface="SutonnyOMJ" pitchFamily="2" charset="0"/>
              </a:rPr>
              <a:t>বীজতলার প্রকার বা ধরণ</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4">
                    <a:satMod val="175000"/>
                    <a:alpha val="40000"/>
                  </a:schemeClr>
                </a:glow>
                <a:reflection blurRad="12700" stA="28000" endPos="45000" dist="1000" dir="5400000" sy="-100000" algn="bl" rotWithShape="0"/>
              </a:effectLst>
              <a:latin typeface="SutonnyOMJ" pitchFamily="2" charset="0"/>
              <a:cs typeface="SutonnyOMJ" pitchFamily="2" charset="0"/>
            </a:endParaRPr>
          </a:p>
        </p:txBody>
      </p:sp>
      <p:pic>
        <p:nvPicPr>
          <p:cNvPr id="7" name="Picture 6" descr="prodipto.news26111920.jpg"/>
          <p:cNvPicPr>
            <a:picLocks noChangeAspect="1"/>
          </p:cNvPicPr>
          <p:nvPr/>
        </p:nvPicPr>
        <p:blipFill>
          <a:blip r:embed="rId3"/>
          <a:srcRect l="18779" t="23529" r="18623" b="13122"/>
          <a:stretch>
            <a:fillRect/>
          </a:stretch>
        </p:blipFill>
        <p:spPr>
          <a:xfrm>
            <a:off x="4648200" y="1167825"/>
            <a:ext cx="4114800" cy="2971800"/>
          </a:xfrm>
          <a:prstGeom prst="snip2DiagRect">
            <a:avLst/>
          </a:prstGeom>
          <a:solidFill>
            <a:srgbClr val="FFFFFF">
              <a:shade val="85000"/>
            </a:srgbClr>
          </a:solidFill>
          <a:ln w="88900" cap="sq">
            <a:solidFill>
              <a:schemeClr val="accent2">
                <a:lumMod val="75000"/>
              </a:schemeClr>
            </a:solidFill>
            <a:miter lim="800000"/>
          </a:ln>
          <a:effectLst>
            <a:glow rad="101600">
              <a:schemeClr val="accent2">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descr="সবজির-বেশি-ফলন-পেতে-গুনগত-মানের-চারা-তৈরি-করবেন-যেভাবে.jpg"/>
          <p:cNvPicPr>
            <a:picLocks noChangeAspect="1"/>
          </p:cNvPicPr>
          <p:nvPr/>
        </p:nvPicPr>
        <p:blipFill>
          <a:blip r:embed="rId4"/>
          <a:srcRect l="26667" t="4000" r="21333" b="42000"/>
          <a:stretch>
            <a:fillRect/>
          </a:stretch>
        </p:blipFill>
        <p:spPr>
          <a:xfrm>
            <a:off x="304800" y="1167825"/>
            <a:ext cx="4086664" cy="2971800"/>
          </a:xfrm>
          <a:prstGeom prst="snip2DiagRect">
            <a:avLst/>
          </a:prstGeom>
          <a:solidFill>
            <a:srgbClr val="FFFFFF">
              <a:shade val="85000"/>
            </a:srgbClr>
          </a:solidFill>
          <a:ln w="88900" cap="sq">
            <a:solidFill>
              <a:schemeClr val="accent2">
                <a:lumMod val="75000"/>
              </a:schemeClr>
            </a:solidFill>
            <a:miter lim="800000"/>
          </a:ln>
          <a:effectLst>
            <a:glow rad="139700">
              <a:schemeClr val="accent2">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990600" y="4215825"/>
            <a:ext cx="2308302" cy="523220"/>
          </a:xfrm>
          <a:prstGeom prst="rect">
            <a:avLst/>
          </a:prstGeom>
          <a:noFill/>
        </p:spPr>
        <p:txBody>
          <a:bodyPr wrap="square" rtlCol="0">
            <a:spAutoFit/>
          </a:bodyPr>
          <a:lstStyle/>
          <a:p>
            <a:r>
              <a:rPr lang="bn-IN" sz="2800" b="1" cap="all" dirty="0" smtClean="0">
                <a:ln w="9000" cmpd="sng">
                  <a:solidFill>
                    <a:schemeClr val="accent6">
                      <a:lumMod val="75000"/>
                    </a:schemeClr>
                  </a:solidFill>
                  <a:prstDash val="solid"/>
                </a:ln>
                <a:solidFill>
                  <a:schemeClr val="accent6">
                    <a:lumMod val="75000"/>
                  </a:schemeClr>
                </a:solidFill>
                <a:effectLst>
                  <a:glow rad="101600">
                    <a:schemeClr val="accent6">
                      <a:satMod val="175000"/>
                      <a:alpha val="40000"/>
                    </a:schemeClr>
                  </a:glow>
                  <a:reflection blurRad="12700" stA="28000" endPos="45000" dist="1000" dir="5400000" sy="-100000" algn="bl" rotWithShape="0"/>
                </a:effectLst>
                <a:latin typeface="SutonnyOMJ" pitchFamily="2" charset="0"/>
                <a:cs typeface="SutonnyOMJ" pitchFamily="2" charset="0"/>
              </a:rPr>
              <a:t>শুকনো বীজতলা</a:t>
            </a:r>
            <a:endParaRPr lang="en-US" sz="2800" b="1" cap="all" dirty="0">
              <a:ln w="9000" cmpd="sng">
                <a:solidFill>
                  <a:schemeClr val="accent6">
                    <a:lumMod val="75000"/>
                  </a:schemeClr>
                </a:solidFill>
                <a:prstDash val="solid"/>
              </a:ln>
              <a:solidFill>
                <a:schemeClr val="accent6">
                  <a:lumMod val="75000"/>
                </a:schemeClr>
              </a:solidFill>
              <a:effectLst>
                <a:glow rad="101600">
                  <a:schemeClr val="accent6">
                    <a:satMod val="175000"/>
                    <a:alpha val="40000"/>
                  </a:schemeClr>
                </a:glow>
                <a:reflection blurRad="12700" stA="28000" endPos="45000" dist="1000" dir="5400000" sy="-100000" algn="bl" rotWithShape="0"/>
              </a:effectLst>
              <a:latin typeface="SutonnyOMJ" pitchFamily="2" charset="0"/>
              <a:cs typeface="SutonnyOMJ" pitchFamily="2" charset="0"/>
            </a:endParaRPr>
          </a:p>
        </p:txBody>
      </p:sp>
      <p:sp>
        <p:nvSpPr>
          <p:cNvPr id="10" name="TextBox 9"/>
          <p:cNvSpPr txBox="1"/>
          <p:nvPr/>
        </p:nvSpPr>
        <p:spPr>
          <a:xfrm>
            <a:off x="5638800" y="4215825"/>
            <a:ext cx="2107580" cy="523220"/>
          </a:xfrm>
          <a:prstGeom prst="rect">
            <a:avLst/>
          </a:prstGeom>
          <a:noFill/>
        </p:spPr>
        <p:txBody>
          <a:bodyPr wrap="square" rtlCol="0">
            <a:spAutoFit/>
          </a:bodyPr>
          <a:lstStyle/>
          <a:p>
            <a:r>
              <a:rPr lang="bn-IN" sz="2800" b="1" cap="all" dirty="0" smtClean="0">
                <a:ln w="9000" cmpd="sng">
                  <a:solidFill>
                    <a:schemeClr val="accent6">
                      <a:lumMod val="75000"/>
                    </a:schemeClr>
                  </a:solidFill>
                  <a:prstDash val="solid"/>
                </a:ln>
                <a:solidFill>
                  <a:schemeClr val="accent6">
                    <a:lumMod val="75000"/>
                  </a:schemeClr>
                </a:solidFill>
                <a:effectLst>
                  <a:glow rad="101600">
                    <a:schemeClr val="accent6">
                      <a:satMod val="175000"/>
                      <a:alpha val="40000"/>
                    </a:schemeClr>
                  </a:glow>
                  <a:reflection blurRad="12700" stA="28000" endPos="45000" dist="1000" dir="5400000" sy="-100000" algn="bl" rotWithShape="0"/>
                </a:effectLst>
                <a:latin typeface="SutonnyOMJ" pitchFamily="2" charset="0"/>
                <a:cs typeface="SutonnyOMJ" pitchFamily="2" charset="0"/>
              </a:rPr>
              <a:t>ভেজা বীজতলা</a:t>
            </a:r>
            <a:endParaRPr lang="en-US" sz="2800" b="1" cap="all" dirty="0">
              <a:ln w="9000" cmpd="sng">
                <a:solidFill>
                  <a:schemeClr val="accent6">
                    <a:lumMod val="75000"/>
                  </a:schemeClr>
                </a:solidFill>
                <a:prstDash val="solid"/>
              </a:ln>
              <a:solidFill>
                <a:schemeClr val="accent6">
                  <a:lumMod val="75000"/>
                </a:schemeClr>
              </a:solidFill>
              <a:effectLst>
                <a:glow rad="101600">
                  <a:schemeClr val="accent6">
                    <a:satMod val="175000"/>
                    <a:alpha val="40000"/>
                  </a:schemeClr>
                </a:glow>
                <a:reflection blurRad="12700" stA="28000" endPos="45000" dist="1000" dir="5400000" sy="-100000" algn="bl" rotWithShape="0"/>
              </a:effectLst>
              <a:latin typeface="SutonnyOMJ" pitchFamily="2" charset="0"/>
              <a:cs typeface="SutonnyOMJ" pitchFamily="2" charset="0"/>
            </a:endParaRPr>
          </a:p>
        </p:txBody>
      </p:sp>
      <p:sp>
        <p:nvSpPr>
          <p:cNvPr id="11" name="TextBox 10"/>
          <p:cNvSpPr txBox="1"/>
          <p:nvPr/>
        </p:nvSpPr>
        <p:spPr>
          <a:xfrm>
            <a:off x="457200" y="5168205"/>
            <a:ext cx="8382000" cy="1384995"/>
          </a:xfrm>
          <a:prstGeom prst="rect">
            <a:avLst/>
          </a:prstGeom>
          <a:noFill/>
        </p:spPr>
        <p:txBody>
          <a:bodyPr wrap="square" rtlCol="0">
            <a:spAutoFit/>
          </a:bodyPr>
          <a:lstStyle/>
          <a:p>
            <a:r>
              <a:rPr lang="bn-I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2">
                      <a:satMod val="175000"/>
                      <a:alpha val="40000"/>
                    </a:schemeClr>
                  </a:glow>
                  <a:reflection blurRad="12700" stA="28000" endPos="45000" dist="1000" dir="5400000" sy="-100000" algn="bl" rotWithShape="0"/>
                </a:effectLst>
                <a:latin typeface="SutonnyOMJ" pitchFamily="2" charset="0"/>
                <a:cs typeface="SutonnyOMJ" pitchFamily="2" charset="0"/>
              </a:rPr>
              <a:t>আমাদের দেশে শুকনো ও ভেজা দুই ধরণের বীজতলা হয়ে থাকে। শুকনো বীজতলায় সরাসরি বীজ বপন করা যাবে তবে ভেজা বীজতলায় মাটি পানি দ্বারা ভিজিয়ে কাদা করে সমান করতে হবে তারপর বীজ বপন করতে হবে।</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2">
                    <a:satMod val="175000"/>
                    <a:alpha val="40000"/>
                  </a:schemeClr>
                </a:glow>
                <a:reflection blurRad="12700" stA="28000" endPos="45000" dist="1000" dir="5400000" sy="-100000" algn="bl" rotWithShape="0"/>
              </a:effectLst>
              <a:latin typeface="SutonnyOMJ" pitchFamily="2" charset="0"/>
              <a:cs typeface="SutonnyOMJ" pitchFamily="2" charset="0"/>
            </a:endParaRPr>
          </a:p>
        </p:txBody>
      </p:sp>
      <p:sp>
        <p:nvSpPr>
          <p:cNvPr id="12" name="TextBox 11"/>
          <p:cNvSpPr txBox="1"/>
          <p:nvPr/>
        </p:nvSpPr>
        <p:spPr>
          <a:xfrm>
            <a:off x="380999" y="4596825"/>
            <a:ext cx="4572001" cy="523220"/>
          </a:xfrm>
          <a:prstGeom prst="rect">
            <a:avLst/>
          </a:prstGeom>
          <a:noFill/>
        </p:spPr>
        <p:txBody>
          <a:bodyPr wrap="square" rtlCol="0">
            <a:spAutoFit/>
          </a:bodyPr>
          <a:lstStyle/>
          <a:p>
            <a:r>
              <a:rPr lang="bn-IN" sz="2800" b="1" cap="all" dirty="0" smtClean="0">
                <a:ln w="9000" cmpd="sng">
                  <a:solidFill>
                    <a:srgbClr val="00B050"/>
                  </a:solidFill>
                  <a:prstDash val="solid"/>
                </a:ln>
                <a:solidFill>
                  <a:srgbClr val="00B050"/>
                </a:solidFill>
                <a:effectLst>
                  <a:glow rad="101600">
                    <a:schemeClr val="accent1">
                      <a:satMod val="175000"/>
                      <a:alpha val="40000"/>
                    </a:schemeClr>
                  </a:glow>
                  <a:reflection blurRad="12700" stA="28000" endPos="45000" dist="1000" dir="5400000" sy="-100000" algn="bl" rotWithShape="0"/>
                </a:effectLst>
                <a:latin typeface="SutonnyOMJ" pitchFamily="2" charset="0"/>
                <a:cs typeface="SutonnyOMJ" pitchFamily="2" charset="0"/>
              </a:rPr>
              <a:t>  বেলে দোআঁশ মাটিতে তৈরি করা হয়</a:t>
            </a:r>
            <a:endParaRPr lang="en-US" sz="2800" b="1" cap="all" dirty="0">
              <a:ln w="9000" cmpd="sng">
                <a:solidFill>
                  <a:srgbClr val="00B050"/>
                </a:solidFill>
                <a:prstDash val="solid"/>
              </a:ln>
              <a:solidFill>
                <a:srgbClr val="00B050"/>
              </a:solidFill>
              <a:effectLst>
                <a:glow rad="101600">
                  <a:schemeClr val="accent1">
                    <a:satMod val="175000"/>
                    <a:alpha val="40000"/>
                  </a:schemeClr>
                </a:glow>
                <a:reflection blurRad="12700" stA="28000" endPos="45000" dist="1000" dir="5400000" sy="-100000" algn="bl" rotWithShape="0"/>
              </a:effectLst>
              <a:latin typeface="SutonnyOMJ" pitchFamily="2" charset="0"/>
              <a:cs typeface="SutonnyOMJ" pitchFamily="2" charset="0"/>
            </a:endParaRPr>
          </a:p>
        </p:txBody>
      </p:sp>
      <p:sp>
        <p:nvSpPr>
          <p:cNvPr id="13" name="TextBox 12"/>
          <p:cNvSpPr txBox="1"/>
          <p:nvPr/>
        </p:nvSpPr>
        <p:spPr>
          <a:xfrm>
            <a:off x="5029199" y="4596825"/>
            <a:ext cx="3810001" cy="584775"/>
          </a:xfrm>
          <a:prstGeom prst="rect">
            <a:avLst/>
          </a:prstGeom>
          <a:noFill/>
        </p:spPr>
        <p:txBody>
          <a:bodyPr wrap="square" rtlCol="0">
            <a:spAutoFit/>
          </a:bodyPr>
          <a:lstStyle/>
          <a:p>
            <a:r>
              <a:rPr lang="bn-IN" sz="3200" b="1" cap="all" dirty="0" smtClean="0">
                <a:ln w="9000" cmpd="sng">
                  <a:solidFill>
                    <a:srgbClr val="00B050"/>
                  </a:solidFill>
                  <a:prstDash val="solid"/>
                </a:ln>
                <a:solidFill>
                  <a:srgbClr val="00B050"/>
                </a:solidFill>
                <a:effectLst>
                  <a:glow rad="101600">
                    <a:schemeClr val="accent1">
                      <a:satMod val="175000"/>
                      <a:alpha val="40000"/>
                    </a:schemeClr>
                  </a:glow>
                  <a:reflection blurRad="12700" stA="28000" endPos="45000" dist="1000" dir="5400000" sy="-100000" algn="bl" rotWithShape="0"/>
                </a:effectLst>
                <a:latin typeface="SutonnyOMJ" pitchFamily="2" charset="0"/>
                <a:cs typeface="SutonnyOMJ" pitchFamily="2" charset="0"/>
              </a:rPr>
              <a:t>এঁটেল মাটিতে তৈরি করা হয়</a:t>
            </a:r>
            <a:endParaRPr lang="en-US" sz="3200" b="1" cap="all" dirty="0">
              <a:ln w="9000" cmpd="sng">
                <a:solidFill>
                  <a:srgbClr val="00B050"/>
                </a:solidFill>
                <a:prstDash val="solid"/>
              </a:ln>
              <a:solidFill>
                <a:srgbClr val="00B050"/>
              </a:solidFill>
              <a:effectLst>
                <a:glow rad="101600">
                  <a:schemeClr val="accent1">
                    <a:satMod val="175000"/>
                    <a:alpha val="40000"/>
                  </a:schemeClr>
                </a:glow>
                <a:reflection blurRad="12700" stA="28000" endPos="45000" dist="1000" dir="5400000" sy="-100000" algn="bl" rotWithShape="0"/>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 calcmode="lin" valueType="num">
                                      <p:cBhvr>
                                        <p:cTn id="9"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
                                        </p:tgtEl>
                                      </p:cBhvr>
                                    </p:animEffect>
                                  </p:childTnLst>
                                </p:cTn>
                              </p:par>
                            </p:childTnLst>
                          </p:cTn>
                        </p:par>
                        <p:par>
                          <p:cTn id="12" fill="hold">
                            <p:stCondLst>
                              <p:cond delay="270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3700"/>
                            </p:stCondLst>
                            <p:childTnLst>
                              <p:par>
                                <p:cTn id="20" presetID="37"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900" decel="100000" fill="hold"/>
                                        <p:tgtEl>
                                          <p:spTgt spid="1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6" fill="hold">
                            <p:stCondLst>
                              <p:cond delay="4700"/>
                            </p:stCondLst>
                            <p:childTnLst>
                              <p:par>
                                <p:cTn id="27" presetID="37" presetClass="entr" presetSubtype="0" fill="hold" grpId="0" nodeType="after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8000"/>
                            </p:stCondLst>
                            <p:childTnLst>
                              <p:par>
                                <p:cTn id="34" presetID="37" presetClass="entr" presetSubtype="0" fill="hold" grpId="0" nodeType="afterEffect">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900" decel="100000" fill="hold"/>
                                        <p:tgtEl>
                                          <p:spTgt spid="1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iterate type="lt">
                                    <p:tmPct val="10000"/>
                                  </p:iterate>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900" decel="100000" fill="hold"/>
                                        <p:tgtEl>
                                          <p:spTgt spid="11"/>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TotalTime>
  <Words>860</Words>
  <Application>Microsoft Office PowerPoint</Application>
  <PresentationFormat>On-screen Show (4:3)</PresentationFormat>
  <Paragraphs>97</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Windows User</cp:lastModifiedBy>
  <cp:revision>75</cp:revision>
  <dcterms:created xsi:type="dcterms:W3CDTF">2006-08-16T00:00:00Z</dcterms:created>
  <dcterms:modified xsi:type="dcterms:W3CDTF">2021-02-14T15:45:49Z</dcterms:modified>
</cp:coreProperties>
</file>