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5" r:id="rId2"/>
    <p:sldId id="276" r:id="rId3"/>
    <p:sldId id="259" r:id="rId4"/>
    <p:sldId id="266" r:id="rId5"/>
    <p:sldId id="280" r:id="rId6"/>
    <p:sldId id="273" r:id="rId7"/>
    <p:sldId id="260" r:id="rId8"/>
    <p:sldId id="262" r:id="rId9"/>
    <p:sldId id="275" r:id="rId10"/>
    <p:sldId id="263" r:id="rId11"/>
    <p:sldId id="258" r:id="rId12"/>
    <p:sldId id="256" r:id="rId13"/>
    <p:sldId id="264" r:id="rId14"/>
    <p:sldId id="257" r:id="rId15"/>
    <p:sldId id="267" r:id="rId16"/>
    <p:sldId id="261" r:id="rId17"/>
    <p:sldId id="268" r:id="rId18"/>
    <p:sldId id="269" r:id="rId19"/>
    <p:sldId id="278" r:id="rId20"/>
    <p:sldId id="282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gno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96" autoAdjust="0"/>
  </p:normalViewPr>
  <p:slideViewPr>
    <p:cSldViewPr>
      <p:cViewPr>
        <p:scale>
          <a:sx n="81" d="100"/>
          <a:sy n="81" d="100"/>
        </p:scale>
        <p:origin x="-105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3-10T06:22:18.907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99BC9-F927-4D06-9BED-8C7065E0F965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416B2-EED1-4051-8069-18E21D03D1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5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C7FA6-4CDB-4196-A4D3-8A83CD7BDC0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416B2-EED1-4051-8069-18E21D03D1D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স্বাগতম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762000"/>
            <a:ext cx="8153400" cy="541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/>
          <a:stretch>
            <a:fillRect/>
          </a:stretch>
        </p:blipFill>
        <p:spPr>
          <a:xfrm>
            <a:off x="4343400" y="3200400"/>
            <a:ext cx="381000" cy="381000"/>
          </a:xfrm>
          <a:prstGeom prst="rect">
            <a:avLst/>
          </a:prstGeom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6"/>
          <a:stretch>
            <a:fillRect/>
          </a:stretch>
        </p:blipFill>
        <p:spPr>
          <a:xfrm>
            <a:off x="81534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645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567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675756"/>
            <a:ext cx="21336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92075"/>
          </a:xfrm>
        </p:spPr>
        <p:txBody>
          <a:bodyPr/>
          <a:lstStyle/>
          <a:p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12192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 "/>
              </a:rPr>
              <a:t>পরস্পরচ্ছেদী</a:t>
            </a:r>
            <a:r>
              <a:rPr lang="en-US" sz="3600" b="1" dirty="0" smtClean="0">
                <a:solidFill>
                  <a:srgbClr val="0070C0"/>
                </a:solidFill>
                <a:latin typeface=" 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 "/>
              </a:rPr>
              <a:t>সরল</a:t>
            </a:r>
            <a:r>
              <a:rPr lang="en-US" sz="3600" b="1" dirty="0" smtClean="0">
                <a:solidFill>
                  <a:srgbClr val="0070C0"/>
                </a:solidFill>
                <a:latin typeface=" 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 "/>
              </a:rPr>
              <a:t>রেখাঃ</a:t>
            </a:r>
            <a:endParaRPr lang="en-US" sz="3600" b="1" dirty="0" smtClean="0">
              <a:solidFill>
                <a:srgbClr val="0070C0"/>
              </a:solidFill>
              <a:latin typeface=" "/>
            </a:endParaRPr>
          </a:p>
          <a:p>
            <a:r>
              <a:rPr lang="en-US" sz="3600" b="1" dirty="0" err="1" smtClean="0">
                <a:solidFill>
                  <a:srgbClr val="0070C0"/>
                </a:solidFill>
                <a:latin typeface=" "/>
              </a:rPr>
              <a:t>দুইটি</a:t>
            </a:r>
            <a:r>
              <a:rPr lang="en-US" sz="3600" b="1" dirty="0" smtClean="0">
                <a:solidFill>
                  <a:srgbClr val="0070C0"/>
                </a:solidFill>
                <a:latin typeface=" 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 "/>
              </a:rPr>
              <a:t>ভিন্ন</a:t>
            </a:r>
            <a:r>
              <a:rPr lang="en-US" sz="3600" b="1" dirty="0" smtClean="0">
                <a:solidFill>
                  <a:srgbClr val="0070C0"/>
                </a:solidFill>
                <a:latin typeface=" 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 "/>
              </a:rPr>
              <a:t>সরল</a:t>
            </a:r>
            <a:r>
              <a:rPr lang="en-US" sz="3600" b="1" dirty="0" smtClean="0">
                <a:solidFill>
                  <a:srgbClr val="0070C0"/>
                </a:solidFill>
                <a:latin typeface=" 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 "/>
              </a:rPr>
              <a:t>রেখাকে</a:t>
            </a:r>
            <a:r>
              <a:rPr lang="en-US" sz="3600" b="1" dirty="0" smtClean="0">
                <a:solidFill>
                  <a:srgbClr val="0070C0"/>
                </a:solidFill>
                <a:latin typeface=" 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 "/>
              </a:rPr>
              <a:t>পরস্পরচ্ছেদীবলা</a:t>
            </a:r>
            <a:r>
              <a:rPr lang="en-US" sz="3600" b="1" dirty="0" smtClean="0">
                <a:solidFill>
                  <a:srgbClr val="0070C0"/>
                </a:solidFill>
                <a:latin typeface=" 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 "/>
              </a:rPr>
              <a:t>হয়</a:t>
            </a:r>
            <a:r>
              <a:rPr lang="en-US" sz="3600" b="1" dirty="0" smtClean="0">
                <a:solidFill>
                  <a:srgbClr val="0070C0"/>
                </a:solidFill>
                <a:latin typeface=" "/>
              </a:rPr>
              <a:t> ,</a:t>
            </a:r>
            <a:r>
              <a:rPr lang="en-US" sz="3600" b="1" dirty="0" err="1" smtClean="0">
                <a:solidFill>
                  <a:srgbClr val="0070C0"/>
                </a:solidFill>
                <a:latin typeface=" "/>
              </a:rPr>
              <a:t>যদি</a:t>
            </a:r>
            <a:r>
              <a:rPr lang="en-US" sz="3600" b="1" dirty="0" smtClean="0">
                <a:solidFill>
                  <a:srgbClr val="0070C0"/>
                </a:solidFill>
                <a:latin typeface=" 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 "/>
              </a:rPr>
              <a:t>উভয়</a:t>
            </a:r>
            <a:r>
              <a:rPr lang="en-US" sz="3600" b="1" dirty="0" smtClean="0">
                <a:solidFill>
                  <a:srgbClr val="0070C0"/>
                </a:solidFill>
                <a:latin typeface=" 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 "/>
              </a:rPr>
              <a:t>রেখায়</a:t>
            </a:r>
            <a:r>
              <a:rPr lang="en-US" sz="3600" b="1" dirty="0" smtClean="0">
                <a:solidFill>
                  <a:srgbClr val="0070C0"/>
                </a:solidFill>
                <a:latin typeface=" 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3600" b="1" dirty="0" smtClean="0">
                <a:solidFill>
                  <a:srgbClr val="0070C0"/>
                </a:solidFill>
                <a:latin typeface=" 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 "/>
              </a:rPr>
              <a:t>একটি</a:t>
            </a:r>
            <a:r>
              <a:rPr lang="en-US" sz="3600" b="1" dirty="0" smtClean="0">
                <a:solidFill>
                  <a:srgbClr val="0070C0"/>
                </a:solidFill>
                <a:latin typeface=" "/>
              </a:rPr>
              <a:t> সাধারণ </a:t>
            </a:r>
            <a:r>
              <a:rPr lang="en-US" sz="3600" b="1" dirty="0" err="1" smtClean="0">
                <a:solidFill>
                  <a:srgbClr val="0070C0"/>
                </a:solidFill>
                <a:latin typeface=" "/>
              </a:rPr>
              <a:t>বিন্দু</a:t>
            </a:r>
            <a:r>
              <a:rPr lang="en-US" sz="3600" b="1" dirty="0" smtClean="0">
                <a:solidFill>
                  <a:srgbClr val="0070C0"/>
                </a:solidFill>
                <a:latin typeface=" 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 "/>
              </a:rPr>
              <a:t>থাকে</a:t>
            </a:r>
            <a:r>
              <a:rPr lang="en-US" sz="3600" b="1" dirty="0" smtClean="0">
                <a:solidFill>
                  <a:srgbClr val="0070C0"/>
                </a:solidFill>
                <a:latin typeface=" "/>
              </a:rPr>
              <a:t>।</a:t>
            </a:r>
            <a:endParaRPr lang="en-US" sz="3600" b="1" dirty="0">
              <a:solidFill>
                <a:srgbClr val="0070C0"/>
              </a:solidFill>
              <a:latin typeface=" 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4400" y="2895600"/>
            <a:ext cx="167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86200" y="3810000"/>
            <a:ext cx="2438400" cy="18288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3886200" y="3733800"/>
            <a:ext cx="2057400" cy="19812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257800" y="4648200"/>
            <a:ext cx="1219200" cy="1588"/>
          </a:xfrm>
          <a:prstGeom prst="straightConnector1">
            <a:avLst/>
          </a:prstGeom>
          <a:ln w="19050"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29400" y="44196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সাধারণ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95400" y="228600"/>
            <a:ext cx="6705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পরস্পরচ্ছেদী</a:t>
            </a:r>
            <a:r>
              <a:rPr lang="en-US" sz="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রেখাঃ</a:t>
            </a:r>
            <a:r>
              <a:rPr lang="en-US" sz="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0" y="4419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16" grpId="0" build="p"/>
      <p:bldP spid="17" grpId="0" build="allAtOnce"/>
      <p:bldP spid="1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1752600" y="4191000"/>
            <a:ext cx="2438400" cy="76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752600" y="2514600"/>
            <a:ext cx="2057400" cy="1676400"/>
          </a:xfrm>
          <a:prstGeom prst="straightConnector1">
            <a:avLst/>
          </a:prstGeom>
          <a:ln w="38100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2209800" y="3810000"/>
            <a:ext cx="76200" cy="76200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0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                        </a:t>
            </a:r>
            <a:r>
              <a:rPr lang="en-US" sz="6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0668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36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সমতলে</a:t>
            </a:r>
            <a:r>
              <a:rPr lang="en-US" sz="36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6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রশ্মি</a:t>
            </a:r>
            <a:r>
              <a:rPr lang="en-US" sz="36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36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মিলিত</a:t>
            </a:r>
            <a:r>
              <a:rPr lang="en-US" sz="36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6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36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হয়।রশ্মি</a:t>
            </a:r>
            <a:r>
              <a:rPr lang="en-US" sz="36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দুইটিকে</a:t>
            </a:r>
            <a:r>
              <a:rPr lang="en-US" sz="36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36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6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সাধারণ </a:t>
            </a:r>
            <a:r>
              <a:rPr lang="en-US" sz="36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বিন্দুকে</a:t>
            </a:r>
            <a:r>
              <a:rPr lang="en-US" sz="36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শীর্ষবিন্দু</a:t>
            </a:r>
            <a:r>
              <a:rPr lang="en-US" sz="36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2667000"/>
            <a:ext cx="441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OA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OB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রশ্মিদ্বয়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সাধারণ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প্রান্তবিন্দু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O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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AOB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O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বিন্দুটি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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AOB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শীর্ষবিন্দু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3200400" y="2286000"/>
            <a:ext cx="653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A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4038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8600" y="4343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44958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AOB 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>
          <a:xfrm>
            <a:off x="457200" y="6675756"/>
            <a:ext cx="21336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200400" y="6629400"/>
            <a:ext cx="2895600" cy="603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  <p:bldP spid="5" grpId="0" build="allAtOnce"/>
      <p:bldP spid="8" grpId="0" build="p"/>
      <p:bldP spid="9" grpId="0" build="allAtOnce"/>
      <p:bldP spid="11" grpId="0" build="allAtOnce"/>
      <p:bldP spid="12" grpId="0" build="allAtOnce"/>
      <p:bldP spid="1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8288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রেখাকে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ছেদকের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বলে।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381000"/>
            <a:ext cx="5257800" cy="1107996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6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sz="6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6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381000"/>
            <a:ext cx="5257800" cy="1107996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6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একান্তর</a:t>
            </a:r>
            <a:r>
              <a:rPr lang="en-US" sz="6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6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/>
          </a:p>
        </p:txBody>
      </p:sp>
      <p:sp>
        <p:nvSpPr>
          <p:cNvPr id="3" name="Rectangle 2"/>
          <p:cNvSpPr/>
          <p:nvPr/>
        </p:nvSpPr>
        <p:spPr>
          <a:xfrm>
            <a:off x="228600" y="1752600"/>
            <a:ext cx="8763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একান্তর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সরলরেখাকে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সরলরেখা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তির্যক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ছেদক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রেখার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একান্তর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একান্তর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675756"/>
            <a:ext cx="2133600" cy="45719"/>
          </a:xfrm>
        </p:spPr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675756"/>
            <a:ext cx="2895600" cy="45719"/>
          </a:xfrm>
        </p:spPr>
        <p:txBody>
          <a:bodyPr/>
          <a:lstStyle/>
          <a:p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7620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বিপ্রতীপ</a:t>
            </a:r>
            <a:r>
              <a:rPr lang="en-US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একটির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বাহুদ্বয়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অপরটির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বাহুদ্বয়ের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রশ্মি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দুটিকে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অপরের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বিপ্রতীপ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6200000" flipH="1">
            <a:off x="6705600" y="2209801"/>
            <a:ext cx="1447800" cy="129540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17" idx="2"/>
          </p:cNvCxnSpPr>
          <p:nvPr/>
        </p:nvCxnSpPr>
        <p:spPr>
          <a:xfrm flipV="1">
            <a:off x="6781800" y="2305110"/>
            <a:ext cx="1485900" cy="116199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00800" y="18288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001000" y="19050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772400" y="35814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248400" y="3505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20" name="Arc 19"/>
          <p:cNvSpPr/>
          <p:nvPr/>
        </p:nvSpPr>
        <p:spPr>
          <a:xfrm rot="18452951">
            <a:off x="7238580" y="2559267"/>
            <a:ext cx="609600" cy="685800"/>
          </a:xfrm>
          <a:prstGeom prst="arc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8168428">
            <a:off x="7162633" y="2551461"/>
            <a:ext cx="609600" cy="685800"/>
          </a:xfrm>
          <a:prstGeom prst="arc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934200" y="26670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O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04800" y="2913890"/>
            <a:ext cx="79629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AB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CD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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AOC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  <a:sym typeface="Symbol"/>
              </a:rPr>
              <a:t>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COB 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Symbol"/>
              </a:rPr>
              <a:t>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BOD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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DOA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প্রত্যেকের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শীর্ষবিন্দু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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BOD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Symbol"/>
              </a:rPr>
              <a:t>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AOC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অপরটির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বিপ্রতীপ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বিপ্রতীপ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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BOC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Symbol"/>
              </a:rPr>
              <a:t>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DOA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অপরটির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বিপ্রতীব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বিপ্রতীপ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বিপ্রতীপ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16" grpId="0" build="allAtOnce"/>
      <p:bldP spid="17" grpId="0" build="p"/>
      <p:bldP spid="18" grpId="0" build="allAtOnce"/>
      <p:bldP spid="19" grpId="0" build="allAtOnce"/>
      <p:bldP spid="20" grpId="0" animBg="1"/>
      <p:bldP spid="21" grpId="0" animBg="1"/>
      <p:bldP spid="23" grpId="0" build="allAtOnce"/>
      <p:bldP spid="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িটসজটচওকুচক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95400"/>
            <a:ext cx="8839200" cy="4572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514600" y="381000"/>
            <a:ext cx="2971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>
            <a:off x="1828800" y="2514600"/>
            <a:ext cx="5257800" cy="1588"/>
          </a:xfrm>
          <a:prstGeom prst="straightConnector1">
            <a:avLst/>
          </a:prstGeom>
          <a:ln w="762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781300" y="1181100"/>
            <a:ext cx="3505200" cy="1752600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828800" y="1295400"/>
            <a:ext cx="5257800" cy="1588"/>
          </a:xfrm>
          <a:prstGeom prst="straightConnector1">
            <a:avLst/>
          </a:prstGeom>
          <a:ln w="762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 rot="16922475">
            <a:off x="4670374" y="1010491"/>
            <a:ext cx="589388" cy="678102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Arc 22"/>
          <p:cNvSpPr/>
          <p:nvPr/>
        </p:nvSpPr>
        <p:spPr>
          <a:xfrm rot="16922475">
            <a:off x="4060775" y="2229690"/>
            <a:ext cx="589388" cy="678102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Arc 23"/>
          <p:cNvSpPr/>
          <p:nvPr/>
        </p:nvSpPr>
        <p:spPr>
          <a:xfrm rot="197271">
            <a:off x="4819453" y="930240"/>
            <a:ext cx="571697" cy="673858"/>
          </a:xfrm>
          <a:prstGeom prst="arc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97271">
            <a:off x="4209853" y="2149441"/>
            <a:ext cx="571697" cy="673858"/>
          </a:xfrm>
          <a:prstGeom prst="arc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Arc 25"/>
          <p:cNvSpPr/>
          <p:nvPr/>
        </p:nvSpPr>
        <p:spPr>
          <a:xfrm rot="5984289">
            <a:off x="3961074" y="2094697"/>
            <a:ext cx="564778" cy="763605"/>
          </a:xfrm>
          <a:prstGeom prst="arc">
            <a:avLst>
              <a:gd name="adj1" fmla="val 16085736"/>
              <a:gd name="adj2" fmla="val 0"/>
            </a:avLst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5984289">
            <a:off x="4561278" y="875498"/>
            <a:ext cx="564778" cy="763605"/>
          </a:xfrm>
          <a:prstGeom prst="arc">
            <a:avLst>
              <a:gd name="adj1" fmla="val 16085736"/>
              <a:gd name="adj2" fmla="val 0"/>
            </a:avLst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10800000">
            <a:off x="3810000" y="2209800"/>
            <a:ext cx="642853" cy="665424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0800000">
            <a:off x="4386347" y="990600"/>
            <a:ext cx="642853" cy="665424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162800" y="10668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en-US" sz="3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219200" y="22098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en-US" sz="3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239000" y="22098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en-US" sz="36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371600" y="990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>
          <a:xfrm>
            <a:off x="3124200" y="6675756"/>
            <a:ext cx="2895600" cy="45719"/>
          </a:xfrm>
        </p:spPr>
        <p:txBody>
          <a:bodyPr/>
          <a:lstStyle/>
          <a:p>
            <a:endParaRPr lang="en-US" sz="1600" dirty="0">
              <a:solidFill>
                <a:srgbClr val="92D050"/>
              </a:solidFill>
            </a:endParaRP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0" name="Date Placeholder 49"/>
          <p:cNvSpPr>
            <a:spLocks noGrp="1"/>
          </p:cNvSpPr>
          <p:nvPr>
            <p:ph type="dt" sz="half" idx="10"/>
          </p:nvPr>
        </p:nvSpPr>
        <p:spPr>
          <a:xfrm>
            <a:off x="457200" y="6675756"/>
            <a:ext cx="21336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6200" y="35052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</a:t>
            </a:r>
            <a:endParaRPr lang="en-US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410200" y="228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</a:t>
            </a:r>
            <a:endParaRPr lang="en-US" sz="3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810000" y="1905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endParaRPr lang="en-US" sz="3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343400" y="762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</a:t>
            </a:r>
            <a:endParaRPr lang="en-US" sz="3200" b="1" dirty="0"/>
          </a:p>
        </p:txBody>
      </p:sp>
      <p:pic>
        <p:nvPicPr>
          <p:cNvPr id="52" name="Picture 51" descr="20200306_2214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371600"/>
            <a:ext cx="2095500" cy="1028700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1524000" y="3048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2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2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32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2000" y="38862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sym typeface="Symbol"/>
              </a:rPr>
              <a:t></a:t>
            </a:r>
            <a:r>
              <a:rPr lang="en-US" sz="4400" b="1" dirty="0" smtClean="0">
                <a:solidFill>
                  <a:srgbClr val="FF0000"/>
                </a:solidFill>
              </a:rPr>
              <a:t>APF,   </a:t>
            </a:r>
            <a:r>
              <a:rPr lang="en-US" sz="4400" b="1" dirty="0" smtClean="0">
                <a:solidFill>
                  <a:srgbClr val="92D050"/>
                </a:solidFill>
                <a:sym typeface="Symbol"/>
              </a:rPr>
              <a:t></a:t>
            </a:r>
            <a:r>
              <a:rPr lang="en-US" sz="4400" b="1" dirty="0" smtClean="0">
                <a:solidFill>
                  <a:srgbClr val="92D050"/>
                </a:solidFill>
              </a:rPr>
              <a:t>BPF,   </a:t>
            </a:r>
            <a:r>
              <a:rPr lang="en-US" sz="4400" b="1" dirty="0" smtClean="0">
                <a:solidFill>
                  <a:srgbClr val="002060"/>
                </a:solidFill>
                <a:sym typeface="Symbol"/>
              </a:rPr>
              <a:t></a:t>
            </a:r>
            <a:r>
              <a:rPr lang="en-US" sz="4400" b="1" dirty="0" smtClean="0">
                <a:solidFill>
                  <a:srgbClr val="002060"/>
                </a:solidFill>
              </a:rPr>
              <a:t>APQ,    </a:t>
            </a:r>
            <a:r>
              <a:rPr lang="en-US" sz="4400" b="1" dirty="0" smtClean="0">
                <a:solidFill>
                  <a:srgbClr val="00B0F0"/>
                </a:solidFill>
                <a:sym typeface="Symbol"/>
              </a:rPr>
              <a:t></a:t>
            </a:r>
            <a:r>
              <a:rPr lang="en-US" sz="4400" b="1" dirty="0" smtClean="0">
                <a:solidFill>
                  <a:srgbClr val="00B0F0"/>
                </a:solidFill>
              </a:rPr>
              <a:t>BPQ, </a:t>
            </a:r>
            <a:endParaRPr lang="en-US" sz="4400" b="1" dirty="0">
              <a:solidFill>
                <a:srgbClr val="00B0F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62000" y="4724400"/>
            <a:ext cx="8077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sym typeface="Symbol"/>
              </a:rPr>
              <a:t>CQP</a:t>
            </a:r>
            <a:r>
              <a:rPr lang="en-US" sz="4400" b="1" dirty="0" smtClean="0">
                <a:solidFill>
                  <a:srgbClr val="FF0000"/>
                </a:solidFill>
              </a:rPr>
              <a:t>,   </a:t>
            </a:r>
            <a:r>
              <a:rPr lang="en-US" sz="4400" b="1" dirty="0" smtClean="0">
                <a:solidFill>
                  <a:srgbClr val="92D050"/>
                </a:solidFill>
                <a:sym typeface="Symbol"/>
              </a:rPr>
              <a:t>DQ</a:t>
            </a:r>
            <a:r>
              <a:rPr lang="en-US" sz="4400" b="1" dirty="0" smtClean="0">
                <a:solidFill>
                  <a:srgbClr val="92D050"/>
                </a:solidFill>
              </a:rPr>
              <a:t>P,   </a:t>
            </a:r>
            <a:r>
              <a:rPr lang="en-US" sz="4400" b="1" dirty="0" smtClean="0">
                <a:solidFill>
                  <a:srgbClr val="002060"/>
                </a:solidFill>
                <a:sym typeface="Symbol"/>
              </a:rPr>
              <a:t>C</a:t>
            </a:r>
            <a:r>
              <a:rPr lang="en-US" sz="4400" b="1" dirty="0" smtClean="0">
                <a:solidFill>
                  <a:srgbClr val="002060"/>
                </a:solidFill>
              </a:rPr>
              <a:t>QE,    </a:t>
            </a:r>
            <a:r>
              <a:rPr lang="en-US" sz="4400" b="1" dirty="0" smtClean="0">
                <a:solidFill>
                  <a:srgbClr val="00B0F0"/>
                </a:solidFill>
                <a:sym typeface="Symbol"/>
              </a:rPr>
              <a:t>D</a:t>
            </a:r>
            <a:r>
              <a:rPr lang="en-US" sz="4400" b="1" dirty="0" smtClean="0">
                <a:solidFill>
                  <a:srgbClr val="00B0F0"/>
                </a:solidFill>
              </a:rPr>
              <a:t>QE, </a:t>
            </a:r>
            <a:endParaRPr lang="en-US" sz="4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6" grpId="0" build="p"/>
      <p:bldP spid="37" grpId="0" build="allAtOnce"/>
      <p:bldP spid="38" grpId="0" build="p"/>
      <p:bldP spid="48" grpId="0" build="allAtOnce"/>
      <p:bldP spid="32" grpId="0" build="allAtOnce"/>
      <p:bldP spid="33" grpId="0" build="p"/>
      <p:bldP spid="35" grpId="0" build="allAtOnce"/>
      <p:bldP spid="51" grpId="0" build="p"/>
      <p:bldP spid="54" grpId="0" build="allAtOnce"/>
      <p:bldP spid="55" grpId="0" build="allAtOnce"/>
      <p:bldP spid="5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04800" y="2362200"/>
            <a:ext cx="8839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AB </a:t>
            </a:r>
            <a:r>
              <a:rPr kumimoji="0" lang="en-US" sz="4400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এবং</a:t>
            </a:r>
            <a:r>
              <a:rPr kumimoji="0" lang="en-US" sz="44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 BC </a:t>
            </a:r>
            <a:r>
              <a:rPr kumimoji="0" lang="en-US" sz="4400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দুইটি</a:t>
            </a:r>
            <a:r>
              <a:rPr kumimoji="0" lang="en-US" sz="44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en-US" sz="4400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সমান্তরাল</a:t>
            </a:r>
            <a:r>
              <a:rPr kumimoji="0" lang="en-US" sz="44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en-US" sz="4400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সরল</a:t>
            </a:r>
            <a:r>
              <a:rPr kumimoji="0" lang="en-US" sz="44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রেখাকে</a:t>
            </a:r>
            <a:r>
              <a:rPr kumimoji="0" lang="en-US" sz="44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en-US" sz="4400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অপর</a:t>
            </a:r>
            <a:r>
              <a:rPr kumimoji="0" lang="en-US" sz="44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en-US" sz="4400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একাটি</a:t>
            </a:r>
            <a:r>
              <a:rPr kumimoji="0" lang="en-US" sz="44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en-US" sz="4400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সরল</a:t>
            </a:r>
            <a:r>
              <a:rPr kumimoji="0" lang="en-US" sz="44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en-US" sz="4400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রেখা</a:t>
            </a:r>
            <a:r>
              <a:rPr kumimoji="0" lang="en-US" sz="44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en-US" sz="4400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ef</a:t>
            </a:r>
            <a:r>
              <a:rPr kumimoji="0" lang="en-US" sz="44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ছেদ</a:t>
            </a:r>
            <a:r>
              <a:rPr kumimoji="0" lang="en-US" sz="44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en-US" sz="4400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করলে,ছেদ</a:t>
            </a:r>
            <a:r>
              <a:rPr kumimoji="0" lang="en-US" sz="44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en-US" sz="4400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বিন্দুতে</a:t>
            </a:r>
            <a:r>
              <a:rPr kumimoji="0" lang="en-US" sz="44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en-US" sz="4400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উৎপন্ন</a:t>
            </a:r>
            <a:r>
              <a:rPr kumimoji="0" lang="en-US" sz="4400" i="0" u="none" strike="noStrike" cap="all" normalizeH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en-US" sz="4400" i="0" u="none" strike="noStrike" cap="all" normalizeH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সমান</a:t>
            </a:r>
            <a:endParaRPr kumimoji="0" lang="en-US" sz="4400" i="0" u="none" strike="noStrike" cap="all" normalizeH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Kalpurush" pitchFamily="2" charset="0"/>
              <a:ea typeface="Calibri" pitchFamily="34" charset="0"/>
              <a:cs typeface="Kalpurush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i="0" u="none" strike="noStrike" cap="all" normalizeH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en-US" sz="4400" i="0" u="none" strike="noStrike" cap="all" normalizeH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সমান</a:t>
            </a:r>
            <a:r>
              <a:rPr kumimoji="0" lang="en-US" sz="4400" i="0" u="none" strike="noStrike" cap="all" normalizeH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en-US" sz="4400" i="0" u="none" strike="noStrike" cap="all" normalizeH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কোণগুলোর</a:t>
            </a:r>
            <a:r>
              <a:rPr lang="en-US" sz="4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en-US" sz="4400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নাম</a:t>
            </a:r>
            <a:r>
              <a:rPr kumimoji="0" lang="en-US" sz="44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en-US" sz="4400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লিখ</a:t>
            </a:r>
            <a:r>
              <a:rPr kumimoji="0" lang="en-US" sz="4400" i="0" u="none" strike="noStrike" cap="all" normalizeH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 </a:t>
            </a:r>
            <a:r>
              <a:rPr kumimoji="0" lang="en-US" sz="44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ea typeface="Calibri" pitchFamily="34" charset="0"/>
                <a:cs typeface="Kalpurush" pitchFamily="2" charset="0"/>
              </a:rPr>
              <a:t>।  </a:t>
            </a:r>
            <a:endParaRPr kumimoji="0" lang="en-US" sz="4400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304800"/>
            <a:ext cx="632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     </a:t>
            </a:r>
            <a:r>
              <a:rPr lang="en-US" sz="6000" b="1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জোড়ায়</a:t>
            </a:r>
            <a:r>
              <a:rPr lang="en-US" sz="60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কাজ</a:t>
            </a:r>
            <a:r>
              <a:rPr lang="en-US" sz="60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>
            <a:off x="1828800" y="2514600"/>
            <a:ext cx="5257800" cy="1588"/>
          </a:xfrm>
          <a:prstGeom prst="straightConnector1">
            <a:avLst/>
          </a:prstGeom>
          <a:ln w="762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781300" y="1181100"/>
            <a:ext cx="3505200" cy="1752600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828800" y="1295400"/>
            <a:ext cx="5257800" cy="1588"/>
          </a:xfrm>
          <a:prstGeom prst="straightConnector1">
            <a:avLst/>
          </a:prstGeom>
          <a:ln w="762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 rot="16922475">
            <a:off x="4670374" y="1010491"/>
            <a:ext cx="589388" cy="678102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Arc 22"/>
          <p:cNvSpPr/>
          <p:nvPr/>
        </p:nvSpPr>
        <p:spPr>
          <a:xfrm rot="16922475">
            <a:off x="4060775" y="2229690"/>
            <a:ext cx="589388" cy="678102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Arc 23"/>
          <p:cNvSpPr/>
          <p:nvPr/>
        </p:nvSpPr>
        <p:spPr>
          <a:xfrm rot="197271">
            <a:off x="4819453" y="930240"/>
            <a:ext cx="571697" cy="673858"/>
          </a:xfrm>
          <a:prstGeom prst="arc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97271">
            <a:off x="4209853" y="2149441"/>
            <a:ext cx="571697" cy="673858"/>
          </a:xfrm>
          <a:prstGeom prst="arc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Arc 25"/>
          <p:cNvSpPr/>
          <p:nvPr/>
        </p:nvSpPr>
        <p:spPr>
          <a:xfrm rot="5984289">
            <a:off x="3961074" y="2094697"/>
            <a:ext cx="564778" cy="763605"/>
          </a:xfrm>
          <a:prstGeom prst="arc">
            <a:avLst>
              <a:gd name="adj1" fmla="val 16085736"/>
              <a:gd name="adj2" fmla="val 0"/>
            </a:avLst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5984289">
            <a:off x="4561278" y="875498"/>
            <a:ext cx="564778" cy="763605"/>
          </a:xfrm>
          <a:prstGeom prst="arc">
            <a:avLst>
              <a:gd name="adj1" fmla="val 16085736"/>
              <a:gd name="adj2" fmla="val 0"/>
            </a:avLst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10800000">
            <a:off x="3810000" y="2209800"/>
            <a:ext cx="642853" cy="665424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0800000">
            <a:off x="4386347" y="990600"/>
            <a:ext cx="642853" cy="665424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162800" y="10668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en-US" sz="3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219200" y="22098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en-US" sz="3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239000" y="22098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en-US" sz="36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371600" y="990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>
          <a:xfrm>
            <a:off x="3124200" y="6675756"/>
            <a:ext cx="2895600" cy="45719"/>
          </a:xfrm>
        </p:spPr>
        <p:txBody>
          <a:bodyPr/>
          <a:lstStyle/>
          <a:p>
            <a:endParaRPr lang="en-US" sz="1600" dirty="0">
              <a:solidFill>
                <a:srgbClr val="92D050"/>
              </a:solidFill>
            </a:endParaRP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0" name="Date Placeholder 49"/>
          <p:cNvSpPr>
            <a:spLocks noGrp="1"/>
          </p:cNvSpPr>
          <p:nvPr>
            <p:ph type="dt" sz="half" idx="10"/>
          </p:nvPr>
        </p:nvSpPr>
        <p:spPr>
          <a:xfrm>
            <a:off x="457200" y="6675756"/>
            <a:ext cx="21336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6200" y="35052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</a:t>
            </a:r>
            <a:endParaRPr lang="en-US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410200" y="228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</a:t>
            </a:r>
            <a:endParaRPr lang="en-US" sz="3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962400" y="19812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endParaRPr lang="en-US" sz="3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343400" y="762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</a:t>
            </a:r>
            <a:endParaRPr lang="en-US" sz="3200" b="1" dirty="0"/>
          </a:p>
        </p:txBody>
      </p:sp>
      <p:pic>
        <p:nvPicPr>
          <p:cNvPr id="52" name="Picture 51" descr="20200306_22142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371600"/>
            <a:ext cx="2095500" cy="10287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533400" y="3810000"/>
            <a:ext cx="36888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Symbol"/>
              </a:rPr>
              <a:t>একান্তরকোণ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</a:t>
            </a:r>
            <a:r>
              <a:rPr lang="en-US" sz="2400" b="1" dirty="0" smtClean="0">
                <a:solidFill>
                  <a:srgbClr val="C00000"/>
                </a:solidFill>
              </a:rPr>
              <a:t>APQ= 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PQD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76800" y="3810000"/>
            <a:ext cx="33970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Symbol"/>
              </a:rPr>
              <a:t>একান্তরকোণ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sym typeface="Symbol"/>
              </a:rPr>
              <a:t>BPQ</a:t>
            </a:r>
            <a:r>
              <a:rPr lang="en-US" sz="2400" b="1" dirty="0" smtClean="0">
                <a:solidFill>
                  <a:srgbClr val="0070C0"/>
                </a:solidFill>
              </a:rPr>
              <a:t>= </a:t>
            </a:r>
            <a:r>
              <a:rPr lang="en-US" sz="2400" b="1" dirty="0" smtClean="0">
                <a:solidFill>
                  <a:srgbClr val="0070C0"/>
                </a:solidFill>
                <a:sym typeface="Symbol"/>
              </a:rPr>
              <a:t>PQC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85800" y="5334000"/>
            <a:ext cx="7848600" cy="892552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Symbol"/>
              </a:rPr>
              <a:t>বিপ্রতীপ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Symbol"/>
              </a:rPr>
              <a:t>কোণ</a:t>
            </a:r>
            <a:r>
              <a:rPr lang="en-US" sz="2800" b="1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sym typeface="Symbol"/>
              </a:rPr>
              <a:t></a:t>
            </a:r>
            <a:r>
              <a:rPr lang="en-US" sz="2400" b="1" dirty="0" smtClean="0">
                <a:solidFill>
                  <a:srgbClr val="0070C0"/>
                </a:solidFill>
              </a:rPr>
              <a:t>APF= </a:t>
            </a:r>
            <a:r>
              <a:rPr lang="en-US" sz="2400" b="1" dirty="0" smtClean="0">
                <a:solidFill>
                  <a:srgbClr val="0070C0"/>
                </a:solidFill>
                <a:sym typeface="Symbol"/>
              </a:rPr>
              <a:t>BPQ ,      </a:t>
            </a:r>
            <a:r>
              <a:rPr lang="en-US" sz="2400" b="1" dirty="0" smtClean="0">
                <a:sym typeface="Symbol"/>
              </a:rPr>
              <a:t>APQ=BPF</a:t>
            </a:r>
            <a:r>
              <a:rPr lang="en-US" sz="2400" b="1" dirty="0" smtClean="0">
                <a:solidFill>
                  <a:srgbClr val="92D050"/>
                </a:solidFill>
                <a:sym typeface="Symbol"/>
              </a:rPr>
              <a:t>, </a:t>
            </a:r>
          </a:p>
          <a:p>
            <a:r>
              <a:rPr lang="en-US" sz="2400" b="1" dirty="0" smtClean="0">
                <a:solidFill>
                  <a:srgbClr val="92D050"/>
                </a:solidFill>
                <a:sym typeface="Symbol"/>
              </a:rPr>
              <a:t>                                                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PQC=DQE ,     </a:t>
            </a:r>
            <a:r>
              <a:rPr lang="en-US" sz="2400" b="1" dirty="0" smtClean="0">
                <a:solidFill>
                  <a:srgbClr val="00B050"/>
                </a:solidFill>
                <a:sym typeface="Symbol"/>
              </a:rPr>
              <a:t>PQD=CQE  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85800" y="4343400"/>
            <a:ext cx="7772400" cy="892552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Symbol"/>
              </a:rPr>
              <a:t>অনুরুপ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Symbol"/>
              </a:rPr>
              <a:t>কোণ</a:t>
            </a:r>
            <a:r>
              <a:rPr lang="en-US" sz="2800" b="1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sym typeface="Symbol"/>
              </a:rPr>
              <a:t></a:t>
            </a:r>
            <a:r>
              <a:rPr lang="en-US" sz="2400" b="1" dirty="0" smtClean="0">
                <a:solidFill>
                  <a:srgbClr val="00B050"/>
                </a:solidFill>
              </a:rPr>
              <a:t>APF= </a:t>
            </a:r>
            <a:r>
              <a:rPr lang="en-US" sz="2400" b="1" dirty="0" smtClean="0">
                <a:solidFill>
                  <a:srgbClr val="00B050"/>
                </a:solidFill>
                <a:sym typeface="Symbol"/>
              </a:rPr>
              <a:t>PQC  </a:t>
            </a:r>
            <a:r>
              <a:rPr lang="en-US" sz="2400" b="1" dirty="0" smtClean="0">
                <a:sym typeface="Symbol"/>
              </a:rPr>
              <a:t>,   BPF=PQD, </a:t>
            </a:r>
          </a:p>
          <a:p>
            <a:r>
              <a:rPr lang="en-US" sz="2400" b="1" dirty="0" smtClean="0">
                <a:solidFill>
                  <a:srgbClr val="002060"/>
                </a:solidFill>
                <a:sym typeface="Symbol"/>
              </a:rPr>
              <a:t>                                 APQ=CQE </a:t>
            </a:r>
            <a:r>
              <a:rPr lang="en-US" sz="2400" b="1" dirty="0" smtClean="0">
                <a:solidFill>
                  <a:srgbClr val="92D050"/>
                </a:solidFill>
                <a:sym typeface="Symbol"/>
              </a:rPr>
              <a:t>,  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BPQ=DQE  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>
            <a:off x="1828800" y="3808412"/>
            <a:ext cx="5257800" cy="1588"/>
          </a:xfrm>
          <a:prstGeom prst="straightConnector1">
            <a:avLst/>
          </a:prstGeom>
          <a:ln w="762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781300" y="2552700"/>
            <a:ext cx="3505200" cy="1752600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905000" y="2589212"/>
            <a:ext cx="5257800" cy="1588"/>
          </a:xfrm>
          <a:prstGeom prst="straightConnector1">
            <a:avLst/>
          </a:prstGeom>
          <a:ln w="762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162800" y="23622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en-US" sz="3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371600" y="3429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en-US" sz="3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010400" y="35814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en-US" sz="36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447800" y="2286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>
          <a:xfrm>
            <a:off x="3124200" y="6675756"/>
            <a:ext cx="2895600" cy="45719"/>
          </a:xfrm>
        </p:spPr>
        <p:txBody>
          <a:bodyPr/>
          <a:lstStyle/>
          <a:p>
            <a:endParaRPr lang="en-US" sz="1600" dirty="0">
              <a:solidFill>
                <a:srgbClr val="92D050"/>
              </a:solidFill>
            </a:endParaRP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0" name="Date Placeholder 49"/>
          <p:cNvSpPr>
            <a:spLocks noGrp="1"/>
          </p:cNvSpPr>
          <p:nvPr>
            <p:ph type="dt" sz="half" idx="10"/>
          </p:nvPr>
        </p:nvSpPr>
        <p:spPr>
          <a:xfrm>
            <a:off x="457200" y="6675756"/>
            <a:ext cx="21336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276600" y="44958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</a:t>
            </a:r>
            <a:endParaRPr lang="en-US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486400" y="1524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</a:t>
            </a:r>
            <a:endParaRPr lang="en-US" sz="3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886200" y="3276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endParaRPr lang="en-US" sz="3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495800" y="19812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</a:t>
            </a:r>
            <a:endParaRPr lang="en-US" sz="32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914400" y="35814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 </a:t>
            </a:r>
            <a:endParaRPr lang="en-US" sz="4400" b="1" dirty="0">
              <a:solidFill>
                <a:srgbClr val="00B0F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38200" y="5410200"/>
            <a:ext cx="8077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Symbol"/>
              </a:rPr>
              <a:t>                             CQP=?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  </a:t>
            </a:r>
            <a:r>
              <a:rPr lang="en-US" sz="2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Symbol"/>
              </a:rPr>
              <a:t>C</a:t>
            </a:r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QE=?,    </a:t>
            </a:r>
            <a:r>
              <a:rPr lang="en-US" sz="2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  <a:sym typeface="Symbol"/>
              </a:rPr>
              <a:t>D</a:t>
            </a:r>
            <a:r>
              <a:rPr lang="en-US" sz="2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QE=?</a:t>
            </a:r>
            <a:r>
              <a:rPr lang="en-US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</a:t>
            </a:r>
            <a:endParaRPr lang="en-US" sz="44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5800" y="1219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  <a:latin typeface="AdarshaLipiExp" pitchFamily="2" charset="0"/>
              </a:rPr>
              <a:t>চিত্রে</a:t>
            </a:r>
            <a:r>
              <a:rPr lang="en-US" sz="2400" b="1" dirty="0" smtClean="0">
                <a:solidFill>
                  <a:srgbClr val="00B050"/>
                </a:solidFill>
              </a:rPr>
              <a:t> AB </a:t>
            </a:r>
            <a:r>
              <a:rPr lang="en-US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2400" b="1" dirty="0" smtClean="0">
                <a:solidFill>
                  <a:srgbClr val="00B050"/>
                </a:solidFill>
              </a:rPr>
              <a:t> CD  </a:t>
            </a:r>
            <a:r>
              <a:rPr lang="en-US" sz="2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সমান্তারাল</a:t>
            </a:r>
            <a:r>
              <a:rPr lang="en-US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smtClean="0">
                <a:solidFill>
                  <a:srgbClr val="00B050"/>
                </a:solidFill>
              </a:rPr>
              <a:t>,  EF  </a:t>
            </a:r>
            <a:r>
              <a:rPr lang="en-US" sz="2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ছেদক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066800" y="5181600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  <a:sym typeface="Symbol"/>
              </a:rPr>
              <a:t>    </a:t>
            </a:r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</a:rPr>
              <a:t>APF</a:t>
            </a:r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  <a:sym typeface="Symbol"/>
              </a:rPr>
              <a:t>120</a:t>
            </a:r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 Black" pitchFamily="34" charset="0"/>
              </a:rPr>
              <a:t>হলে</a:t>
            </a:r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</a:rPr>
              <a:t>  </a:t>
            </a:r>
            <a:r>
              <a:rPr lang="en-US" sz="2400" b="1" dirty="0" smtClean="0">
                <a:solidFill>
                  <a:srgbClr val="92D050"/>
                </a:solidFill>
                <a:latin typeface="Arial Black" pitchFamily="34" charset="0"/>
              </a:rPr>
              <a:t>,   </a:t>
            </a:r>
            <a:r>
              <a:rPr lang="en-US" sz="2400" b="1" dirty="0" smtClean="0">
                <a:solidFill>
                  <a:srgbClr val="002060"/>
                </a:solidFill>
                <a:latin typeface="Arial Black" pitchFamily="34" charset="0"/>
                <a:sym typeface="Symbol"/>
              </a:rPr>
              <a:t></a:t>
            </a:r>
            <a:r>
              <a:rPr lang="en-US" sz="2400" b="1" dirty="0" smtClean="0">
                <a:solidFill>
                  <a:srgbClr val="002060"/>
                </a:solidFill>
                <a:latin typeface="Arial Black" pitchFamily="34" charset="0"/>
              </a:rPr>
              <a:t>APQ=?   </a:t>
            </a:r>
            <a:r>
              <a:rPr lang="en-US" sz="2400" b="1" dirty="0" smtClean="0">
                <a:solidFill>
                  <a:srgbClr val="00B0F0"/>
                </a:solidFill>
                <a:latin typeface="Arial Black" pitchFamily="34" charset="0"/>
                <a:sym typeface="Symbol"/>
              </a:rPr>
              <a:t></a:t>
            </a:r>
            <a:r>
              <a:rPr lang="en-US" sz="2400" b="1" dirty="0" smtClean="0">
                <a:solidFill>
                  <a:srgbClr val="00B0F0"/>
                </a:solidFill>
                <a:latin typeface="Arial Black" pitchFamily="34" charset="0"/>
              </a:rPr>
              <a:t>BPQ=?, </a:t>
            </a:r>
            <a:endParaRPr lang="en-US" sz="2400" b="1" dirty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038600" y="1981200"/>
            <a:ext cx="83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sym typeface="Symbol"/>
              </a:rPr>
              <a:t>120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2286000" y="228600"/>
            <a:ext cx="2667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429000" y="1447800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70C0"/>
                </a:solidFill>
              </a:rPr>
              <a:t>মোঃমাসুদুল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হক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68362" y="2272935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             </a:t>
            </a:r>
            <a:r>
              <a:rPr lang="en-US" b="1" dirty="0" smtClean="0"/>
              <a:t>         </a:t>
            </a:r>
            <a:r>
              <a:rPr lang="en-US" b="1" dirty="0" err="1" smtClean="0"/>
              <a:t>প্রধান</a:t>
            </a:r>
            <a:r>
              <a:rPr lang="en-US" b="1" dirty="0" smtClean="0"/>
              <a:t> </a:t>
            </a:r>
            <a:r>
              <a:rPr lang="en-US" b="1" dirty="0" err="1" smtClean="0"/>
              <a:t>শিক্ষক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26670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আন্দুলিয়া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মাধ্যমিক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বিদ্যালয়</a:t>
            </a:r>
            <a:r>
              <a:rPr lang="en-US" sz="2800" dirty="0" smtClean="0"/>
              <a:t>।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343400" y="3200400"/>
            <a:ext cx="449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</a:t>
            </a:r>
            <a:r>
              <a:rPr lang="en-US" sz="2400" b="1" dirty="0" err="1" smtClean="0"/>
              <a:t>হরিণাকুন্ডু,ঝিনাইদহ</a:t>
            </a:r>
            <a:r>
              <a:rPr lang="en-US" sz="2400" b="1" dirty="0" smtClean="0"/>
              <a:t>।</a:t>
            </a:r>
            <a:endParaRPr lang="en-US" sz="2400" b="1" dirty="0"/>
          </a:p>
        </p:txBody>
      </p:sp>
      <p:pic>
        <p:nvPicPr>
          <p:cNvPr id="18" name="Picture 17" descr="শিক্ষক পরিচিত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0"/>
            <a:ext cx="70866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47800"/>
            <a:ext cx="22098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12" grpId="0" build="p"/>
      <p:bldP spid="1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>
            <a:off x="1828800" y="3808412"/>
            <a:ext cx="5257800" cy="1588"/>
          </a:xfrm>
          <a:prstGeom prst="straightConnector1">
            <a:avLst/>
          </a:prstGeom>
          <a:ln w="762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781300" y="2552700"/>
            <a:ext cx="3505200" cy="1752600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905000" y="2589212"/>
            <a:ext cx="5257800" cy="1588"/>
          </a:xfrm>
          <a:prstGeom prst="straightConnector1">
            <a:avLst/>
          </a:prstGeom>
          <a:ln w="762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162800" y="23622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en-US" sz="3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371600" y="3429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en-US" sz="3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010400" y="35814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en-US" sz="36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447800" y="2286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>
          <a:xfrm flipV="1">
            <a:off x="3124200" y="6721475"/>
            <a:ext cx="2895600" cy="60325"/>
          </a:xfrm>
        </p:spPr>
        <p:txBody>
          <a:bodyPr/>
          <a:lstStyle/>
          <a:p>
            <a:endParaRPr lang="en-US" sz="1600" dirty="0">
              <a:solidFill>
                <a:srgbClr val="92D050"/>
              </a:solidFill>
            </a:endParaRP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>
          <a:xfrm>
            <a:off x="6553200" y="6675756"/>
            <a:ext cx="21336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0" name="Date Placeholder 49"/>
          <p:cNvSpPr>
            <a:spLocks noGrp="1"/>
          </p:cNvSpPr>
          <p:nvPr>
            <p:ph type="dt" sz="half" idx="10"/>
          </p:nvPr>
        </p:nvSpPr>
        <p:spPr>
          <a:xfrm>
            <a:off x="457200" y="6675756"/>
            <a:ext cx="21336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276600" y="44958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</a:t>
            </a:r>
            <a:endParaRPr lang="en-US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486400" y="1524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</a:t>
            </a:r>
            <a:endParaRPr lang="en-US" sz="3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886200" y="3276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endParaRPr lang="en-US" sz="3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495800" y="19812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</a:t>
            </a:r>
            <a:endParaRPr lang="en-US" sz="32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914400" y="35814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 </a:t>
            </a:r>
            <a:endParaRPr lang="en-US" sz="4400" b="1" dirty="0">
              <a:solidFill>
                <a:srgbClr val="00B0F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38200" y="5410200"/>
            <a:ext cx="8077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1905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  <a:latin typeface="AdarshaLipiExp" pitchFamily="2" charset="0"/>
              </a:rPr>
              <a:t>চিত্রে</a:t>
            </a:r>
            <a:r>
              <a:rPr lang="en-US" sz="2400" b="1" dirty="0" smtClean="0">
                <a:solidFill>
                  <a:srgbClr val="00B050"/>
                </a:solidFill>
              </a:rPr>
              <a:t> AB </a:t>
            </a:r>
            <a:r>
              <a:rPr lang="en-US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  <a:sym typeface="Symbol"/>
              </a:rPr>
              <a:t></a:t>
            </a:r>
            <a:r>
              <a:rPr lang="en-US" sz="2400" b="1" dirty="0" smtClean="0">
                <a:solidFill>
                  <a:srgbClr val="00B050"/>
                </a:solidFill>
              </a:rPr>
              <a:t> CD</a:t>
            </a:r>
            <a:r>
              <a:rPr lang="en-US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,  EF  </a:t>
            </a:r>
            <a:r>
              <a:rPr lang="en-US" sz="2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ছেদক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066800" y="5181600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endParaRPr lang="en-US" sz="2400" b="1" dirty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038600" y="1981200"/>
            <a:ext cx="83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00600" y="43434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</a:rPr>
              <a:t> APB+BPE=</a:t>
            </a:r>
            <a:r>
              <a:rPr lang="en-US" sz="2400" b="1" dirty="0" err="1" smtClean="0">
                <a:solidFill>
                  <a:srgbClr val="0070C0"/>
                </a:solidFill>
              </a:rPr>
              <a:t>কত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ডিগ্রী</a:t>
            </a:r>
            <a:r>
              <a:rPr lang="en-US" sz="2400" b="1" dirty="0" smtClean="0">
                <a:solidFill>
                  <a:srgbClr val="0070C0"/>
                </a:solidFill>
              </a:rPr>
              <a:t> ?</a:t>
            </a:r>
          </a:p>
          <a:p>
            <a:pPr marL="400050" indent="-400050">
              <a:buFont typeface="+mj-lt"/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</a:rPr>
              <a:t>APQ  </a:t>
            </a:r>
            <a:r>
              <a:rPr lang="en-US" sz="2400" b="1" dirty="0" err="1" smtClean="0">
                <a:solidFill>
                  <a:srgbClr val="0070C0"/>
                </a:solidFill>
              </a:rPr>
              <a:t>একান্তর</a:t>
            </a:r>
            <a:r>
              <a:rPr lang="en-US" sz="2400" b="1" dirty="0" smtClean="0">
                <a:solidFill>
                  <a:srgbClr val="0070C0"/>
                </a:solidFill>
              </a:rPr>
              <a:t>  </a:t>
            </a:r>
            <a:r>
              <a:rPr lang="en-US" sz="2400" b="1" dirty="0" err="1" smtClean="0">
                <a:solidFill>
                  <a:srgbClr val="0070C0"/>
                </a:solidFill>
              </a:rPr>
              <a:t>কত</a:t>
            </a:r>
            <a:r>
              <a:rPr lang="en-US" sz="2400" b="1" dirty="0" smtClean="0">
                <a:solidFill>
                  <a:srgbClr val="0070C0"/>
                </a:solidFill>
              </a:rPr>
              <a:t>  ?</a:t>
            </a:r>
          </a:p>
          <a:p>
            <a:pPr marL="400050" indent="-400050">
              <a:buFont typeface="+mj-lt"/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</a:rPr>
              <a:t>PQD </a:t>
            </a:r>
            <a:r>
              <a:rPr lang="en-US" sz="2400" b="1" dirty="0" err="1" smtClean="0">
                <a:solidFill>
                  <a:srgbClr val="0070C0"/>
                </a:solidFill>
              </a:rPr>
              <a:t>অনুরুপ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কোণ</a:t>
            </a:r>
            <a:r>
              <a:rPr lang="en-US" sz="2400" b="1" dirty="0" smtClean="0">
                <a:solidFill>
                  <a:srgbClr val="0070C0"/>
                </a:solidFill>
              </a:rPr>
              <a:t>   ?</a:t>
            </a:r>
          </a:p>
          <a:p>
            <a:pPr marL="400050" indent="-400050">
              <a:buFont typeface="+mj-lt"/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</a:rPr>
              <a:t>CQE </a:t>
            </a:r>
            <a:r>
              <a:rPr lang="en-US" sz="2400" b="1" dirty="0" err="1" smtClean="0">
                <a:solidFill>
                  <a:srgbClr val="0070C0"/>
                </a:solidFill>
              </a:rPr>
              <a:t>এর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বিপ্রতীপ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কোণ</a:t>
            </a:r>
            <a:r>
              <a:rPr lang="en-US" sz="2400" b="1" dirty="0" smtClean="0">
                <a:solidFill>
                  <a:srgbClr val="0070C0"/>
                </a:solidFill>
              </a:rPr>
              <a:t> ?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579077" y="457200"/>
            <a:ext cx="28194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গোলাপ১১১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4" name="Flowchart: Punched Tape 3"/>
          <p:cNvSpPr/>
          <p:nvPr/>
        </p:nvSpPr>
        <p:spPr>
          <a:xfrm>
            <a:off x="3581400" y="512064"/>
            <a:ext cx="1600200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ধন্যবাদ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-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371600"/>
            <a:ext cx="3581400" cy="4648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7FCE-19D9-455F-8FCA-6F3E49A0E34A}" type="datetime4">
              <a:rPr lang="en-US" smtClean="0"/>
              <a:pPr/>
              <a:t>February 17,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bipulsarkar1977@gmail.com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288806"/>
            <a:ext cx="3657600" cy="48071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200306_2214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438400"/>
            <a:ext cx="8077200" cy="31242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905000" y="1143000"/>
            <a:ext cx="4648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2057400"/>
            <a:ext cx="6781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শ্রেণীঃ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ষষ্ঠ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3200" b="1" dirty="0" err="1" smtClean="0">
                <a:solidFill>
                  <a:srgbClr val="0070C0"/>
                </a:solidFill>
              </a:rPr>
              <a:t>বিষয়ঃ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গণিত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3200" b="1" dirty="0" err="1" smtClean="0">
                <a:solidFill>
                  <a:srgbClr val="0070C0"/>
                </a:solidFill>
              </a:rPr>
              <a:t>অধ্যায়ঃ</a:t>
            </a:r>
            <a:r>
              <a:rPr lang="en-US" sz="3200" b="1" dirty="0" smtClean="0">
                <a:solidFill>
                  <a:srgbClr val="0070C0"/>
                </a:solidFill>
              </a:rPr>
              <a:t> ৬</a:t>
            </a:r>
          </a:p>
          <a:p>
            <a:r>
              <a:rPr lang="en-US" sz="3200" b="1" dirty="0" err="1" smtClean="0">
                <a:solidFill>
                  <a:srgbClr val="0070C0"/>
                </a:solidFill>
              </a:rPr>
              <a:t>পাঠঃ</a:t>
            </a:r>
            <a:r>
              <a:rPr lang="en-US" sz="3200" b="1" dirty="0" smtClean="0">
                <a:solidFill>
                  <a:srgbClr val="0070C0"/>
                </a:solidFill>
              </a:rPr>
              <a:t> ৬</a:t>
            </a:r>
            <a:r>
              <a:rPr lang="en-US" sz="3200" b="1" dirty="0" smtClean="0">
                <a:solidFill>
                  <a:srgbClr val="0070C0"/>
                </a:solidFill>
                <a:sym typeface="Symbol"/>
              </a:rPr>
              <a:t>২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( </a:t>
            </a:r>
            <a:r>
              <a:rPr lang="en-US" sz="2400" b="1" dirty="0" err="1" smtClean="0">
                <a:solidFill>
                  <a:srgbClr val="00B050"/>
                </a:solidFill>
              </a:rPr>
              <a:t>জ্যামিতির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মৌলিক</a:t>
            </a:r>
            <a:r>
              <a:rPr lang="en-US" sz="2400" b="1" dirty="0" smtClean="0">
                <a:solidFill>
                  <a:srgbClr val="00B050"/>
                </a:solidFill>
              </a:rPr>
              <a:t>  </a:t>
            </a:r>
            <a:r>
              <a:rPr lang="en-US" sz="2400" b="1" dirty="0" err="1" smtClean="0">
                <a:solidFill>
                  <a:srgbClr val="00B050"/>
                </a:solidFill>
              </a:rPr>
              <a:t>ধারণা</a:t>
            </a:r>
            <a:r>
              <a:rPr lang="en-US" sz="2400" b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সময়ঃ৪০ </a:t>
            </a:r>
            <a:r>
              <a:rPr lang="en-US" sz="3200" b="1" dirty="0" err="1" smtClean="0">
                <a:solidFill>
                  <a:srgbClr val="0070C0"/>
                </a:solidFill>
              </a:rPr>
              <a:t>মিনিট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তারিখঃ১০-০১-২০২০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832338"/>
            <a:ext cx="3505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895600"/>
            <a:ext cx="7696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ছেদক</a:t>
            </a:r>
            <a:r>
              <a:rPr lang="en-US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সরলরেখা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ছেদক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কোণসমুহ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b="1" dirty="0" smtClean="0">
                <a:solidFill>
                  <a:srgbClr val="00B050"/>
                </a:solidFill>
              </a:rPr>
              <a:t>।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5" name="Flowchart: Punched Tape 4"/>
          <p:cNvSpPr/>
          <p:nvPr/>
        </p:nvSpPr>
        <p:spPr>
          <a:xfrm>
            <a:off x="1981200" y="1828800"/>
            <a:ext cx="4267200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শিক্ষার্থীরা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2362200" y="2819400"/>
            <a:ext cx="3657600" cy="158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362200" y="2133600"/>
            <a:ext cx="3657600" cy="158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0" y="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AdarshaLipiExp" pitchFamily="2" charset="0"/>
              </a:rPr>
              <a:t>    </a:t>
            </a:r>
            <a:r>
              <a:rPr lang="en-US" sz="4400" b="1" dirty="0" err="1" smtClean="0">
                <a:solidFill>
                  <a:srgbClr val="0070C0"/>
                </a:solidFill>
                <a:latin typeface="AdarshaLipiExp" pitchFamily="2" charset="0"/>
              </a:rPr>
              <a:t>সমান্তরাল</a:t>
            </a:r>
            <a:r>
              <a:rPr lang="en-US" sz="4400" b="1" dirty="0" smtClean="0">
                <a:solidFill>
                  <a:srgbClr val="0070C0"/>
                </a:solidFill>
                <a:latin typeface="AdarshaLipiExp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AdarshaLipiExp" pitchFamily="2" charset="0"/>
              </a:rPr>
              <a:t>রেখা</a:t>
            </a:r>
            <a:endParaRPr lang="en-US" sz="4400" b="1" dirty="0">
              <a:solidFill>
                <a:srgbClr val="0070C0"/>
              </a:solidFill>
              <a:latin typeface="AdarshaLipiExp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10668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দূরত্বের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সরলরেখার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086894" y="2475706"/>
            <a:ext cx="685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380706" y="2475706"/>
            <a:ext cx="685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771105" y="2475706"/>
            <a:ext cx="685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76600" y="1752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A          C         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0400" y="2819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B           D        F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828800" y="1828800"/>
            <a:ext cx="53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P</a:t>
            </a:r>
            <a:r>
              <a:rPr lang="en-US" sz="3600" b="1" dirty="0" smtClean="0"/>
              <a:t>     R</a:t>
            </a:r>
            <a:endParaRPr lang="en-US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19800" y="182880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Q</a:t>
            </a:r>
            <a:r>
              <a:rPr lang="en-US" sz="3600" b="1" dirty="0" smtClean="0"/>
              <a:t>S</a:t>
            </a:r>
            <a:endParaRPr lang="en-US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81200" y="33528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                       PQ </a:t>
            </a:r>
            <a:r>
              <a:rPr lang="en-US" sz="2400" b="1" dirty="0" smtClean="0">
                <a:solidFill>
                  <a:srgbClr val="00B050"/>
                </a:solidFill>
                <a:sym typeface="Symbol"/>
              </a:rPr>
              <a:t> </a:t>
            </a:r>
            <a:r>
              <a:rPr lang="en-US" sz="2400" b="1" dirty="0" smtClean="0">
                <a:solidFill>
                  <a:srgbClr val="00B050"/>
                </a:solidFill>
              </a:rPr>
              <a:t>RS 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228600" y="41910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PQ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সরলরেখার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A,C,E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বিন্দুগুলো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RS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রেখার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যথাক্রমে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AB,CD,EF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আঁকা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90800" y="5562600"/>
            <a:ext cx="388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    </a:t>
            </a:r>
            <a:r>
              <a:rPr lang="en-US" sz="2800" b="1" dirty="0" err="1" smtClean="0">
                <a:solidFill>
                  <a:srgbClr val="00B050"/>
                </a:solidFill>
              </a:rPr>
              <a:t>লম্ব</a:t>
            </a:r>
            <a:r>
              <a:rPr lang="en-US" sz="2800" b="1" dirty="0" smtClean="0">
                <a:solidFill>
                  <a:srgbClr val="00B050"/>
                </a:solidFill>
              </a:rPr>
              <a:t>   AB=CD=EF 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r>
              <a:rPr lang="en-US" sz="1800" dirty="0" smtClean="0">
                <a:solidFill>
                  <a:srgbClr val="0070C0"/>
                </a:solidFill>
              </a:rPr>
              <a:t>mdmashudulhaque@gmail.com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১০.০১.২০২০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  <p:bldP spid="14" grpId="0" build="allAtOnce"/>
      <p:bldP spid="15" grpId="0" build="allAtOnce"/>
      <p:bldP spid="16" grpId="0" build="allAtOnce"/>
      <p:bldP spid="17" grpId="0" build="allAtOnce"/>
      <p:bldP spid="18" grpId="0" build="allAtOnce"/>
      <p:bldP spid="20" grpId="0" build="allAtOnce"/>
      <p:bldP spid="19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457200"/>
            <a:ext cx="7391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AdarshaLipiExp" pitchFamily="2" charset="0"/>
              </a:rPr>
              <a:t>        </a:t>
            </a:r>
            <a:r>
              <a:rPr lang="en-US" sz="4400" b="1" dirty="0" err="1" smtClean="0">
                <a:solidFill>
                  <a:srgbClr val="0070C0"/>
                </a:solidFill>
                <a:latin typeface="AdarshaLipiExp" pitchFamily="2" charset="0"/>
              </a:rPr>
              <a:t>সমান্তরাল</a:t>
            </a:r>
            <a:r>
              <a:rPr lang="en-US" sz="4400" b="1" dirty="0" smtClean="0">
                <a:solidFill>
                  <a:srgbClr val="0070C0"/>
                </a:solidFill>
                <a:latin typeface="AdarshaLipiExp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AdarshaLipiExp" pitchFamily="2" charset="0"/>
              </a:rPr>
              <a:t>রেখা</a:t>
            </a:r>
            <a:endParaRPr lang="en-US" sz="4400" b="1" dirty="0">
              <a:solidFill>
                <a:srgbClr val="0070C0"/>
              </a:solidFill>
              <a:latin typeface="AdarshaLipiExp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52400" y="182880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সমতলে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সরলরেখা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সমদূরত্ব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বজায়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চললে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অপরকে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তাদেরকে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বলে।দুইটি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রেখার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অপরটির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দূরত্ত্ব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কখনও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পরস্পরকে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810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mdmashudulhaque@gmail.com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304801"/>
          </a:xfrm>
        </p:spPr>
        <p:txBody>
          <a:bodyPr/>
          <a:lstStyle/>
          <a:p>
            <a:r>
              <a:rPr lang="en-US" dirty="0"/>
              <a:t>১০.০১.২০২০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>
            <a:off x="1981200" y="2286000"/>
            <a:ext cx="5257800" cy="609600"/>
          </a:xfrm>
          <a:prstGeom prst="straightConnector1">
            <a:avLst/>
          </a:prstGeom>
          <a:ln w="762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781300" y="1181100"/>
            <a:ext cx="3505200" cy="1752600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752600" y="1066800"/>
            <a:ext cx="5334000" cy="685800"/>
          </a:xfrm>
          <a:prstGeom prst="straightConnector1">
            <a:avLst/>
          </a:prstGeom>
          <a:ln w="762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 rot="16922475">
            <a:off x="4670488" y="1093086"/>
            <a:ext cx="627815" cy="709426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Arc 22"/>
          <p:cNvSpPr/>
          <p:nvPr/>
        </p:nvSpPr>
        <p:spPr>
          <a:xfrm rot="16922475">
            <a:off x="4060775" y="2229690"/>
            <a:ext cx="589388" cy="678102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Arc 23"/>
          <p:cNvSpPr/>
          <p:nvPr/>
        </p:nvSpPr>
        <p:spPr>
          <a:xfrm rot="197271">
            <a:off x="4819453" y="930240"/>
            <a:ext cx="571697" cy="673858"/>
          </a:xfrm>
          <a:prstGeom prst="arc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97271">
            <a:off x="4209854" y="2225640"/>
            <a:ext cx="571697" cy="673858"/>
          </a:xfrm>
          <a:prstGeom prst="arc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Arc 25"/>
          <p:cNvSpPr/>
          <p:nvPr/>
        </p:nvSpPr>
        <p:spPr>
          <a:xfrm rot="5984289">
            <a:off x="3961074" y="2094697"/>
            <a:ext cx="564778" cy="763605"/>
          </a:xfrm>
          <a:prstGeom prst="arc">
            <a:avLst>
              <a:gd name="adj1" fmla="val 16085736"/>
              <a:gd name="adj2" fmla="val 0"/>
            </a:avLst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5984289">
            <a:off x="4561278" y="875498"/>
            <a:ext cx="564778" cy="763605"/>
          </a:xfrm>
          <a:prstGeom prst="arc">
            <a:avLst>
              <a:gd name="adj1" fmla="val 16085736"/>
              <a:gd name="adj2" fmla="val 0"/>
            </a:avLst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10800000">
            <a:off x="3810000" y="2209800"/>
            <a:ext cx="642853" cy="665424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0800000">
            <a:off x="4343400" y="1066800"/>
            <a:ext cx="642853" cy="665424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162800" y="10668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en-US" sz="3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219200" y="22098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en-US" sz="3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239000" y="22098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</a:t>
            </a:r>
            <a:endParaRPr lang="en-US" sz="36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371600" y="990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>
          <a:xfrm rot="10800000" flipV="1">
            <a:off x="3088409" y="6629400"/>
            <a:ext cx="3845789" cy="58072"/>
          </a:xfrm>
        </p:spPr>
        <p:txBody>
          <a:bodyPr/>
          <a:lstStyle/>
          <a:p>
            <a:endParaRPr lang="en-US" sz="1800" b="1" dirty="0">
              <a:solidFill>
                <a:srgbClr val="92D050"/>
              </a:solidFill>
            </a:endParaRP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0" name="Date Placeholder 49"/>
          <p:cNvSpPr>
            <a:spLocks noGrp="1"/>
          </p:cNvSpPr>
          <p:nvPr>
            <p:ph type="dt" sz="half" idx="10"/>
          </p:nvPr>
        </p:nvSpPr>
        <p:spPr>
          <a:xfrm>
            <a:off x="457200" y="6675756"/>
            <a:ext cx="21336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6200" y="35052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</a:t>
            </a:r>
            <a:endParaRPr lang="en-US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410200" y="228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</a:t>
            </a:r>
            <a:endParaRPr lang="en-US" sz="3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886200" y="18288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</a:t>
            </a:r>
            <a:endParaRPr lang="en-US" sz="3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876800" y="1371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</a:t>
            </a:r>
            <a:endParaRPr lang="en-US" sz="32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304800" y="39624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sym typeface="Symbol"/>
              </a:rPr>
              <a:t>ছেদকঃ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কোনো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সরল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রেখা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দুই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বা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ততোধিক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সরল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রেখাকে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বিভিন্ন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বিন্দুতে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ছেদ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করলে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তাকে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ছেদক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/>
              </a:rPr>
              <a:t>বলে।</a:t>
            </a:r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চিত্রে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 AB 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ও 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CD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দুইটি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সরলরেখা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এবং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EF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রেখা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  </a:t>
            </a:r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সরলরেখাগুলোকে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যথাক্রমে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দুইটি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ভিন্ন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বিন্দুতে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ছেদ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করেছে।ফলে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ছেদ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বিন্দু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  </a:t>
            </a:r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দুইটিতে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মোট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  <a:sym typeface="Symbol"/>
              </a:rPr>
              <a:t>আটটি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কোণ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উৎপন্ন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করে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  <a:sym typeface="Symbol"/>
              </a:rPr>
              <a:t>। </a:t>
            </a:r>
            <a:r>
              <a:rPr lang="en-US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38200" y="5334000"/>
            <a:ext cx="8077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 </a:t>
            </a:r>
            <a:endParaRPr lang="en-US" sz="4400" b="1" dirty="0">
              <a:solidFill>
                <a:srgbClr val="00B0F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76400" y="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ছেদক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6" grpId="0" build="allAtOnce"/>
      <p:bldP spid="37" grpId="0" build="p"/>
      <p:bldP spid="38" grpId="0" build="allAtOnce"/>
      <p:bldP spid="48" grpId="0" build="allAtOnce"/>
      <p:bldP spid="32" grpId="0" build="allAtOnce"/>
      <p:bldP spid="33" grpId="0" build="allAtOnce"/>
      <p:bldP spid="35" grpId="0" build="allAtOnce"/>
      <p:bldP spid="51" grpId="0" build="p"/>
      <p:bldP spid="55" grpId="0" build="p"/>
      <p:bldP spid="41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717</Words>
  <Application>Microsoft Office PowerPoint</Application>
  <PresentationFormat>On-screen Show (4:3)</PresentationFormat>
  <Paragraphs>150</Paragraphs>
  <Slides>21</Slides>
  <Notes>2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bipul sarkar</dc:creator>
  <cp:lastModifiedBy>ICT_LAB</cp:lastModifiedBy>
  <cp:revision>68</cp:revision>
  <dcterms:created xsi:type="dcterms:W3CDTF">2006-08-16T00:00:00Z</dcterms:created>
  <dcterms:modified xsi:type="dcterms:W3CDTF">2021-02-17T17:26:49Z</dcterms:modified>
</cp:coreProperties>
</file>