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7" r:id="rId3"/>
    <p:sldId id="256" r:id="rId4"/>
    <p:sldId id="259" r:id="rId5"/>
    <p:sldId id="268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9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90BE-7DCB-4F64-BF21-A70B5FF4536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C574E-7F69-4374-B3AF-BC7C8379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685800"/>
            <a:ext cx="6629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0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685800"/>
            <a:ext cx="6629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496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9743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3489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539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2537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423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1745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932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210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5758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441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DBB2-F400-489C-9F9D-4985F43EAF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C508-4907-4D8A-A570-1839B84AE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524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13800" dirty="0" err="1" smtClean="0"/>
              <a:t>শুভ</a:t>
            </a:r>
            <a:r>
              <a:rPr lang="en-US" sz="13800" dirty="0" smtClean="0"/>
              <a:t> </a:t>
            </a:r>
            <a:r>
              <a:rPr lang="en-US" sz="13800" dirty="0" err="1" smtClean="0"/>
              <a:t>সকাল</a:t>
            </a:r>
            <a:endParaRPr lang="en-US" sz="1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905000"/>
            <a:ext cx="8167607" cy="4724400"/>
          </a:xfrm>
        </p:spPr>
      </p:pic>
    </p:spTree>
    <p:extLst>
      <p:ext uri="{BB962C8B-B14F-4D97-AF65-F5344CB8AC3E}">
        <p14:creationId xmlns:p14="http://schemas.microsoft.com/office/powerpoint/2010/main" val="39338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1865312" y="3162301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513012" y="38100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3012" y="25146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626518" y="3161507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5012" y="38100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75012" y="25146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390106" y="3161507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37012" y="38100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37012" y="25146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152106" y="3161507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50168" y="1258671"/>
            <a:ext cx="5983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 দিয়ে পরবর্তী চিত্র নিন্মে আঁকা হলঃ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4724402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 দিয়ে তৈরি পরবর্তী চিত্রে কাঠির সংখ্যাঃ ১৩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0600" y="25146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3810000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14106" y="3161507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19" name="Rectangle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0956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 rot="5400000">
            <a:off x="495300" y="2247107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1410097" y="2247504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9151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1410097" y="3008710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2400300" y="2247901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3315097" y="2248298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 flipV="1">
            <a:off x="28201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3315097" y="3085704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4229497" y="2248298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 flipV="1">
            <a:off x="3733800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4228703" y="3085704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5219700" y="2247901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6134497" y="2246710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 flipV="1">
            <a:off x="5638800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6134497" y="3084910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7048897" y="2248298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 flipV="1">
            <a:off x="65539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7048897" y="3084910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7963297" y="2247504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 flipV="1">
            <a:off x="74683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7963297" y="3084910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676400" y="3657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581400" y="3733800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৭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315200" y="3733800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4572000"/>
            <a:ext cx="8363532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প্যাটার্ন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দিয়াশলাইয়ের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87767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68759"/>
            <a:ext cx="868680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1" name="Group 6"/>
          <p:cNvGrpSpPr>
            <a:grpSpLocks/>
          </p:cNvGrpSpPr>
          <p:nvPr/>
        </p:nvGrpSpPr>
        <p:grpSpPr bwMode="auto">
          <a:xfrm>
            <a:off x="0" y="1"/>
            <a:ext cx="9038897" cy="6765925"/>
            <a:chOff x="0" y="0"/>
            <a:chExt cx="12192000" cy="6765823"/>
          </a:xfrm>
        </p:grpSpPr>
        <p:sp>
          <p:nvSpPr>
            <p:cNvPr id="32" name="Rectangle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413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28" grpId="0" animBg="1"/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912675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নকসা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68708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5052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=৩.১+১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495802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কাঠির সংখ্যাঃ ৭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=৩.২+১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675295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কাঠির সংখ্যাঃ 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=৩.৩+১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4559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ক-তম চিত্রে কাঠির সংখ্যাঃ ৩ক+১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52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...........................................................................................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প্যাটার্ণটির বীজগাণিতিক রাশিঃ ৩ক+১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286002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৩.১০+১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=৩০+১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=৩১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586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303693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800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৩১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334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11" name="Rectangle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9136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76382" y="838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67200" y="388205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143002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endCxn id="11" idx="3"/>
          </p:cNvCxnSpPr>
          <p:nvPr/>
        </p:nvCxnSpPr>
        <p:spPr>
          <a:xfrm flipV="1">
            <a:off x="4419600" y="1522484"/>
            <a:ext cx="1343168" cy="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1105471"/>
            <a:ext cx="1495568" cy="83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(৪+৩১)× ১০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2286002"/>
            <a:ext cx="33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495800" y="2516834"/>
            <a:ext cx="6147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1981202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৩৫×১০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33482" y="3124200"/>
            <a:ext cx="137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382" y="4082536"/>
            <a:ext cx="487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14" name="Rectangle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6347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5" grpId="0"/>
      <p:bldP spid="21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297361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48470"/>
            <a:ext cx="7543800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ক্রমে ম্যাজিক বর্গ সংখ্যা কত?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8072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752600"/>
            <a:ext cx="8915400" cy="21236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এবংসূত্র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6140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58225"/>
            <a:ext cx="8763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52400" y="1981033"/>
            <a:ext cx="8763000" cy="33529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(5K+2)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exR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MwYZxq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(K)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1g I 2q c` KZ?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(L)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DÏxc‡Ki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Av‡jv‡K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3q I 4_©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জ্যামিতিক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সত্যতা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hvPvB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(M)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cÖ_g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100wU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mgwó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wbY©q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| </a:t>
            </a:r>
            <a:endParaRPr 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5407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534400" cy="707886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4000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245006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752600" y="1952275"/>
            <a:ext cx="3962400" cy="943327"/>
            <a:chOff x="1498" y="6883"/>
            <a:chExt cx="3485" cy="78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1498" y="6883"/>
              <a:ext cx="506" cy="76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655" y="6889"/>
              <a:ext cx="751" cy="765"/>
              <a:chOff x="2655" y="7309"/>
              <a:chExt cx="751" cy="765"/>
            </a:xfrm>
          </p:grpSpPr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 rot="10674066">
                <a:off x="2900" y="7309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2655" y="7309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3983" y="6907"/>
              <a:ext cx="1000" cy="765"/>
              <a:chOff x="3971" y="7267"/>
              <a:chExt cx="1000" cy="765"/>
            </a:xfrm>
          </p:grpSpPr>
          <p:sp>
            <p:nvSpPr>
              <p:cNvPr id="10" name="AutoShape 5"/>
              <p:cNvSpPr>
                <a:spLocks noChangeArrowheads="1"/>
              </p:cNvSpPr>
              <p:nvPr/>
            </p:nvSpPr>
            <p:spPr bwMode="auto">
              <a:xfrm>
                <a:off x="3971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 rot="10674066">
                <a:off x="4226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4465" y="7267"/>
                <a:ext cx="506" cy="765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28600" y="3441918"/>
            <a:ext cx="8382000" cy="1815882"/>
          </a:xfrm>
          <a:prstGeom prst="rect">
            <a:avLst/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wb‡Pi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b="1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জ্যামিতিক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wPÎ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¸‡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jv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w`‡q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ˆ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Zwi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Kiv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n‡q‡Q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(K)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PZz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_©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প্যাটার্ণে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†`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kjvB‡qi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KvwVi</a:t>
            </a:r>
            <a:r>
              <a:rPr lang="bn-IN" altLang="en-US" sz="2800" dirty="0">
                <a:solidFill>
                  <a:schemeClr val="tx2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সংখ্যা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(L)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ZvwjKvi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cieZ©x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সংখ্যাটি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Kxfv‡e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Ki‡e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Zv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(M)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kZZg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altLang="en-US" sz="2800" dirty="0" smtClean="0">
                <a:solidFill>
                  <a:schemeClr val="tx2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ˆ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Zwi‡Z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KZ¸‡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jv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†`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kjvB‡qi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KvwVi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cÖ‡qvRb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17" name="Rectangle 1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5964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5562600"/>
            <a:ext cx="4533900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F-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042" y="762000"/>
            <a:ext cx="4187758" cy="45773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6" name="Rectangle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1670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7" y="152400"/>
            <a:ext cx="8382000" cy="1981200"/>
          </a:xfrm>
          <a:solidFill>
            <a:srgbClr val="002060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পাঠে</a:t>
            </a:r>
            <a:r>
              <a:rPr lang="en-US" sz="6600" dirty="0" smtClean="0">
                <a:solidFill>
                  <a:srgbClr val="FFFF00"/>
                </a:solidFill>
              </a:rPr>
              <a:t>       </a:t>
            </a:r>
            <a:r>
              <a:rPr lang="en-US" sz="8900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8900" dirty="0" smtClean="0">
                <a:solidFill>
                  <a:srgbClr val="FFFF00"/>
                </a:solidFill>
              </a:rPr>
              <a:t> </a:t>
            </a:r>
            <a:r>
              <a:rPr lang="en-US" sz="8900" dirty="0" err="1" smtClean="0">
                <a:solidFill>
                  <a:srgbClr val="FFFF00"/>
                </a:solidFill>
              </a:rPr>
              <a:t>স্বাগতম</a:t>
            </a:r>
            <a:endParaRPr lang="en-US" sz="8900" dirty="0">
              <a:solidFill>
                <a:srgbClr val="FFFF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603"/>
            <a:ext cx="4800600" cy="4571999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2" y="2133604"/>
            <a:ext cx="3657599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5"/>
            <a:ext cx="7924800" cy="1752599"/>
          </a:xfrm>
        </p:spPr>
        <p:txBody>
          <a:bodyPr>
            <a:normAutofit/>
          </a:bodyPr>
          <a:lstStyle/>
          <a:p>
            <a:r>
              <a:rPr lang="en-US" sz="4800" b="1" u="sng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4800" b="1" u="sng" dirty="0" smtClean="0">
                <a:solidFill>
                  <a:srgbClr val="00B050"/>
                </a:solidFill>
              </a:rPr>
              <a:t> </a:t>
            </a:r>
            <a:r>
              <a:rPr lang="en-US" sz="4800" b="1" u="sng" dirty="0" err="1" smtClean="0">
                <a:solidFill>
                  <a:srgbClr val="00B050"/>
                </a:solidFill>
              </a:rPr>
              <a:t>পরিচিতি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705600" cy="30480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মোহাম্মদ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আলী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জিন্নাহ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সহকারি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শিক্ষক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গণিত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আফড়া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ইসলামিয়া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সিদ্দিকিয়া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আলিম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মাদ্রাসা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রাজবাড়ি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সদর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রাজবাড়ি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66900"/>
            <a:ext cx="2643188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2" y="2133600"/>
            <a:ext cx="169247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548062" y="2590800"/>
            <a:ext cx="6529137" cy="34163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ঃঅষ্টম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গণিত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ঃপ্রথম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8062" y="685800"/>
            <a:ext cx="6748963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শিরোনামঃ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প্যাটার্ন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1273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3"/>
            <a:ext cx="8534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এ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52400"/>
            <a:ext cx="8686800" cy="1371600"/>
            <a:chOff x="1295400" y="533400"/>
            <a:chExt cx="3810000" cy="1371600"/>
          </a:xfrm>
        </p:grpSpPr>
        <p:sp>
          <p:nvSpPr>
            <p:cNvPr id="4" name="Round Single Corner Rectangle 81"/>
            <p:cNvSpPr/>
            <p:nvPr/>
          </p:nvSpPr>
          <p:spPr>
            <a:xfrm flipH="1" flipV="1">
              <a:off x="1295400" y="533400"/>
              <a:ext cx="3810000" cy="1371600"/>
            </a:xfrm>
            <a:prstGeom prst="flowChartAlternateProcess">
              <a:avLst/>
            </a:prstGeom>
            <a:gradFill flip="none" rotWithShape="1">
              <a:gsLst>
                <a:gs pos="82000">
                  <a:schemeClr val="bg2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4894" y="914400"/>
              <a:ext cx="152158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5400" dirty="0" err="1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5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4800" y="2474659"/>
            <a:ext cx="853440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প্যাটার্ন কী তা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as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বিভিন্ন ধরনের জ্যামিতিক প্যাটার্ন লিখতে ও বর্ণনা করতে পারবে।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প্যাটার্নকে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রাশিমালায়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প্যাটার্নের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নির্দিষ্টতম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-2514600" y="0"/>
            <a:ext cx="11658600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3393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lumMod val="20000"/>
                <a:lumOff val="80000"/>
                <a:tint val="45000"/>
                <a:satMod val="400000"/>
              </a:schemeClr>
            </a:duotone>
          </a:blip>
          <a:srcRect l="17570" t="20833" r="37335" b="18750"/>
          <a:stretch>
            <a:fillRect/>
          </a:stretch>
        </p:blipFill>
        <p:spPr bwMode="auto">
          <a:xfrm>
            <a:off x="381000" y="258288"/>
            <a:ext cx="8458200" cy="6371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4" name="Rectangle 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7310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85800" y="3288268"/>
            <a:ext cx="190500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3124200" y="3288268"/>
            <a:ext cx="190500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486400" y="2373868"/>
            <a:ext cx="2667000" cy="2209800"/>
          </a:xfrm>
          <a:prstGeom prst="triangle">
            <a:avLst>
              <a:gd name="adj" fmla="val 4953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67400" y="3897868"/>
            <a:ext cx="19050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24600" y="3212068"/>
            <a:ext cx="9906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5791200" y="3974068"/>
            <a:ext cx="685800" cy="533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6134100" y="3402568"/>
            <a:ext cx="1371600" cy="990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172200" y="3440668"/>
            <a:ext cx="1371600" cy="914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200900" y="4012168"/>
            <a:ext cx="685800" cy="4572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3"/>
            <a:endCxn id="3" idx="5"/>
          </p:cNvCxnSpPr>
          <p:nvPr/>
        </p:nvCxnSpPr>
        <p:spPr>
          <a:xfrm rot="5400000" flipH="1" flipV="1">
            <a:off x="3990975" y="4021694"/>
            <a:ext cx="647700" cy="4762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5"/>
            <a:endCxn id="3" idx="1"/>
          </p:cNvCxnSpPr>
          <p:nvPr/>
        </p:nvCxnSpPr>
        <p:spPr>
          <a:xfrm flipH="1">
            <a:off x="3600451" y="3935968"/>
            <a:ext cx="9525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1"/>
            <a:endCxn id="3" idx="3"/>
          </p:cNvCxnSpPr>
          <p:nvPr/>
        </p:nvCxnSpPr>
        <p:spPr>
          <a:xfrm rot="10800000" flipH="1" flipV="1">
            <a:off x="3600450" y="3935968"/>
            <a:ext cx="476250" cy="6477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465987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473607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481227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19" name="Rectangle 18"/>
          <p:cNvSpPr/>
          <p:nvPr/>
        </p:nvSpPr>
        <p:spPr>
          <a:xfrm>
            <a:off x="152400" y="76202"/>
            <a:ext cx="88392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6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        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-1752600" y="1"/>
            <a:ext cx="10896600" cy="6765925"/>
            <a:chOff x="0" y="0"/>
            <a:chExt cx="12192000" cy="6765823"/>
          </a:xfrm>
        </p:grpSpPr>
        <p:sp>
          <p:nvSpPr>
            <p:cNvPr id="20" name="Rectangle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943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/>
      <p:bldP spid="15" grpId="0"/>
      <p:bldP spid="16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647700" y="3008313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36560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23606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410494" y="3007519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477294" y="3007519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24994" y="36552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994" y="23598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240088" y="3006725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8862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001294" y="3007519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533900" y="3008313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295106" y="3007519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43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43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058694" y="3007519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05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05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6820694" y="3007519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447800" y="372933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0" y="372933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10000" y="3729337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" y="4514671"/>
            <a:ext cx="8686800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600" y="1214737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405825"/>
            <a:ext cx="868680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30" name="Rectangle 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7206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143002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 সংখ্যার তালিকাঃ ৪, ৭, ১০............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77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57736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 সংখ্যার তালিকাঃ ৪, ৭, ১০............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সমাধান : তালিকার সংখ্যাগুলো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৪, ৭, ১০..........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পাশাপাশি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দুটি সংখ্যার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পার্থক্যঃ ৩, ৩,......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এখানে প্রতিবার পার্থক্য ৩।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অতএব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পরবর্তী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সংখ্যা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হবে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১০+৩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=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১৩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1"/>
            <a:ext cx="9144000" cy="6765925"/>
            <a:chOff x="0" y="0"/>
            <a:chExt cx="12192000" cy="6765823"/>
          </a:xfrm>
        </p:grpSpPr>
        <p:sp>
          <p:nvSpPr>
            <p:cNvPr id="8" name="Rectangle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0"/>
              <a:ext cx="12192000" cy="6765823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62684" y="257171"/>
              <a:ext cx="11666632" cy="6251481"/>
            </a:xfrm>
            <a:prstGeom prst="rect">
              <a:avLst/>
            </a:prstGeom>
            <a:noFill/>
            <a:ln w="7620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7163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529</Words>
  <Application>Microsoft Office PowerPoint</Application>
  <PresentationFormat>On-screen Show (4:3)</PresentationFormat>
  <Paragraphs>98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শুভ সকাল</vt:lpstr>
      <vt:lpstr>আজকের পাঠে       সবাইকে স্বাগতম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      সবাইকে স্বাগতম</dc:title>
  <dc:creator>Hp</dc:creator>
  <cp:lastModifiedBy>Hp</cp:lastModifiedBy>
  <cp:revision>16</cp:revision>
  <dcterms:created xsi:type="dcterms:W3CDTF">2006-08-16T00:00:00Z</dcterms:created>
  <dcterms:modified xsi:type="dcterms:W3CDTF">2021-02-06T04:16:26Z</dcterms:modified>
</cp:coreProperties>
</file>