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4"/>
  </p:notesMasterIdLst>
  <p:sldIdLst>
    <p:sldId id="256" r:id="rId2"/>
    <p:sldId id="257" r:id="rId3"/>
    <p:sldId id="258" r:id="rId4"/>
    <p:sldId id="388" r:id="rId5"/>
    <p:sldId id="289" r:id="rId6"/>
    <p:sldId id="260" r:id="rId7"/>
    <p:sldId id="356" r:id="rId8"/>
    <p:sldId id="402" r:id="rId9"/>
    <p:sldId id="340" r:id="rId10"/>
    <p:sldId id="394" r:id="rId11"/>
    <p:sldId id="412" r:id="rId12"/>
    <p:sldId id="397" r:id="rId13"/>
    <p:sldId id="413" r:id="rId14"/>
    <p:sldId id="421" r:id="rId15"/>
    <p:sldId id="377" r:id="rId16"/>
    <p:sldId id="420" r:id="rId17"/>
    <p:sldId id="422" r:id="rId18"/>
    <p:sldId id="423" r:id="rId19"/>
    <p:sldId id="410" r:id="rId20"/>
    <p:sldId id="408" r:id="rId21"/>
    <p:sldId id="300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99"/>
    <a:srgbClr val="660066"/>
    <a:srgbClr val="000099"/>
    <a:srgbClr val="CC3300"/>
    <a:srgbClr val="FF0066"/>
    <a:srgbClr val="D00000"/>
    <a:srgbClr val="FF0000"/>
    <a:srgbClr val="996600"/>
    <a:srgbClr val="1E0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89785" autoAdjust="0"/>
  </p:normalViewPr>
  <p:slideViewPr>
    <p:cSldViewPr snapToGrid="0">
      <p:cViewPr>
        <p:scale>
          <a:sx n="75" d="100"/>
          <a:sy n="75" d="100"/>
        </p:scale>
        <p:origin x="-43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E9879-2ABE-460A-8FD4-398C175AAD7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B44D0F-4B75-41E3-81D1-8EC0754F353F}">
      <dgm:prSet phldrT="[Text]"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sz="50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নিউক্লিক</a:t>
          </a:r>
          <a:r>
            <a:rPr lang="en-SG" sz="5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5000" b="1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অ্যাসিড</a:t>
          </a:r>
          <a:endParaRPr lang="en-US" sz="5000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01616276-D26E-4836-A567-83F11CC9164C}" type="parTrans" cxnId="{4F1925FE-099F-466F-B386-64305758ED29}">
      <dgm:prSet/>
      <dgm:spPr/>
      <dgm:t>
        <a:bodyPr/>
        <a:lstStyle/>
        <a:p>
          <a:endParaRPr lang="en-US"/>
        </a:p>
      </dgm:t>
    </dgm:pt>
    <dgm:pt modelId="{18C1A1A7-E3BD-4FE4-A5D6-8CB9C848D2B9}" type="sibTrans" cxnId="{4F1925FE-099F-466F-B386-64305758ED29}">
      <dgm:prSet/>
      <dgm:spPr/>
      <dgm:t>
        <a:bodyPr/>
        <a:lstStyle/>
        <a:p>
          <a:endParaRPr lang="en-US"/>
        </a:p>
      </dgm:t>
    </dgm:pt>
    <dgm:pt modelId="{2E056178-C7BF-4363-AF3F-553692605843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DNA</a:t>
          </a:r>
          <a:endParaRPr lang="en-US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1BCEA5-45C3-48CC-9C16-E3AE20E0FC13}" type="parTrans" cxnId="{4CE36B21-6495-49CA-8BDA-6B93EC5D16B5}">
      <dgm:prSet custT="1"/>
      <dgm:spPr>
        <a:ln w="57150">
          <a:solidFill>
            <a:srgbClr val="D00000"/>
          </a:solidFill>
        </a:ln>
      </dgm:spPr>
      <dgm:t>
        <a:bodyPr/>
        <a:lstStyle/>
        <a:p>
          <a:endParaRPr lang="en-US" sz="1000"/>
        </a:p>
      </dgm:t>
    </dgm:pt>
    <dgm:pt modelId="{78BDCCD0-4297-47CA-9713-A7D38071911C}" type="sibTrans" cxnId="{4CE36B21-6495-49CA-8BDA-6B93EC5D16B5}">
      <dgm:prSet/>
      <dgm:spPr/>
      <dgm:t>
        <a:bodyPr/>
        <a:lstStyle/>
        <a:p>
          <a:endParaRPr lang="en-US"/>
        </a:p>
      </dgm:t>
    </dgm:pt>
    <dgm:pt modelId="{0E9B58DC-54C9-4E4B-8163-18D5717052BF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en-SG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RNA</a:t>
          </a:r>
          <a:endParaRPr lang="en-US" dirty="0"/>
        </a:p>
      </dgm:t>
    </dgm:pt>
    <dgm:pt modelId="{B706D4AC-B850-4E47-8F93-06BC013B5537}" type="parTrans" cxnId="{5B927F3A-B66F-47C7-8735-D9AB7EEC61C0}">
      <dgm:prSet custT="1"/>
      <dgm:spPr>
        <a:ln w="57150">
          <a:solidFill>
            <a:srgbClr val="D00000"/>
          </a:solidFill>
        </a:ln>
      </dgm:spPr>
      <dgm:t>
        <a:bodyPr/>
        <a:lstStyle/>
        <a:p>
          <a:endParaRPr lang="en-US" sz="1000"/>
        </a:p>
      </dgm:t>
    </dgm:pt>
    <dgm:pt modelId="{B616808E-4806-4F19-B73D-46367A9688EF}" type="sibTrans" cxnId="{5B927F3A-B66F-47C7-8735-D9AB7EEC61C0}">
      <dgm:prSet/>
      <dgm:spPr/>
      <dgm:t>
        <a:bodyPr/>
        <a:lstStyle/>
        <a:p>
          <a:endParaRPr lang="en-US"/>
        </a:p>
      </dgm:t>
    </dgm:pt>
    <dgm:pt modelId="{C3B78D40-C72C-49B7-B16B-9A4AB9B6E913}" type="pres">
      <dgm:prSet presAssocID="{361E9879-2ABE-460A-8FD4-398C175AAD7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BD632-9007-42D3-9040-847AF2F41F18}" type="pres">
      <dgm:prSet presAssocID="{C1B44D0F-4B75-41E3-81D1-8EC0754F353F}" presName="root1" presStyleCnt="0"/>
      <dgm:spPr/>
    </dgm:pt>
    <dgm:pt modelId="{1500AA47-5328-4D61-84FC-59CB4185FC72}" type="pres">
      <dgm:prSet presAssocID="{C1B44D0F-4B75-41E3-81D1-8EC0754F353F}" presName="LevelOneTextNode" presStyleLbl="node0" presStyleIdx="0" presStyleCnt="1" custScaleX="184192" custScaleY="57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5DAD91-C6F5-434E-BD4F-BF18A2535DD6}" type="pres">
      <dgm:prSet presAssocID="{C1B44D0F-4B75-41E3-81D1-8EC0754F353F}" presName="level2hierChild" presStyleCnt="0"/>
      <dgm:spPr/>
    </dgm:pt>
    <dgm:pt modelId="{51426F07-B280-4139-8003-204201B4F732}" type="pres">
      <dgm:prSet presAssocID="{191BCEA5-45C3-48CC-9C16-E3AE20E0FC1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D123A60-EE2C-481B-8CCB-1F7F527655F7}" type="pres">
      <dgm:prSet presAssocID="{191BCEA5-45C3-48CC-9C16-E3AE20E0FC1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36ADB9A-4EA3-42B6-9F4B-B75EB5C1F3A1}" type="pres">
      <dgm:prSet presAssocID="{2E056178-C7BF-4363-AF3F-553692605843}" presName="root2" presStyleCnt="0"/>
      <dgm:spPr/>
    </dgm:pt>
    <dgm:pt modelId="{E4687EB3-A5AD-4EBF-9C7A-26F46D88815A}" type="pres">
      <dgm:prSet presAssocID="{2E056178-C7BF-4363-AF3F-553692605843}" presName="LevelTwoTextNode" presStyleLbl="node2" presStyleIdx="0" presStyleCnt="2" custAng="0" custScaleY="51107" custLinFactNeighborX="-385" custLinFactNeighborY="-329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E3CB61-F211-4566-A30C-788385CCCC97}" type="pres">
      <dgm:prSet presAssocID="{2E056178-C7BF-4363-AF3F-553692605843}" presName="level3hierChild" presStyleCnt="0"/>
      <dgm:spPr/>
    </dgm:pt>
    <dgm:pt modelId="{60ED03D1-0621-4AE7-A998-BA8C087C11A4}" type="pres">
      <dgm:prSet presAssocID="{B706D4AC-B850-4E47-8F93-06BC013B553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A0BDEE9-8293-4ED3-93B7-20EDE6BDC6DD}" type="pres">
      <dgm:prSet presAssocID="{B706D4AC-B850-4E47-8F93-06BC013B553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708C483-5DE4-40DA-A5F0-C5FDE060EC9F}" type="pres">
      <dgm:prSet presAssocID="{0E9B58DC-54C9-4E4B-8163-18D5717052BF}" presName="root2" presStyleCnt="0"/>
      <dgm:spPr/>
    </dgm:pt>
    <dgm:pt modelId="{4B784D18-7F59-4D47-9EF2-C42287EE39FC}" type="pres">
      <dgm:prSet presAssocID="{0E9B58DC-54C9-4E4B-8163-18D5717052BF}" presName="LevelTwoTextNode" presStyleLbl="node2" presStyleIdx="1" presStyleCnt="2" custScaleY="50903" custLinFactNeighborX="-384" custLinFactNeighborY="31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BD8015-B866-4BFA-BA77-1B1BD134F838}" type="pres">
      <dgm:prSet presAssocID="{0E9B58DC-54C9-4E4B-8163-18D5717052BF}" presName="level3hierChild" presStyleCnt="0"/>
      <dgm:spPr/>
    </dgm:pt>
  </dgm:ptLst>
  <dgm:cxnLst>
    <dgm:cxn modelId="{5B927F3A-B66F-47C7-8735-D9AB7EEC61C0}" srcId="{C1B44D0F-4B75-41E3-81D1-8EC0754F353F}" destId="{0E9B58DC-54C9-4E4B-8163-18D5717052BF}" srcOrd="1" destOrd="0" parTransId="{B706D4AC-B850-4E47-8F93-06BC013B5537}" sibTransId="{B616808E-4806-4F19-B73D-46367A9688EF}"/>
    <dgm:cxn modelId="{4F1925FE-099F-466F-B386-64305758ED29}" srcId="{361E9879-2ABE-460A-8FD4-398C175AAD7D}" destId="{C1B44D0F-4B75-41E3-81D1-8EC0754F353F}" srcOrd="0" destOrd="0" parTransId="{01616276-D26E-4836-A567-83F11CC9164C}" sibTransId="{18C1A1A7-E3BD-4FE4-A5D6-8CB9C848D2B9}"/>
    <dgm:cxn modelId="{7E23530A-B703-4B36-B48E-D70EC3B7F066}" type="presOf" srcId="{191BCEA5-45C3-48CC-9C16-E3AE20E0FC13}" destId="{51426F07-B280-4139-8003-204201B4F732}" srcOrd="0" destOrd="0" presId="urn:microsoft.com/office/officeart/2005/8/layout/hierarchy2"/>
    <dgm:cxn modelId="{CE36C45A-5F7B-4B9F-A5C2-3285808B7472}" type="presOf" srcId="{B706D4AC-B850-4E47-8F93-06BC013B5537}" destId="{60ED03D1-0621-4AE7-A998-BA8C087C11A4}" srcOrd="0" destOrd="0" presId="urn:microsoft.com/office/officeart/2005/8/layout/hierarchy2"/>
    <dgm:cxn modelId="{4CE36B21-6495-49CA-8BDA-6B93EC5D16B5}" srcId="{C1B44D0F-4B75-41E3-81D1-8EC0754F353F}" destId="{2E056178-C7BF-4363-AF3F-553692605843}" srcOrd="0" destOrd="0" parTransId="{191BCEA5-45C3-48CC-9C16-E3AE20E0FC13}" sibTransId="{78BDCCD0-4297-47CA-9713-A7D38071911C}"/>
    <dgm:cxn modelId="{4D4024DA-7253-44CA-9ECF-FA0ED41D3841}" type="presOf" srcId="{C1B44D0F-4B75-41E3-81D1-8EC0754F353F}" destId="{1500AA47-5328-4D61-84FC-59CB4185FC72}" srcOrd="0" destOrd="0" presId="urn:microsoft.com/office/officeart/2005/8/layout/hierarchy2"/>
    <dgm:cxn modelId="{DA5E6BF0-9B1F-4A3C-8853-77179202260A}" type="presOf" srcId="{2E056178-C7BF-4363-AF3F-553692605843}" destId="{E4687EB3-A5AD-4EBF-9C7A-26F46D88815A}" srcOrd="0" destOrd="0" presId="urn:microsoft.com/office/officeart/2005/8/layout/hierarchy2"/>
    <dgm:cxn modelId="{7AB03D45-078D-4457-9B92-D433E46D6943}" type="presOf" srcId="{361E9879-2ABE-460A-8FD4-398C175AAD7D}" destId="{C3B78D40-C72C-49B7-B16B-9A4AB9B6E913}" srcOrd="0" destOrd="0" presId="urn:microsoft.com/office/officeart/2005/8/layout/hierarchy2"/>
    <dgm:cxn modelId="{6C11B75E-8A35-463C-B32F-B8DF048BC9AA}" type="presOf" srcId="{B706D4AC-B850-4E47-8F93-06BC013B5537}" destId="{DA0BDEE9-8293-4ED3-93B7-20EDE6BDC6DD}" srcOrd="1" destOrd="0" presId="urn:microsoft.com/office/officeart/2005/8/layout/hierarchy2"/>
    <dgm:cxn modelId="{2AE0AB5A-B7A6-414B-A2F3-08FB1504D8E3}" type="presOf" srcId="{191BCEA5-45C3-48CC-9C16-E3AE20E0FC13}" destId="{4D123A60-EE2C-481B-8CCB-1F7F527655F7}" srcOrd="1" destOrd="0" presId="urn:microsoft.com/office/officeart/2005/8/layout/hierarchy2"/>
    <dgm:cxn modelId="{9824BCC3-7C60-4769-9BA3-5A29C6BDE4C8}" type="presOf" srcId="{0E9B58DC-54C9-4E4B-8163-18D5717052BF}" destId="{4B784D18-7F59-4D47-9EF2-C42287EE39FC}" srcOrd="0" destOrd="0" presId="urn:microsoft.com/office/officeart/2005/8/layout/hierarchy2"/>
    <dgm:cxn modelId="{AE121D4F-827A-4553-A5A4-4859D2149BCE}" type="presParOf" srcId="{C3B78D40-C72C-49B7-B16B-9A4AB9B6E913}" destId="{294BD632-9007-42D3-9040-847AF2F41F18}" srcOrd="0" destOrd="0" presId="urn:microsoft.com/office/officeart/2005/8/layout/hierarchy2"/>
    <dgm:cxn modelId="{9E5E635B-7535-421C-B1A5-3F81A992C789}" type="presParOf" srcId="{294BD632-9007-42D3-9040-847AF2F41F18}" destId="{1500AA47-5328-4D61-84FC-59CB4185FC72}" srcOrd="0" destOrd="0" presId="urn:microsoft.com/office/officeart/2005/8/layout/hierarchy2"/>
    <dgm:cxn modelId="{18C1AE41-0CB6-4642-8CF5-B83673C11D90}" type="presParOf" srcId="{294BD632-9007-42D3-9040-847AF2F41F18}" destId="{335DAD91-C6F5-434E-BD4F-BF18A2535DD6}" srcOrd="1" destOrd="0" presId="urn:microsoft.com/office/officeart/2005/8/layout/hierarchy2"/>
    <dgm:cxn modelId="{364ADED9-260F-4CBA-9F4B-91B4FD70956F}" type="presParOf" srcId="{335DAD91-C6F5-434E-BD4F-BF18A2535DD6}" destId="{51426F07-B280-4139-8003-204201B4F732}" srcOrd="0" destOrd="0" presId="urn:microsoft.com/office/officeart/2005/8/layout/hierarchy2"/>
    <dgm:cxn modelId="{DEEDAA23-9FCD-46DB-A740-879B6F0D8633}" type="presParOf" srcId="{51426F07-B280-4139-8003-204201B4F732}" destId="{4D123A60-EE2C-481B-8CCB-1F7F527655F7}" srcOrd="0" destOrd="0" presId="urn:microsoft.com/office/officeart/2005/8/layout/hierarchy2"/>
    <dgm:cxn modelId="{7085ACC4-C689-46BE-9EDB-E63341FF4624}" type="presParOf" srcId="{335DAD91-C6F5-434E-BD4F-BF18A2535DD6}" destId="{C36ADB9A-4EA3-42B6-9F4B-B75EB5C1F3A1}" srcOrd="1" destOrd="0" presId="urn:microsoft.com/office/officeart/2005/8/layout/hierarchy2"/>
    <dgm:cxn modelId="{56641652-56B1-4FAE-851E-3067D5F10BAE}" type="presParOf" srcId="{C36ADB9A-4EA3-42B6-9F4B-B75EB5C1F3A1}" destId="{E4687EB3-A5AD-4EBF-9C7A-26F46D88815A}" srcOrd="0" destOrd="0" presId="urn:microsoft.com/office/officeart/2005/8/layout/hierarchy2"/>
    <dgm:cxn modelId="{CF6CB253-44CF-445E-BD00-C00B435C9CAD}" type="presParOf" srcId="{C36ADB9A-4EA3-42B6-9F4B-B75EB5C1F3A1}" destId="{3CE3CB61-F211-4566-A30C-788385CCCC97}" srcOrd="1" destOrd="0" presId="urn:microsoft.com/office/officeart/2005/8/layout/hierarchy2"/>
    <dgm:cxn modelId="{21D760C8-3D46-494D-9D08-2E931945EE89}" type="presParOf" srcId="{335DAD91-C6F5-434E-BD4F-BF18A2535DD6}" destId="{60ED03D1-0621-4AE7-A998-BA8C087C11A4}" srcOrd="2" destOrd="0" presId="urn:microsoft.com/office/officeart/2005/8/layout/hierarchy2"/>
    <dgm:cxn modelId="{626794B4-656F-4DD6-95D9-7835B7278702}" type="presParOf" srcId="{60ED03D1-0621-4AE7-A998-BA8C087C11A4}" destId="{DA0BDEE9-8293-4ED3-93B7-20EDE6BDC6DD}" srcOrd="0" destOrd="0" presId="urn:microsoft.com/office/officeart/2005/8/layout/hierarchy2"/>
    <dgm:cxn modelId="{B52C0801-46E1-4716-A4C6-CA3D9E21B2F8}" type="presParOf" srcId="{335DAD91-C6F5-434E-BD4F-BF18A2535DD6}" destId="{9708C483-5DE4-40DA-A5F0-C5FDE060EC9F}" srcOrd="3" destOrd="0" presId="urn:microsoft.com/office/officeart/2005/8/layout/hierarchy2"/>
    <dgm:cxn modelId="{9D56D820-DE4C-444F-8D53-0DEF4C1D45AE}" type="presParOf" srcId="{9708C483-5DE4-40DA-A5F0-C5FDE060EC9F}" destId="{4B784D18-7F59-4D47-9EF2-C42287EE39FC}" srcOrd="0" destOrd="0" presId="urn:microsoft.com/office/officeart/2005/8/layout/hierarchy2"/>
    <dgm:cxn modelId="{CC0F00D4-42A7-40FF-87BE-40844D2B56C8}" type="presParOf" srcId="{9708C483-5DE4-40DA-A5F0-C5FDE060EC9F}" destId="{4BBD8015-B866-4BFA-BA77-1B1BD134F838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" y="0"/>
            <a:ext cx="12189798" cy="6858000"/>
          </a:xfrm>
          <a:prstGeom prst="rect">
            <a:avLst/>
          </a:prstGeom>
        </p:spPr>
      </p:pic>
      <p:pic>
        <p:nvPicPr>
          <p:cNvPr id="18" name="Picture 17" descr="LPA349_900x.jpg"/>
          <p:cNvPicPr>
            <a:picLocks noChangeAspect="1"/>
          </p:cNvPicPr>
          <p:nvPr/>
        </p:nvPicPr>
        <p:blipFill>
          <a:blip r:embed="rId4"/>
          <a:srcRect l="18425" t="7661" r="18548" b="7193"/>
          <a:stretch>
            <a:fillRect/>
          </a:stretch>
        </p:blipFill>
        <p:spPr>
          <a:xfrm rot="16200000">
            <a:off x="4058654" y="-224591"/>
            <a:ext cx="4106779" cy="5839328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4795787"/>
            <a:ext cx="12192000" cy="206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0" b="1" i="0" u="none" strike="noStrike" kern="1200" cap="none" spc="0" normalizeH="0" baseline="0" noProof="0" dirty="0" smtClean="0">
                <a:ln w="3810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kumimoji="0" lang="en-US" sz="18000" b="1" i="0" u="none" strike="noStrike" kern="1200" cap="none" spc="0" normalizeH="0" baseline="0" noProof="0" dirty="0">
              <a:ln w="3810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soshB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/>
          <p:cNvSpPr txBox="1">
            <a:spLocks/>
          </p:cNvSpPr>
          <p:nvPr/>
        </p:nvSpPr>
        <p:spPr>
          <a:xfrm>
            <a:off x="1074821" y="753977"/>
            <a:ext cx="10507578" cy="1636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Friedrich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Miescher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(১৮৬৯)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WBC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পৃথকীকৃত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Altman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(১৮৮৯)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187116" y="2935703"/>
          <a:ext cx="10395284" cy="353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NA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9586810" y="1201062"/>
            <a:ext cx="750673" cy="317633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Picture 4" descr="RNA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9588955" y="3291682"/>
            <a:ext cx="746384" cy="317633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8126" cy="2684942"/>
          </a:xfrm>
          <a:prstGeom prst="rect">
            <a:avLst/>
          </a:prstGeom>
        </p:spPr>
      </p:pic>
      <p:pic>
        <p:nvPicPr>
          <p:cNvPr id="15" name="Picture 14" descr="genetics-and-canc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294" y="1"/>
            <a:ext cx="4459705" cy="2703342"/>
          </a:xfrm>
          <a:prstGeom prst="rect">
            <a:avLst/>
          </a:prstGeom>
        </p:spPr>
      </p:pic>
      <p:sp>
        <p:nvSpPr>
          <p:cNvPr id="16" name="Subtitle 3"/>
          <p:cNvSpPr txBox="1">
            <a:spLocks/>
          </p:cNvSpPr>
          <p:nvPr/>
        </p:nvSpPr>
        <p:spPr>
          <a:xfrm>
            <a:off x="593557" y="2679029"/>
            <a:ext cx="11085095" cy="946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পলিনিউক্লিওটাইড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r>
              <a:rPr lang="en-SG" sz="3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ubtitle 3"/>
          <p:cNvSpPr txBox="1">
            <a:spLocks/>
          </p:cNvSpPr>
          <p:nvPr/>
        </p:nvSpPr>
        <p:spPr>
          <a:xfrm>
            <a:off x="577515" y="3705724"/>
            <a:ext cx="11085095" cy="946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অ্যাসিড+পেন্টোজ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শর্করা+নাইট্রোজেন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Subtitle 3"/>
          <p:cNvSpPr txBox="1">
            <a:spLocks/>
          </p:cNvSpPr>
          <p:nvPr/>
        </p:nvSpPr>
        <p:spPr>
          <a:xfrm>
            <a:off x="561473" y="5069301"/>
            <a:ext cx="11085095" cy="946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নিউক্লিওসাইড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পেন্টোজ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শর্করা+নাইট্রোজেন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9" name="Picture 18" descr="Figure_09_01_02a.jpg"/>
          <p:cNvPicPr>
            <a:picLocks noChangeAspect="1"/>
          </p:cNvPicPr>
          <p:nvPr/>
        </p:nvPicPr>
        <p:blipFill>
          <a:blip r:embed="rId4"/>
          <a:srcRect l="18260" t="3695" r="19278" b="5141"/>
          <a:stretch>
            <a:fillRect/>
          </a:stretch>
        </p:blipFill>
        <p:spPr>
          <a:xfrm>
            <a:off x="8502317" y="4411579"/>
            <a:ext cx="2598821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ounded Rectangular Callout 19"/>
          <p:cNvSpPr/>
          <p:nvPr/>
        </p:nvSpPr>
        <p:spPr>
          <a:xfrm>
            <a:off x="9464843" y="4395536"/>
            <a:ext cx="1700462" cy="2181727"/>
          </a:xfrm>
          <a:prstGeom prst="wedgeRoundRectCallout">
            <a:avLst>
              <a:gd name="adj1" fmla="val -512153"/>
              <a:gd name="adj2" fmla="val 10833"/>
              <a:gd name="adj3" fmla="val 16667"/>
            </a:avLst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8502316" y="4395537"/>
            <a:ext cx="2679031" cy="2165684"/>
          </a:xfrm>
          <a:prstGeom prst="wedgeRoundRectCallout">
            <a:avLst>
              <a:gd name="adj1" fmla="val -308258"/>
              <a:gd name="adj2" fmla="val -5009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3"/>
          <p:cNvSpPr txBox="1">
            <a:spLocks/>
          </p:cNvSpPr>
          <p:nvPr/>
        </p:nvSpPr>
        <p:spPr>
          <a:xfrm>
            <a:off x="10194757" y="5486401"/>
            <a:ext cx="1419726" cy="473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2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গ্লুকোসাইড</a:t>
            </a:r>
            <a:r>
              <a:rPr lang="en-SG" sz="2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endParaRPr lang="en-SG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Subtitle 3"/>
          <p:cNvSpPr txBox="1">
            <a:spLocks/>
          </p:cNvSpPr>
          <p:nvPr/>
        </p:nvSpPr>
        <p:spPr>
          <a:xfrm>
            <a:off x="9071808" y="5117431"/>
            <a:ext cx="1419726" cy="473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2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এস্টার</a:t>
            </a:r>
            <a:r>
              <a:rPr lang="en-SG" sz="2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endParaRPr lang="en-SG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1" animBg="1"/>
      <p:bldP spid="21" grpId="0" animBg="1"/>
      <p:bldP spid="21" grpId="1" animBg="1"/>
      <p:bldP spid="22" grpId="0"/>
      <p:bldP spid="22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1058779" y="385011"/>
            <a:ext cx="10523621" cy="3834063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ফসফোরিক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endParaRPr lang="en-SG" sz="3200" b="1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endParaRPr lang="en-SG" sz="3200" b="1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endParaRPr lang="en-SG" sz="3200" b="1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endParaRPr lang="en-SG" sz="3200" b="1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endParaRPr lang="en-SG" sz="3200" b="1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endParaRPr lang="en-SG" sz="3200" b="1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endParaRPr lang="en-SG" sz="3200" b="1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endParaRPr lang="en-SG" sz="3500" b="1" baseline="-25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75000"/>
              </a:lnSpc>
              <a:buClr>
                <a:srgbClr val="C00000"/>
              </a:buClr>
              <a:buAutoNum type="arabicPeriod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পেন্টোজ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ডিঅক্সিরাইবোজ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6" name="Picture 5" descr="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056" y="1324675"/>
            <a:ext cx="2578100" cy="184150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452" y="3808021"/>
            <a:ext cx="2876550" cy="259080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476" y="3796145"/>
            <a:ext cx="2838450" cy="259080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1106905" y="256676"/>
            <a:ext cx="10475495" cy="471637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pPr marL="520700" indent="-514350" algn="just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3"/>
              <a:defRPr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পিউরিন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3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SG" sz="3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defRPr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defRPr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defRPr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defRPr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defRPr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পাইরিমিডিন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3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SG" sz="3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700" indent="-514350" algn="just">
              <a:lnSpc>
                <a:spcPct val="80000"/>
              </a:lnSpc>
              <a:buClr>
                <a:srgbClr val="C00000"/>
              </a:buClr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a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93" y="1561369"/>
            <a:ext cx="2198771" cy="2044652"/>
          </a:xfrm>
          <a:prstGeom prst="rect">
            <a:avLst/>
          </a:prstGeom>
        </p:spPr>
      </p:pic>
      <p:pic>
        <p:nvPicPr>
          <p:cNvPr id="4" name="Picture 3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118" y="1568116"/>
            <a:ext cx="2213260" cy="2009273"/>
          </a:xfrm>
          <a:prstGeom prst="rect">
            <a:avLst/>
          </a:prstGeom>
        </p:spPr>
      </p:pic>
      <p:pic>
        <p:nvPicPr>
          <p:cNvPr id="6" name="Picture 5" descr="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257" y="4215062"/>
            <a:ext cx="2186939" cy="2025318"/>
          </a:xfrm>
          <a:prstGeom prst="rect">
            <a:avLst/>
          </a:prstGeom>
        </p:spPr>
      </p:pic>
      <p:pic>
        <p:nvPicPr>
          <p:cNvPr id="7" name="Picture 6" descr="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963" y="4150548"/>
            <a:ext cx="2260094" cy="2089813"/>
          </a:xfrm>
          <a:prstGeom prst="rect">
            <a:avLst/>
          </a:prstGeom>
        </p:spPr>
      </p:pic>
      <p:pic>
        <p:nvPicPr>
          <p:cNvPr id="8" name="Picture 7" descr="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751" y="4151774"/>
            <a:ext cx="2182228" cy="201781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0863" y="499538"/>
            <a:ext cx="10074441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DNA = Deoxyribonucleic Acid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807369" y="1475873"/>
            <a:ext cx="8594558" cy="4881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ডিঅক্সিরাইবোজ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ডিঅক্সিরাইবোনিউক্লিক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দ্বিশৃঙ্খল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কোষস্থ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স্ববিভাজনক্ষম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মিউটেশনে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80000"/>
              </a:lnSpc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পিকোগ্রাম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1pg = 10</a:t>
            </a:r>
            <a:r>
              <a:rPr lang="en-SG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-12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gm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 descr="triplexdna-puka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10" y="1315453"/>
            <a:ext cx="2763396" cy="49329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399" y="388046"/>
            <a:ext cx="7347285" cy="809767"/>
          </a:xfrm>
          <a:solidFill>
            <a:srgbClr val="00660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ভৌত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na-6.jpg"/>
          <p:cNvPicPr>
            <a:picLocks noChangeAspect="1"/>
          </p:cNvPicPr>
          <p:nvPr/>
        </p:nvPicPr>
        <p:blipFill>
          <a:blip r:embed="rId3"/>
          <a:srcRect l="27404" r="28426"/>
          <a:stretch>
            <a:fillRect/>
          </a:stretch>
        </p:blipFill>
        <p:spPr>
          <a:xfrm>
            <a:off x="208552" y="0"/>
            <a:ext cx="2197768" cy="6858000"/>
          </a:xfrm>
          <a:prstGeom prst="rect">
            <a:avLst/>
          </a:prstGeom>
        </p:spPr>
      </p:pic>
      <p:pic>
        <p:nvPicPr>
          <p:cNvPr id="9" name="Picture 8" descr="DNA-structure-1024x819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007" y="0"/>
            <a:ext cx="2075080" cy="6858000"/>
          </a:xfrm>
          <a:prstGeom prst="rect">
            <a:avLst/>
          </a:prstGeom>
        </p:spPr>
      </p:pic>
      <p:pic>
        <p:nvPicPr>
          <p:cNvPr id="6" name="Picture 5" descr="dna-pioneers_med.jpeg"/>
          <p:cNvPicPr>
            <a:picLocks noChangeAspect="1"/>
          </p:cNvPicPr>
          <p:nvPr/>
        </p:nvPicPr>
        <p:blipFill>
          <a:blip r:embed="rId5"/>
          <a:srcRect t="3435" r="51206" b="3173"/>
          <a:stretch>
            <a:fillRect/>
          </a:stretch>
        </p:blipFill>
        <p:spPr>
          <a:xfrm>
            <a:off x="4158414" y="1267326"/>
            <a:ext cx="3894723" cy="2855495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54442" y="4677939"/>
            <a:ext cx="7234990" cy="1215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ওয়াটসন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(১৯৫৩)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সর্বজনগ্রাহ্য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 descr="dna-pioneers_med.jpeg"/>
          <p:cNvPicPr>
            <a:picLocks noChangeAspect="1"/>
          </p:cNvPicPr>
          <p:nvPr/>
        </p:nvPicPr>
        <p:blipFill>
          <a:blip r:embed="rId5"/>
          <a:srcRect t="3435" r="25659" b="2648"/>
          <a:stretch>
            <a:fillRect/>
          </a:stretch>
        </p:blipFill>
        <p:spPr>
          <a:xfrm>
            <a:off x="3290386" y="1267325"/>
            <a:ext cx="5933826" cy="2871537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438399" y="4710024"/>
            <a:ext cx="7234990" cy="1215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উইলকিন্স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যৌথভাবে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(১৯৬৩)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4442" y="3025603"/>
            <a:ext cx="7234990" cy="17543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দ্বিসূত্রক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পেঁচানো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সিঁড়ির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সিঁড়ির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রেলিং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সমান্তরালভাবে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প্যাঁচগুলো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ডানদিকে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কুণ্ডলিত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b="1" spc="-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13350" y="1716506"/>
            <a:ext cx="1989219" cy="133149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1892968" y="2406316"/>
            <a:ext cx="818148" cy="40105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689432" y="1780674"/>
            <a:ext cx="1828800" cy="125128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9504947" y="2398296"/>
            <a:ext cx="786064" cy="44917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54443" y="3050285"/>
            <a:ext cx="7234990" cy="176689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রেলিং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ডিঅক্সিরাইবোজ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ফসফেটের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SG" sz="4000" b="1" spc="-80" dirty="0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'→৩‘ </a:t>
            </a:r>
            <a:r>
              <a:rPr lang="en-SG" sz="4000" b="1" spc="-80" dirty="0" err="1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কার্বনমুখী</a:t>
            </a:r>
            <a:r>
              <a:rPr lang="en-SG" sz="4000" b="1" spc="-80" dirty="0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এবং</a:t>
            </a:r>
            <a:r>
              <a:rPr lang="en-SG" sz="4000" b="1" spc="-80" dirty="0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অন্যটি</a:t>
            </a:r>
            <a:r>
              <a:rPr lang="en-SG" sz="4000" b="1" spc="-80" dirty="0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 ৩‘→৫‘ </a:t>
            </a:r>
            <a:r>
              <a:rPr lang="en-SG" sz="4000" b="1" spc="-80" dirty="0" err="1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কার্বনমুখী</a:t>
            </a:r>
            <a:r>
              <a:rPr lang="en-SG" sz="4000" b="1" spc="-80" dirty="0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।</a:t>
            </a:r>
            <a:endParaRPr lang="en-SG" sz="4000" b="1" spc="-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2494546" y="3408948"/>
            <a:ext cx="5919536" cy="32083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-842208" y="3392905"/>
            <a:ext cx="5919536" cy="32083"/>
          </a:xfrm>
          <a:prstGeom prst="straightConnector1">
            <a:avLst/>
          </a:prstGeom>
          <a:ln w="76200">
            <a:solidFill>
              <a:srgbClr val="FF00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129" y="0"/>
            <a:ext cx="866274" cy="401053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marL="342900" algn="just">
              <a:lnSpc>
                <a:spcPct val="90000"/>
              </a:lnSpc>
              <a:buClr>
                <a:srgbClr val="C00000"/>
              </a:buClr>
            </a:pPr>
            <a:r>
              <a:rPr lang="en-SG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0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6297" y="0"/>
            <a:ext cx="866274" cy="401053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marL="342900" algn="just">
              <a:lnSpc>
                <a:spcPct val="90000"/>
              </a:lnSpc>
              <a:buClr>
                <a:srgbClr val="C00000"/>
              </a:buClr>
            </a:pPr>
            <a:r>
              <a:rPr lang="en-SG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0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6456947"/>
            <a:ext cx="866274" cy="401053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marL="342900" algn="just">
              <a:lnSpc>
                <a:spcPct val="90000"/>
              </a:lnSpc>
              <a:buClr>
                <a:srgbClr val="C00000"/>
              </a:buClr>
            </a:pPr>
            <a:r>
              <a:rPr lang="en-SG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0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88168" y="6456947"/>
            <a:ext cx="866274" cy="401053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marL="342900" algn="just">
              <a:lnSpc>
                <a:spcPct val="90000"/>
              </a:lnSpc>
              <a:buClr>
                <a:srgbClr val="C00000"/>
              </a:buClr>
            </a:pPr>
            <a:r>
              <a:rPr lang="en-SG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0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7066550" y="3408948"/>
            <a:ext cx="5919536" cy="32083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8718888" y="3392905"/>
            <a:ext cx="5919536" cy="32083"/>
          </a:xfrm>
          <a:prstGeom prst="straightConnector1">
            <a:avLst/>
          </a:prstGeom>
          <a:ln w="76200">
            <a:solidFill>
              <a:srgbClr val="FF00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609225" y="0"/>
            <a:ext cx="866274" cy="401053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marL="342900" algn="just">
              <a:lnSpc>
                <a:spcPct val="90000"/>
              </a:lnSpc>
              <a:buClr>
                <a:srgbClr val="C00000"/>
              </a:buClr>
            </a:pPr>
            <a:r>
              <a:rPr lang="en-SG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0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97393" y="0"/>
            <a:ext cx="866274" cy="401053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marL="342900" algn="just">
              <a:lnSpc>
                <a:spcPct val="90000"/>
              </a:lnSpc>
              <a:buClr>
                <a:srgbClr val="C00000"/>
              </a:buClr>
            </a:pPr>
            <a:r>
              <a:rPr lang="en-SG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0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61096" y="6456947"/>
            <a:ext cx="866274" cy="401053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marL="342900" algn="just">
              <a:lnSpc>
                <a:spcPct val="90000"/>
              </a:lnSpc>
              <a:buClr>
                <a:srgbClr val="C00000"/>
              </a:buClr>
            </a:pPr>
            <a:r>
              <a:rPr lang="en-SG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0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149264" y="6456947"/>
            <a:ext cx="866274" cy="401053"/>
          </a:xfrm>
          <a:prstGeom prst="rect">
            <a:avLst/>
          </a:prstGeom>
        </p:spPr>
        <p:txBody>
          <a:bodyPr vert="horz" wrap="square" lIns="45720" tIns="45720" rIns="45720" bIns="45720" rtlCol="0" anchor="ctr">
            <a:noAutofit/>
          </a:bodyPr>
          <a:lstStyle/>
          <a:p>
            <a:pPr marL="342900" algn="just">
              <a:lnSpc>
                <a:spcPct val="90000"/>
              </a:lnSpc>
              <a:buClr>
                <a:srgbClr val="C00000"/>
              </a:buClr>
            </a:pPr>
            <a:r>
              <a:rPr lang="en-SG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0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54442" y="3050285"/>
            <a:ext cx="7234990" cy="1215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মধ্যাক্ষকে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SG" sz="3200" b="1" spc="-80" dirty="0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Å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প্যাঁচ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-296779" y="2606843"/>
            <a:ext cx="3208423" cy="48128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9200149" y="2622886"/>
            <a:ext cx="3208423" cy="48128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454442" y="3050288"/>
            <a:ext cx="7234990" cy="1215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প্যাঁচে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r>
              <a:rPr lang="en-SG" sz="3200" b="1" spc="-80" dirty="0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Å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প্রজাতিভেদে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Oval 31"/>
          <p:cNvSpPr/>
          <p:nvPr/>
        </p:nvSpPr>
        <p:spPr>
          <a:xfrm>
            <a:off x="417095" y="2903621"/>
            <a:ext cx="1796716" cy="1171074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H="1">
            <a:off x="401053" y="3489158"/>
            <a:ext cx="1796716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897979" y="2887579"/>
            <a:ext cx="1796716" cy="1171074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rot="10800000" flipH="1">
            <a:off x="9881937" y="3473116"/>
            <a:ext cx="1796716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470484" y="3050289"/>
            <a:ext cx="7234990" cy="1215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সমদূরত্বে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সোপান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প্যাঁচে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062789" y="5458326"/>
            <a:ext cx="2671011" cy="1588"/>
          </a:xfrm>
          <a:prstGeom prst="straightConnector1">
            <a:avLst/>
          </a:prstGeom>
          <a:ln w="76200">
            <a:solidFill>
              <a:srgbClr val="D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0583781" y="5297905"/>
            <a:ext cx="2671011" cy="1588"/>
          </a:xfrm>
          <a:prstGeom prst="straightConnector1">
            <a:avLst/>
          </a:prstGeom>
          <a:ln w="76200">
            <a:solidFill>
              <a:srgbClr val="D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502568" y="3049495"/>
            <a:ext cx="7234990" cy="6617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জোড়ের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৩.৪</a:t>
            </a:r>
            <a:r>
              <a:rPr lang="en-SG" sz="3200" b="1" spc="-80" dirty="0" smtClean="0">
                <a:solidFill>
                  <a:schemeClr val="bg1"/>
                </a:solidFill>
                <a:latin typeface="Cambria Math"/>
                <a:ea typeface="Cambria Math"/>
                <a:cs typeface="NikoshBAN" panose="02000000000000000000" pitchFamily="2" charset="0"/>
              </a:rPr>
              <a:t>Å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1468646" y="3328736"/>
            <a:ext cx="528596" cy="794"/>
          </a:xfrm>
          <a:prstGeom prst="straightConnector1">
            <a:avLst/>
          </a:prstGeom>
          <a:ln w="76200">
            <a:solidFill>
              <a:srgbClr val="FF006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10115341" y="3328736"/>
            <a:ext cx="528596" cy="794"/>
          </a:xfrm>
          <a:prstGeom prst="straightConnector1">
            <a:avLst/>
          </a:prstGeom>
          <a:ln w="76200">
            <a:solidFill>
              <a:srgbClr val="FF006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454442" y="3049498"/>
            <a:ext cx="7234990" cy="34163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গুয়ানিনের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সাইটোসিন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অ্যাডেনিনের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থাইমিন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90000"/>
              </a:lnSpc>
            </a:pPr>
            <a:r>
              <a:rPr lang="en-SG" sz="40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SG" sz="4000" b="1" spc="-8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≡</a:t>
            </a:r>
            <a:r>
              <a:rPr lang="en-SG" sz="40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ctr">
              <a:lnSpc>
                <a:spcPct val="90000"/>
              </a:lnSpc>
            </a:pPr>
            <a:r>
              <a:rPr lang="en-SG" sz="40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4000" b="1" spc="-8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=</a:t>
            </a:r>
            <a:r>
              <a:rPr lang="en-SG" sz="40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34993" y="4796590"/>
            <a:ext cx="1554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000" b="1" spc="-80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SG" sz="4000" b="1" spc="-80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latin typeface="Cambria Math"/>
                <a:ea typeface="Cambria Math"/>
                <a:cs typeface="Times New Roman" pitchFamily="18" charset="0"/>
              </a:rPr>
              <a:t>≡ </a:t>
            </a:r>
            <a:r>
              <a:rPr lang="en-SG" sz="4000" b="1" spc="-80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51035" y="5486401"/>
            <a:ext cx="1554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000" b="1" spc="-80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SG" sz="4000" b="1" spc="-80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latin typeface="Cambria Math"/>
                <a:ea typeface="Cambria Math"/>
                <a:cs typeface="Times New Roman" pitchFamily="18" charset="0"/>
              </a:rPr>
              <a:t>= </a:t>
            </a:r>
            <a:r>
              <a:rPr lang="en-SG" sz="4000" b="1" spc="-80" dirty="0" smtClean="0">
                <a:ln>
                  <a:solidFill>
                    <a:srgbClr val="FF0066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0044214" y="4652211"/>
            <a:ext cx="1554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000" b="1" spc="-80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SG" sz="4000" b="1" spc="-80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ambria Math"/>
                <a:ea typeface="Cambria Math"/>
                <a:cs typeface="Times New Roman" pitchFamily="18" charset="0"/>
              </a:rPr>
              <a:t>≡ </a:t>
            </a:r>
            <a:r>
              <a:rPr lang="en-SG" sz="4000" b="1" spc="-80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0060256" y="5342022"/>
            <a:ext cx="1554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4000" b="1" spc="-80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SG" sz="4000" b="1" spc="-80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Cambria Math"/>
                <a:ea typeface="Cambria Math"/>
                <a:cs typeface="Times New Roman" pitchFamily="18" charset="0"/>
              </a:rPr>
              <a:t>= </a:t>
            </a:r>
            <a:r>
              <a:rPr lang="en-SG" sz="4000" b="1" spc="-80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470484" y="3049499"/>
            <a:ext cx="7234990" cy="176772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8.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গ্লুকোসাইড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40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SG" sz="4000" b="1" spc="-8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―</a:t>
            </a:r>
            <a:r>
              <a:rPr lang="en-SG" sz="40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এস্টার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40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4000" b="1" spc="-80" dirty="0" smtClean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―</a:t>
            </a:r>
            <a:r>
              <a:rPr lang="en-SG" sz="40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spc="-8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4000" b="1" spc="-8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b="1" spc="-8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0" grpId="0" animBg="1"/>
      <p:bldP spid="10" grpId="1" animBg="1"/>
      <p:bldP spid="11" grpId="1" animBg="1"/>
      <p:bldP spid="11" grpId="2" animBg="1"/>
      <p:bldP spid="15" grpId="0" animBg="1"/>
      <p:bldP spid="15" grpId="1" animBg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 animBg="1"/>
      <p:bldP spid="46" grpId="1" animBg="1"/>
      <p:bldP spid="31" grpId="0" animBg="1"/>
      <p:bldP spid="31" grpId="1" animBg="1"/>
      <p:bldP spid="32" grpId="0" animBg="1"/>
      <p:bldP spid="32" grpId="1" animBg="1"/>
      <p:bldP spid="49" grpId="0" animBg="1"/>
      <p:bldP spid="49" grpId="1" animBg="1"/>
      <p:bldP spid="51" grpId="0" animBg="1"/>
      <p:bldP spid="51" grpId="1" animBg="1"/>
      <p:bldP spid="56" grpId="0" animBg="1"/>
      <p:bldP spid="56" grpId="1" animBg="1"/>
      <p:bldP spid="81" grpId="0" animBg="1"/>
      <p:bldP spid="81" grpId="1" animBg="1"/>
      <p:bldP spid="85" grpId="0"/>
      <p:bldP spid="85" grpId="1"/>
      <p:bldP spid="86" grpId="0"/>
      <p:bldP spid="86" grpId="1"/>
      <p:bldP spid="90" grpId="0"/>
      <p:bldP spid="90" grpId="1"/>
      <p:bldP spid="91" grpId="0"/>
      <p:bldP spid="91" grpId="1"/>
      <p:bldP spid="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779045_orig.jpg"/>
          <p:cNvPicPr>
            <a:picLocks noChangeAspect="1"/>
          </p:cNvPicPr>
          <p:nvPr/>
        </p:nvPicPr>
        <p:blipFill>
          <a:blip r:embed="rId2"/>
          <a:srcRect b="3392"/>
          <a:stretch>
            <a:fillRect/>
          </a:stretch>
        </p:blipFill>
        <p:spPr>
          <a:xfrm>
            <a:off x="2378357" y="112294"/>
            <a:ext cx="7467370" cy="66253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4443" y="388046"/>
            <a:ext cx="7331242" cy="809767"/>
          </a:xfrm>
          <a:solidFill>
            <a:srgbClr val="00660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3138" y="1668383"/>
            <a:ext cx="3737811" cy="673769"/>
            <a:chOff x="433138" y="1668383"/>
            <a:chExt cx="3737811" cy="673769"/>
          </a:xfrm>
        </p:grpSpPr>
        <p:sp>
          <p:nvSpPr>
            <p:cNvPr id="7" name="TextBox 6"/>
            <p:cNvSpPr txBox="1"/>
            <p:nvPr/>
          </p:nvSpPr>
          <p:spPr>
            <a:xfrm>
              <a:off x="433138" y="1668383"/>
              <a:ext cx="3737811" cy="6737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66"/>
              </a:solidFill>
            </a:ln>
          </p:spPr>
          <p:txBody>
            <a:bodyPr vert="horz" wrap="square" lIns="45720" tIns="45720" rIns="45720" bIns="45720" rtlCol="0" anchor="ctr">
              <a:noAutofit/>
            </a:bodyPr>
            <a:lstStyle/>
            <a:p>
              <a:pPr marL="342900" algn="just">
                <a:lnSpc>
                  <a:spcPct val="90000"/>
                </a:lnSpc>
                <a:buClr>
                  <a:srgbClr val="C00000"/>
                </a:buClr>
              </a:pPr>
              <a:r>
                <a:rPr lang="en-SG" sz="3500" b="1" dirty="0" err="1" smtClean="0">
                  <a:solidFill>
                    <a:srgbClr val="CC33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পেন্টোজ</a:t>
              </a:r>
              <a:r>
                <a:rPr lang="en-SG" sz="3500" b="1" dirty="0" smtClean="0">
                  <a:solidFill>
                    <a:srgbClr val="CC33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CC33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শর্করা</a:t>
              </a:r>
              <a:r>
                <a:rPr lang="en-SG" sz="3500" b="1" dirty="0" smtClean="0">
                  <a:solidFill>
                    <a:srgbClr val="CC33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500" b="1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 descr="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4528" y="1725032"/>
              <a:ext cx="561975" cy="55245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33138" y="5951591"/>
            <a:ext cx="3737811" cy="673769"/>
            <a:chOff x="433138" y="5951591"/>
            <a:chExt cx="3737811" cy="673769"/>
          </a:xfrm>
        </p:grpSpPr>
        <p:sp>
          <p:nvSpPr>
            <p:cNvPr id="9" name="TextBox 8"/>
            <p:cNvSpPr txBox="1"/>
            <p:nvPr/>
          </p:nvSpPr>
          <p:spPr>
            <a:xfrm>
              <a:off x="433138" y="5951591"/>
              <a:ext cx="3737811" cy="6737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66"/>
              </a:solidFill>
            </a:ln>
          </p:spPr>
          <p:txBody>
            <a:bodyPr vert="horz" wrap="square" lIns="45720" tIns="45720" rIns="45720" bIns="45720" rtlCol="0" anchor="ctr">
              <a:noAutofit/>
            </a:bodyPr>
            <a:lstStyle/>
            <a:p>
              <a:pPr marL="119063" algn="just">
                <a:lnSpc>
                  <a:spcPct val="90000"/>
                </a:lnSpc>
                <a:buClr>
                  <a:srgbClr val="C00000"/>
                </a:buClr>
              </a:pP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ফসফোরিক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অ্যাসিড</a:t>
              </a:r>
              <a:endParaRPr lang="en-US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 descr="p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7049" y="6105997"/>
              <a:ext cx="342900" cy="3429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459830" y="2454446"/>
            <a:ext cx="2711119" cy="673769"/>
            <a:chOff x="1459830" y="2454446"/>
            <a:chExt cx="2711119" cy="673769"/>
          </a:xfrm>
        </p:grpSpPr>
        <p:sp>
          <p:nvSpPr>
            <p:cNvPr id="10" name="TextBox 9"/>
            <p:cNvSpPr txBox="1"/>
            <p:nvPr/>
          </p:nvSpPr>
          <p:spPr>
            <a:xfrm>
              <a:off x="1459830" y="2454446"/>
              <a:ext cx="2711119" cy="6737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66"/>
              </a:solidFill>
            </a:ln>
          </p:spPr>
          <p:txBody>
            <a:bodyPr vert="horz" wrap="square" lIns="45720" tIns="45720" rIns="45720" bIns="45720" rtlCol="0" anchor="ctr">
              <a:noAutofit/>
            </a:bodyPr>
            <a:lstStyle/>
            <a:p>
              <a:pPr marL="119063" algn="just">
                <a:lnSpc>
                  <a:spcPct val="90000"/>
                </a:lnSpc>
                <a:buClr>
                  <a:srgbClr val="C00000"/>
                </a:buClr>
              </a:pPr>
              <a:r>
                <a:rPr lang="en-SG" sz="3500" b="1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অ্যাডেনিন</a:t>
              </a:r>
              <a:r>
                <a:rPr lang="en-SG" sz="3500" b="1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5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 descr="A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7128" y="2582031"/>
              <a:ext cx="1022776" cy="401805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1443788" y="3288636"/>
            <a:ext cx="2711119" cy="673769"/>
            <a:chOff x="1443788" y="3288636"/>
            <a:chExt cx="2711119" cy="673769"/>
          </a:xfrm>
        </p:grpSpPr>
        <p:sp>
          <p:nvSpPr>
            <p:cNvPr id="11" name="TextBox 10"/>
            <p:cNvSpPr txBox="1"/>
            <p:nvPr/>
          </p:nvSpPr>
          <p:spPr>
            <a:xfrm>
              <a:off x="1443788" y="3288636"/>
              <a:ext cx="2711119" cy="6737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66"/>
              </a:solidFill>
            </a:ln>
          </p:spPr>
          <p:txBody>
            <a:bodyPr vert="horz" wrap="square" lIns="45720" tIns="45720" rIns="45720" bIns="45720" rtlCol="0" anchor="ctr">
              <a:noAutofit/>
            </a:bodyPr>
            <a:lstStyle/>
            <a:p>
              <a:pPr marL="119063" algn="just">
                <a:lnSpc>
                  <a:spcPct val="90000"/>
                </a:lnSpc>
                <a:buClr>
                  <a:srgbClr val="C00000"/>
                </a:buClr>
              </a:pPr>
              <a:r>
                <a:rPr lang="en-SG" sz="3500" b="1" dirty="0" err="1" smtClean="0">
                  <a:solidFill>
                    <a:srgbClr val="CC33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গুয়ানিন</a:t>
              </a:r>
              <a:endParaRPr lang="en-US" sz="3500" b="1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 descr="Gu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3474" y="3393656"/>
              <a:ext cx="923756" cy="39228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459830" y="4154909"/>
            <a:ext cx="2711119" cy="673769"/>
            <a:chOff x="1459830" y="4154909"/>
            <a:chExt cx="2711119" cy="673769"/>
          </a:xfrm>
        </p:grpSpPr>
        <p:sp>
          <p:nvSpPr>
            <p:cNvPr id="12" name="TextBox 11"/>
            <p:cNvSpPr txBox="1"/>
            <p:nvPr/>
          </p:nvSpPr>
          <p:spPr>
            <a:xfrm>
              <a:off x="1459830" y="4154909"/>
              <a:ext cx="2711119" cy="6737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66"/>
              </a:solidFill>
            </a:ln>
          </p:spPr>
          <p:txBody>
            <a:bodyPr vert="horz" wrap="square" lIns="45720" tIns="45720" rIns="45720" bIns="45720" rtlCol="0" anchor="ctr">
              <a:noAutofit/>
            </a:bodyPr>
            <a:lstStyle/>
            <a:p>
              <a:pPr marL="119063" algn="just">
                <a:lnSpc>
                  <a:spcPct val="90000"/>
                </a:lnSpc>
                <a:buClr>
                  <a:srgbClr val="C00000"/>
                </a:buClr>
              </a:pPr>
              <a:r>
                <a:rPr lang="en-SG" sz="3500" b="1" dirty="0" err="1" smtClean="0">
                  <a:solidFill>
                    <a:srgbClr val="00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সাইটোসিন</a:t>
              </a:r>
              <a:endParaRPr lang="en-US" sz="35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 descr="Cy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59040" y="4296776"/>
              <a:ext cx="899612" cy="380118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9830" y="5181602"/>
            <a:ext cx="2711119" cy="673769"/>
            <a:chOff x="1459830" y="5181602"/>
            <a:chExt cx="2711119" cy="673769"/>
          </a:xfrm>
        </p:grpSpPr>
        <p:sp>
          <p:nvSpPr>
            <p:cNvPr id="13" name="TextBox 12"/>
            <p:cNvSpPr txBox="1"/>
            <p:nvPr/>
          </p:nvSpPr>
          <p:spPr>
            <a:xfrm>
              <a:off x="1459830" y="5181602"/>
              <a:ext cx="2711119" cy="6737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66"/>
              </a:solidFill>
            </a:ln>
          </p:spPr>
          <p:txBody>
            <a:bodyPr vert="horz" wrap="square" lIns="45720" tIns="45720" rIns="45720" bIns="45720" rtlCol="0" anchor="ctr">
              <a:noAutofit/>
            </a:bodyPr>
            <a:lstStyle/>
            <a:p>
              <a:pPr marL="119063" algn="just">
                <a:lnSpc>
                  <a:spcPct val="90000"/>
                </a:lnSpc>
                <a:buClr>
                  <a:srgbClr val="C00000"/>
                </a:buClr>
              </a:pPr>
              <a:r>
                <a:rPr lang="en-SG" sz="3500" b="1" dirty="0" err="1" smtClean="0">
                  <a:solidFill>
                    <a:srgbClr val="66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থাইমিন</a:t>
              </a:r>
              <a:endParaRPr lang="en-US" sz="3500" b="1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 descr="Ty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54278" y="5339517"/>
              <a:ext cx="888332" cy="37013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17095" y="2454446"/>
            <a:ext cx="802106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vert270" wrap="square" lIns="45720" tIns="45720" rIns="45720" bIns="45720" rtlCol="0" anchor="ctr">
            <a:noAutofit/>
          </a:bodyPr>
          <a:lstStyle/>
          <a:p>
            <a:pPr marL="63500" indent="-63500" algn="ctr">
              <a:lnSpc>
                <a:spcPct val="90000"/>
              </a:lnSpc>
              <a:buClr>
                <a:srgbClr val="C00000"/>
              </a:buClr>
            </a:pPr>
            <a:r>
              <a:rPr lang="en-SG" sz="3500" b="1" dirty="0" err="1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পিউরিন</a:t>
            </a:r>
            <a:endParaRPr lang="en-US" sz="3500" b="1" dirty="0" smtClean="0"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137" y="4154908"/>
            <a:ext cx="802106" cy="1716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vert270" wrap="square" lIns="45720" tIns="45720" rIns="45720" bIns="45720" rtlCol="0" anchor="ctr">
            <a:noAutofit/>
          </a:bodyPr>
          <a:lstStyle/>
          <a:p>
            <a:pPr marL="6350" algn="ctr">
              <a:lnSpc>
                <a:spcPct val="90000"/>
              </a:lnSpc>
              <a:buClr>
                <a:srgbClr val="C00000"/>
              </a:buClr>
            </a:pPr>
            <a:r>
              <a:rPr lang="en-SG" sz="3500" b="1" spc="-1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পাইরিমিডিন</a:t>
            </a:r>
            <a:endParaRPr lang="en-US" sz="3500" b="1" spc="-100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459452" y="1668378"/>
            <a:ext cx="1427747" cy="2342147"/>
            <a:chOff x="10379242" y="1668378"/>
            <a:chExt cx="1427747" cy="2342147"/>
          </a:xfrm>
        </p:grpSpPr>
        <p:sp>
          <p:nvSpPr>
            <p:cNvPr id="21" name="TextBox 20"/>
            <p:cNvSpPr txBox="1"/>
            <p:nvPr/>
          </p:nvSpPr>
          <p:spPr>
            <a:xfrm>
              <a:off x="10379242" y="1668378"/>
              <a:ext cx="1427747" cy="2342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66"/>
              </a:solidFill>
            </a:ln>
          </p:spPr>
          <p:txBody>
            <a:bodyPr vert="vert270" wrap="square" lIns="45720" tIns="45720" rIns="45720" bIns="45720" rtlCol="0" anchor="ctr">
              <a:noAutofit/>
            </a:bodyPr>
            <a:lstStyle/>
            <a:p>
              <a:pPr marL="63500" indent="-63500" algn="ctr">
                <a:lnSpc>
                  <a:spcPct val="90000"/>
                </a:lnSpc>
                <a:buClr>
                  <a:srgbClr val="C00000"/>
                </a:buClr>
              </a:pPr>
              <a:r>
                <a:rPr lang="en-SG" sz="35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দুটি</a:t>
              </a:r>
              <a:r>
                <a:rPr lang="en-SG" sz="35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হাইড্রোজেন</a:t>
              </a:r>
              <a:r>
                <a:rPr lang="en-SG" sz="35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বন্ধন</a:t>
              </a:r>
              <a:endPara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63500" indent="-63500" algn="ctr">
                <a:lnSpc>
                  <a:spcPct val="90000"/>
                </a:lnSpc>
                <a:buClr>
                  <a:srgbClr val="C00000"/>
                </a:buClr>
              </a:pPr>
              <a:endParaRPr lang="en-US" sz="35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 descr="hy2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11031957" y="2568992"/>
              <a:ext cx="876300" cy="27622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0475495" y="4090736"/>
            <a:ext cx="1427747" cy="2598821"/>
            <a:chOff x="10395285" y="4090736"/>
            <a:chExt cx="1427747" cy="2598821"/>
          </a:xfrm>
        </p:grpSpPr>
        <p:sp>
          <p:nvSpPr>
            <p:cNvPr id="25" name="TextBox 24"/>
            <p:cNvSpPr txBox="1"/>
            <p:nvPr/>
          </p:nvSpPr>
          <p:spPr>
            <a:xfrm>
              <a:off x="10395285" y="4090736"/>
              <a:ext cx="1427747" cy="25988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66"/>
              </a:solidFill>
            </a:ln>
          </p:spPr>
          <p:txBody>
            <a:bodyPr vert="vert270" wrap="square" lIns="45720" tIns="45720" rIns="45720" bIns="45720" rtlCol="0" anchor="ctr">
              <a:noAutofit/>
            </a:bodyPr>
            <a:lstStyle/>
            <a:p>
              <a:pPr marL="63500" indent="-63500" algn="ctr">
                <a:lnSpc>
                  <a:spcPct val="90000"/>
                </a:lnSpc>
                <a:buClr>
                  <a:srgbClr val="C00000"/>
                </a:buClr>
              </a:pPr>
              <a:r>
                <a:rPr lang="en-SG" sz="35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en-SG" sz="35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হাইড্রোজেন</a:t>
              </a:r>
              <a:r>
                <a:rPr lang="en-SG" sz="35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বন্ধন</a:t>
              </a:r>
              <a:endPara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63500" indent="-63500" algn="ctr">
                <a:lnSpc>
                  <a:spcPct val="90000"/>
                </a:lnSpc>
                <a:buClr>
                  <a:srgbClr val="C00000"/>
                </a:buClr>
              </a:pPr>
              <a:endParaRPr lang="en-US" sz="35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6" name="Picture 25" descr="hy3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11076178" y="5049861"/>
              <a:ext cx="895350" cy="2667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315326" y="1668383"/>
            <a:ext cx="5999748" cy="673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just">
              <a:lnSpc>
                <a:spcPct val="90000"/>
              </a:lnSpc>
              <a:buClr>
                <a:srgbClr val="C00000"/>
              </a:buClr>
            </a:pPr>
            <a:r>
              <a:rPr lang="en-SG" sz="3500" b="1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ডিঅক্সি-রাইবোনিউক্লিওটাইডের</a:t>
            </a:r>
            <a:r>
              <a:rPr lang="en-SG" sz="3500" b="1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পলিমার</a:t>
            </a:r>
            <a:r>
              <a:rPr lang="en-SG" sz="3500" b="1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5326" y="1668384"/>
            <a:ext cx="5999747" cy="673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just">
              <a:lnSpc>
                <a:spcPct val="90000"/>
              </a:lnSpc>
              <a:buClr>
                <a:srgbClr val="C00000"/>
              </a:buClr>
            </a:pPr>
            <a:r>
              <a:rPr lang="en-SG" sz="3500" b="1" spc="-2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নিউক্লিওটাইডের</a:t>
            </a:r>
            <a:r>
              <a:rPr lang="en-SG" sz="3500" b="1" spc="-2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2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আর্দ্রবিশ্লেষণে</a:t>
            </a:r>
            <a:r>
              <a:rPr lang="en-SG" sz="3500" b="1" spc="-2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SG" sz="3500" b="1" spc="-2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SG" sz="3500" b="1" spc="-2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500" b="1" spc="-2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 descr="ps1.jpg"/>
          <p:cNvPicPr>
            <a:picLocks noChangeAspect="1"/>
          </p:cNvPicPr>
          <p:nvPr/>
        </p:nvPicPr>
        <p:blipFill>
          <a:blip r:embed="rId11"/>
          <a:srcRect l="29928" t="4875" r="8423" b="11185"/>
          <a:stretch>
            <a:fillRect/>
          </a:stretch>
        </p:blipFill>
        <p:spPr>
          <a:xfrm>
            <a:off x="4991100" y="2768600"/>
            <a:ext cx="622300" cy="3771900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4699000" y="2679700"/>
            <a:ext cx="469900" cy="4140200"/>
            <a:chOff x="4711700" y="2476500"/>
            <a:chExt cx="469900" cy="4140200"/>
          </a:xfrm>
        </p:grpSpPr>
        <p:grpSp>
          <p:nvGrpSpPr>
            <p:cNvPr id="46" name="Group 45"/>
            <p:cNvGrpSpPr/>
            <p:nvPr/>
          </p:nvGrpSpPr>
          <p:grpSpPr>
            <a:xfrm>
              <a:off x="4737100" y="2476500"/>
              <a:ext cx="342900" cy="342900"/>
              <a:chOff x="4724400" y="2463800"/>
              <a:chExt cx="342900" cy="3429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4724400" y="2463800"/>
                <a:ext cx="190500" cy="190500"/>
              </a:xfrm>
              <a:prstGeom prst="ellipse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4895850" y="2635250"/>
                <a:ext cx="177800" cy="1651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4737100" y="3175000"/>
              <a:ext cx="406400" cy="685800"/>
              <a:chOff x="4737100" y="3175000"/>
              <a:chExt cx="406400" cy="685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737100" y="3517900"/>
                <a:ext cx="342900" cy="342900"/>
                <a:chOff x="4724400" y="2463800"/>
                <a:chExt cx="342900" cy="342900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4724400" y="2463800"/>
                  <a:ext cx="190500" cy="190500"/>
                </a:xfrm>
                <a:prstGeom prst="ellipse">
                  <a:avLst/>
                </a:prstGeom>
                <a:solidFill>
                  <a:srgbClr val="0066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4895850" y="2635250"/>
                  <a:ext cx="177800" cy="165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>
                <a:stCxn id="48" idx="7"/>
              </p:cNvCxnSpPr>
              <p:nvPr/>
            </p:nvCxnSpPr>
            <p:spPr>
              <a:xfrm rot="5400000" flipH="1" flipV="1">
                <a:off x="4836202" y="3238500"/>
                <a:ext cx="370798" cy="2437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4711700" y="4216400"/>
              <a:ext cx="457200" cy="673100"/>
              <a:chOff x="4711700" y="4216400"/>
              <a:chExt cx="457200" cy="67310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711700" y="4546600"/>
                <a:ext cx="342900" cy="342900"/>
                <a:chOff x="4724400" y="2463800"/>
                <a:chExt cx="342900" cy="342900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4724400" y="2463800"/>
                  <a:ext cx="190500" cy="190500"/>
                </a:xfrm>
                <a:prstGeom prst="ellipse">
                  <a:avLst/>
                </a:prstGeom>
                <a:solidFill>
                  <a:srgbClr val="0066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rot="16200000" flipH="1">
                  <a:off x="4895850" y="2635250"/>
                  <a:ext cx="177800" cy="165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>
                <a:stCxn id="63" idx="7"/>
              </p:cNvCxnSpPr>
              <p:nvPr/>
            </p:nvCxnSpPr>
            <p:spPr>
              <a:xfrm rot="5400000" flipH="1" flipV="1">
                <a:off x="4842552" y="4248150"/>
                <a:ext cx="358098" cy="2945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711700" y="5270500"/>
              <a:ext cx="469900" cy="635000"/>
              <a:chOff x="4711700" y="5270500"/>
              <a:chExt cx="469900" cy="63500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4711700" y="5562600"/>
                <a:ext cx="342900" cy="342900"/>
                <a:chOff x="4724400" y="2463800"/>
                <a:chExt cx="342900" cy="342900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4724400" y="2463800"/>
                  <a:ext cx="190500" cy="190500"/>
                </a:xfrm>
                <a:prstGeom prst="ellipse">
                  <a:avLst/>
                </a:prstGeom>
                <a:solidFill>
                  <a:srgbClr val="0066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4895850" y="2635250"/>
                  <a:ext cx="177800" cy="165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>
                <a:stCxn id="66" idx="7"/>
              </p:cNvCxnSpPr>
              <p:nvPr/>
            </p:nvCxnSpPr>
            <p:spPr>
              <a:xfrm rot="5400000" flipH="1" flipV="1">
                <a:off x="4867952" y="5276850"/>
                <a:ext cx="319998" cy="3072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 rot="5400000" flipH="1" flipV="1">
              <a:off x="4870450" y="6318250"/>
              <a:ext cx="317500" cy="279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1" name="Picture 100" descr="ps2.jpg"/>
          <p:cNvPicPr>
            <a:picLocks noChangeAspect="1"/>
          </p:cNvPicPr>
          <p:nvPr/>
        </p:nvPicPr>
        <p:blipFill>
          <a:blip r:embed="rId12"/>
          <a:srcRect t="7437" r="42592" b="8571"/>
          <a:stretch>
            <a:fillRect/>
          </a:stretch>
        </p:blipFill>
        <p:spPr>
          <a:xfrm>
            <a:off x="8826501" y="2692400"/>
            <a:ext cx="546100" cy="3657600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 rot="10800000">
            <a:off x="9245601" y="2374899"/>
            <a:ext cx="495300" cy="4140200"/>
            <a:chOff x="4711700" y="2476500"/>
            <a:chExt cx="495300" cy="4140200"/>
          </a:xfrm>
        </p:grpSpPr>
        <p:grpSp>
          <p:nvGrpSpPr>
            <p:cNvPr id="103" name="Group 81"/>
            <p:cNvGrpSpPr/>
            <p:nvPr/>
          </p:nvGrpSpPr>
          <p:grpSpPr>
            <a:xfrm>
              <a:off x="4737100" y="2476500"/>
              <a:ext cx="355600" cy="419100"/>
              <a:chOff x="4724400" y="2463800"/>
              <a:chExt cx="355600" cy="4191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724400" y="2463800"/>
                <a:ext cx="190500" cy="190500"/>
              </a:xfrm>
              <a:prstGeom prst="ellipse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rot="5400000" flipV="1">
                <a:off x="4864099" y="2666998"/>
                <a:ext cx="254000" cy="1778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82"/>
            <p:cNvGrpSpPr/>
            <p:nvPr/>
          </p:nvGrpSpPr>
          <p:grpSpPr>
            <a:xfrm>
              <a:off x="4737100" y="3213099"/>
              <a:ext cx="419100" cy="647701"/>
              <a:chOff x="4737100" y="3213099"/>
              <a:chExt cx="419100" cy="647701"/>
            </a:xfrm>
          </p:grpSpPr>
          <p:grpSp>
            <p:nvGrpSpPr>
              <p:cNvPr id="116" name="Group 94"/>
              <p:cNvGrpSpPr/>
              <p:nvPr/>
            </p:nvGrpSpPr>
            <p:grpSpPr>
              <a:xfrm>
                <a:off x="4737100" y="3517900"/>
                <a:ext cx="342900" cy="342900"/>
                <a:chOff x="4724400" y="2463800"/>
                <a:chExt cx="342900" cy="342900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4724400" y="2463800"/>
                  <a:ext cx="190500" cy="190500"/>
                </a:xfrm>
                <a:prstGeom prst="ellipse">
                  <a:avLst/>
                </a:prstGeom>
                <a:solidFill>
                  <a:srgbClr val="0066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4895850" y="2635250"/>
                  <a:ext cx="177800" cy="165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7" name="Straight Connector 116"/>
              <p:cNvCxnSpPr>
                <a:stCxn id="118" idx="7"/>
              </p:cNvCxnSpPr>
              <p:nvPr/>
            </p:nvCxnSpPr>
            <p:spPr>
              <a:xfrm rot="16200000">
                <a:off x="4861601" y="3251199"/>
                <a:ext cx="332699" cy="2564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83"/>
            <p:cNvGrpSpPr/>
            <p:nvPr/>
          </p:nvGrpSpPr>
          <p:grpSpPr>
            <a:xfrm>
              <a:off x="4711700" y="4216400"/>
              <a:ext cx="457200" cy="673098"/>
              <a:chOff x="4711700" y="4216400"/>
              <a:chExt cx="457200" cy="673098"/>
            </a:xfrm>
          </p:grpSpPr>
          <p:grpSp>
            <p:nvGrpSpPr>
              <p:cNvPr id="112" name="Group 90"/>
              <p:cNvGrpSpPr/>
              <p:nvPr/>
            </p:nvGrpSpPr>
            <p:grpSpPr>
              <a:xfrm>
                <a:off x="4711700" y="4546600"/>
                <a:ext cx="368300" cy="342898"/>
                <a:chOff x="4724400" y="2463800"/>
                <a:chExt cx="368300" cy="342898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4724400" y="2463800"/>
                  <a:ext cx="190500" cy="190500"/>
                </a:xfrm>
                <a:prstGeom prst="ellipse">
                  <a:avLst/>
                </a:prstGeom>
                <a:solidFill>
                  <a:srgbClr val="0066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4902199" y="2628899"/>
                  <a:ext cx="190501" cy="1777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Connector 112"/>
              <p:cNvCxnSpPr>
                <a:stCxn id="114" idx="7"/>
              </p:cNvCxnSpPr>
              <p:nvPr/>
            </p:nvCxnSpPr>
            <p:spPr>
              <a:xfrm rot="16200000">
                <a:off x="4842552" y="4248150"/>
                <a:ext cx="358098" cy="2945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84"/>
            <p:cNvGrpSpPr/>
            <p:nvPr/>
          </p:nvGrpSpPr>
          <p:grpSpPr>
            <a:xfrm>
              <a:off x="4711700" y="5245099"/>
              <a:ext cx="469900" cy="660399"/>
              <a:chOff x="4711700" y="5245099"/>
              <a:chExt cx="469900" cy="660399"/>
            </a:xfrm>
          </p:grpSpPr>
          <p:grpSp>
            <p:nvGrpSpPr>
              <p:cNvPr id="108" name="Group 86"/>
              <p:cNvGrpSpPr/>
              <p:nvPr/>
            </p:nvGrpSpPr>
            <p:grpSpPr>
              <a:xfrm>
                <a:off x="4711700" y="5562600"/>
                <a:ext cx="368300" cy="342898"/>
                <a:chOff x="4724400" y="2463800"/>
                <a:chExt cx="368300" cy="342898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4724400" y="2463800"/>
                  <a:ext cx="190500" cy="190500"/>
                </a:xfrm>
                <a:prstGeom prst="ellipse">
                  <a:avLst/>
                </a:prstGeom>
                <a:solidFill>
                  <a:srgbClr val="0066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4902199" y="2628899"/>
                  <a:ext cx="190501" cy="1777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Straight Connector 108"/>
              <p:cNvCxnSpPr>
                <a:stCxn id="110" idx="7"/>
              </p:cNvCxnSpPr>
              <p:nvPr/>
            </p:nvCxnSpPr>
            <p:spPr>
              <a:xfrm rot="16200000">
                <a:off x="4855251" y="5264149"/>
                <a:ext cx="345399" cy="3072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Straight Connector 106"/>
            <p:cNvCxnSpPr/>
            <p:nvPr/>
          </p:nvCxnSpPr>
          <p:spPr>
            <a:xfrm rot="16200000">
              <a:off x="4876798" y="6286498"/>
              <a:ext cx="342901" cy="317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8" name="Picture 137" descr="1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7687" y="2813050"/>
            <a:ext cx="1094650" cy="3511550"/>
          </a:xfrm>
          <a:prstGeom prst="rect">
            <a:avLst/>
          </a:prstGeom>
        </p:spPr>
      </p:pic>
      <p:pic>
        <p:nvPicPr>
          <p:cNvPr id="139" name="Picture 138" descr="2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7000" y="2881312"/>
            <a:ext cx="1092200" cy="3392121"/>
          </a:xfrm>
          <a:prstGeom prst="rect">
            <a:avLst/>
          </a:prstGeom>
        </p:spPr>
      </p:pic>
      <p:pic>
        <p:nvPicPr>
          <p:cNvPr id="140" name="Picture 139" descr="33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6400" y="2917824"/>
            <a:ext cx="914400" cy="3432175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4315326" y="1668384"/>
            <a:ext cx="5999747" cy="673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just">
              <a:lnSpc>
                <a:spcPct val="90000"/>
              </a:lnSpc>
              <a:buClr>
                <a:srgbClr val="C00000"/>
              </a:buClr>
            </a:pPr>
            <a:r>
              <a:rPr lang="en-SG" sz="3500" b="1" spc="-2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ডিঅক্সিরাইবোজ</a:t>
            </a:r>
            <a:r>
              <a:rPr lang="en-SG" sz="3500" b="1" spc="-2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2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মনোস্যাকারাইড</a:t>
            </a:r>
            <a:r>
              <a:rPr lang="en-SG" sz="3500" b="1" spc="-2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2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SG" sz="3500" b="1" spc="-2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spc="-2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328026" y="1668384"/>
            <a:ext cx="5999747" cy="673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just">
              <a:lnSpc>
                <a:spcPct val="90000"/>
              </a:lnSpc>
              <a:buClr>
                <a:srgbClr val="C00000"/>
              </a:buClr>
            </a:pP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নাইট্রোজেনঘটিত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spc="-5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315326" y="1668384"/>
            <a:ext cx="5999747" cy="673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just">
              <a:lnSpc>
                <a:spcPct val="90000"/>
              </a:lnSpc>
              <a:buClr>
                <a:srgbClr val="C00000"/>
              </a:buClr>
            </a:pPr>
            <a:r>
              <a:rPr lang="en-SG" sz="32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2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36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2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6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2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SG" sz="36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spc="-5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315326" y="1668384"/>
            <a:ext cx="5999747" cy="673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ctr">
              <a:lnSpc>
                <a:spcPct val="90000"/>
              </a:lnSpc>
              <a:buClr>
                <a:srgbClr val="C00000"/>
              </a:buClr>
            </a:pP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ফসফোরিক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endParaRPr lang="en-US" sz="3500" b="1" spc="-5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315326" y="1668384"/>
            <a:ext cx="5999747" cy="897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ctr">
              <a:lnSpc>
                <a:spcPct val="90000"/>
              </a:lnSpc>
              <a:buClr>
                <a:srgbClr val="C00000"/>
              </a:buClr>
            </a:pPr>
            <a:r>
              <a:rPr lang="en-SG" sz="32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36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SG" sz="36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spc="-5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spc="-5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315326" y="1668384"/>
            <a:ext cx="5999747" cy="897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ctr">
              <a:lnSpc>
                <a:spcPct val="90000"/>
              </a:lnSpc>
              <a:buClr>
                <a:srgbClr val="C00000"/>
              </a:buClr>
            </a:pP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রেলিং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ফসফেট-শর্করা-ফসফেট-শর্করার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পুনরাবৃত্তির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spc="-5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315326" y="1668384"/>
            <a:ext cx="5999747" cy="897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ctr">
              <a:lnSpc>
                <a:spcPct val="90000"/>
              </a:lnSpc>
              <a:buClr>
                <a:srgbClr val="C00000"/>
              </a:buClr>
            </a:pP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৫নং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পার্শ্বীয়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৩নং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spc="-5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302626" y="1655684"/>
            <a:ext cx="5999747" cy="897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ctr">
              <a:lnSpc>
                <a:spcPct val="90000"/>
              </a:lnSpc>
              <a:buClr>
                <a:srgbClr val="C00000"/>
              </a:buClr>
            </a:pP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পার্শ্বীয়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১নং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ক্ষারকের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সংযুক্তির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spc="-5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302626" y="1655684"/>
            <a:ext cx="5999747" cy="897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ctr">
              <a:lnSpc>
                <a:spcPct val="90000"/>
              </a:lnSpc>
              <a:buClr>
                <a:srgbClr val="C00000"/>
              </a:buClr>
            </a:pP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শর্করা+ক্ষারক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নিউক্লিওসাইড</a:t>
            </a:r>
            <a:endParaRPr lang="en-US" sz="3500" b="1" spc="-5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6" name="Rounded Rectangular Callout 155"/>
          <p:cNvSpPr/>
          <p:nvPr/>
        </p:nvSpPr>
        <p:spPr>
          <a:xfrm rot="10800000">
            <a:off x="5016500" y="2717800"/>
            <a:ext cx="1701800" cy="673100"/>
          </a:xfrm>
          <a:prstGeom prst="wedgeRoundRectCallout">
            <a:avLst>
              <a:gd name="adj1" fmla="val -93221"/>
              <a:gd name="adj2" fmla="val 11344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4302626" y="1655684"/>
            <a:ext cx="5999747" cy="897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ctr">
              <a:lnSpc>
                <a:spcPct val="90000"/>
              </a:lnSpc>
              <a:buClr>
                <a:srgbClr val="C00000"/>
              </a:buClr>
            </a:pP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নিউক্লিওসাইড+ফসফেট</a:t>
            </a:r>
            <a:r>
              <a:rPr lang="en-SG" sz="3500" b="1" spc="-5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SG" sz="3500" b="1" spc="-5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endParaRPr lang="en-US" sz="3500" b="1" spc="-5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0" name="Rounded Rectangular Callout 159"/>
          <p:cNvSpPr/>
          <p:nvPr/>
        </p:nvSpPr>
        <p:spPr>
          <a:xfrm>
            <a:off x="4635500" y="2641600"/>
            <a:ext cx="2095500" cy="736600"/>
          </a:xfrm>
          <a:prstGeom prst="wedgeRoundRectCallout">
            <a:avLst>
              <a:gd name="adj1" fmla="val 127652"/>
              <a:gd name="adj2" fmla="val -10129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4302626" y="1655684"/>
            <a:ext cx="5999747" cy="897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ctr">
              <a:lnSpc>
                <a:spcPct val="90000"/>
              </a:lnSpc>
              <a:buClr>
                <a:srgbClr val="C00000"/>
              </a:buClr>
            </a:pP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নিউক্লিওটাইডগুলো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ফসফোডাইএস্টার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পলিনিউক্লিওটাইড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spc="-10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660900" y="2628900"/>
            <a:ext cx="20447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660900" y="3683000"/>
            <a:ext cx="20447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4673600" y="4711700"/>
            <a:ext cx="20447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4686300" y="5715000"/>
            <a:ext cx="20447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rot="10800000" flipV="1">
            <a:off x="5092700" y="2070100"/>
            <a:ext cx="2933700" cy="152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rot="10800000" flipV="1">
            <a:off x="5130800" y="2070100"/>
            <a:ext cx="2882900" cy="2527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5400000">
            <a:off x="4864100" y="2451100"/>
            <a:ext cx="3517900" cy="2806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4328026" y="1655684"/>
            <a:ext cx="5999747" cy="897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vert="horz" wrap="square" lIns="45720" tIns="45720" rIns="45720" bIns="45720" rtlCol="0" anchor="ctr">
            <a:noAutofit/>
          </a:bodyPr>
          <a:lstStyle/>
          <a:p>
            <a:pPr marL="119063" algn="ctr">
              <a:lnSpc>
                <a:spcPct val="90000"/>
              </a:lnSpc>
              <a:buClr>
                <a:srgbClr val="C00000"/>
              </a:buClr>
            </a:pP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বিপরীতমুখী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(৫</a:t>
            </a:r>
            <a:r>
              <a:rPr lang="en-SG" sz="3500" b="1" spc="-100" dirty="0" smtClean="0">
                <a:solidFill>
                  <a:srgbClr val="CC330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'→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SG" sz="3500" b="1" spc="-100" dirty="0" smtClean="0">
                <a:solidFill>
                  <a:srgbClr val="CC330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'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0" dirty="0" err="1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SG" sz="3500" b="1" spc="-100" dirty="0" smtClean="0">
                <a:solidFill>
                  <a:srgbClr val="CC330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'→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SG" sz="3500" b="1" spc="-100" dirty="0" smtClean="0">
                <a:solidFill>
                  <a:srgbClr val="CC330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'</a:t>
            </a:r>
            <a:r>
              <a:rPr lang="en-SG" sz="3500" b="1" spc="-1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3500" b="1" spc="-100" dirty="0" smtClean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6" name="Straight Arrow Connector 175"/>
          <p:cNvCxnSpPr/>
          <p:nvPr/>
        </p:nvCxnSpPr>
        <p:spPr>
          <a:xfrm rot="16200000" flipV="1">
            <a:off x="2667000" y="4584700"/>
            <a:ext cx="3594100" cy="3810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8147050" y="4514850"/>
            <a:ext cx="3632200" cy="6350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30" grpId="0" animBg="1"/>
      <p:bldP spid="30" grpId="1" animBg="1"/>
      <p:bldP spid="38" grpId="0" animBg="1"/>
      <p:bldP spid="38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4" grpId="0" animBg="1"/>
      <p:bldP spid="144" grpId="1" animBg="1"/>
      <p:bldP spid="146" grpId="0" animBg="1"/>
      <p:bldP spid="146" grpId="1" animBg="1"/>
      <p:bldP spid="152" grpId="0" animBg="1"/>
      <p:bldP spid="152" grpId="1" animBg="1"/>
      <p:bldP spid="153" grpId="0" animBg="1"/>
      <p:bldP spid="153" grpId="1" animBg="1"/>
      <p:bldP spid="153" grpId="2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0px-DNA_chemical_structure.svg.png"/>
          <p:cNvPicPr>
            <a:picLocks noChangeAspect="1"/>
          </p:cNvPicPr>
          <p:nvPr/>
        </p:nvPicPr>
        <p:blipFill>
          <a:blip r:embed="rId2"/>
          <a:srcRect t="8187"/>
          <a:stretch>
            <a:fillRect/>
          </a:stretch>
        </p:blipFill>
        <p:spPr>
          <a:xfrm>
            <a:off x="3156856" y="0"/>
            <a:ext cx="64024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4632" y="2149638"/>
            <a:ext cx="980172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ক্রোমোসোমের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মিউটেশনে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প্রকরণ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বিবর্তনের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কাঠামোয়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গোলযোগ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1979" y="740970"/>
            <a:ext cx="5967663" cy="809767"/>
          </a:xfrm>
          <a:solidFill>
            <a:srgbClr val="00660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-র</a:t>
            </a:r>
            <a:r>
              <a:rPr lang="en-SG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na_PNG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5" y="1369796"/>
            <a:ext cx="996214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/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Deoxyribonucleic Acid.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/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ক্ষারগুলো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অ্যাডিনিন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গুয়ানিন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সাইটোসিন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থাইমিন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3838" indent="-223838" algn="just"/>
            <a:endParaRPr lang="en-SG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নিউক্লিওসাইড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নিউক্লিওসাইডের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ফসফেটের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326" y="417095"/>
            <a:ext cx="7267074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NA4.jpg"/>
          <p:cNvPicPr>
            <a:picLocks noChangeAspect="1"/>
          </p:cNvPicPr>
          <p:nvPr/>
        </p:nvPicPr>
        <p:blipFill>
          <a:blip r:embed="rId2"/>
          <a:srcRect l="41017" r="41205"/>
          <a:stretch>
            <a:fillRect/>
          </a:stretch>
        </p:blipFill>
        <p:spPr>
          <a:xfrm>
            <a:off x="0" y="0"/>
            <a:ext cx="152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07899" y="1973235"/>
            <a:ext cx="10852684" cy="3033388"/>
            <a:chOff x="607899" y="1588227"/>
            <a:chExt cx="10852684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3" y="2636520"/>
              <a:ext cx="9300469" cy="85344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498905" y="2737804"/>
              <a:ext cx="89616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DNA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-র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ভৌত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রাসায়নিক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-structure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18"/>
            <a:ext cx="12192000" cy="68630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0630" y="4331216"/>
            <a:ext cx="11758865" cy="258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19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698" y="2440304"/>
            <a:ext cx="2519064" cy="3213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ther-and-son-quotes-1556202948.jpg"/>
          <p:cNvPicPr>
            <a:picLocks noChangeAspect="1"/>
          </p:cNvPicPr>
          <p:nvPr/>
        </p:nvPicPr>
        <p:blipFill>
          <a:blip r:embed="rId3"/>
          <a:srcRect l="7105" r="5526"/>
          <a:stretch>
            <a:fillRect/>
          </a:stretch>
        </p:blipFill>
        <p:spPr>
          <a:xfrm>
            <a:off x="433137" y="1723774"/>
            <a:ext cx="5325979" cy="3057525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dobeStock_25035229.jpeg"/>
          <p:cNvPicPr>
            <a:picLocks noChangeAspect="1"/>
          </p:cNvPicPr>
          <p:nvPr/>
        </p:nvPicPr>
        <p:blipFill>
          <a:blip r:embed="rId4" cstate="print"/>
          <a:srcRect t="4521" b="9713"/>
          <a:stretch>
            <a:fillRect/>
          </a:stretch>
        </p:blipFill>
        <p:spPr>
          <a:xfrm>
            <a:off x="6400800" y="1684420"/>
            <a:ext cx="5330754" cy="304800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sized_Baby_Elephant_with_Mom-1-1024x679.jpg"/>
          <p:cNvPicPr>
            <a:picLocks noChangeAspect="1"/>
          </p:cNvPicPr>
          <p:nvPr/>
        </p:nvPicPr>
        <p:blipFill>
          <a:blip r:embed="rId5"/>
          <a:srcRect b="14350"/>
          <a:stretch>
            <a:fillRect/>
          </a:stretch>
        </p:blipFill>
        <p:spPr>
          <a:xfrm>
            <a:off x="443843" y="1668381"/>
            <a:ext cx="5331314" cy="309612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Eurasian-lynx-mother-cleaning-her-cub.jpg"/>
          <p:cNvPicPr>
            <a:picLocks noChangeAspect="1"/>
          </p:cNvPicPr>
          <p:nvPr/>
        </p:nvPicPr>
        <p:blipFill>
          <a:blip r:embed="rId6"/>
          <a:srcRect t="3528" b="10146"/>
          <a:stretch>
            <a:fillRect/>
          </a:stretch>
        </p:blipFill>
        <p:spPr>
          <a:xfrm>
            <a:off x="6384758" y="1671037"/>
            <a:ext cx="5346034" cy="306138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tigra.jpeg"/>
          <p:cNvPicPr>
            <a:picLocks noChangeAspect="1"/>
          </p:cNvPicPr>
          <p:nvPr/>
        </p:nvPicPr>
        <p:blipFill>
          <a:blip r:embed="rId7"/>
          <a:srcRect t="3832" b="12914"/>
          <a:stretch>
            <a:fillRect/>
          </a:stretch>
        </p:blipFill>
        <p:spPr>
          <a:xfrm rot="10800000" flipV="1">
            <a:off x="417095" y="1652337"/>
            <a:ext cx="5342018" cy="3112168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duck-mother-and-her-young-1331301778-view-1.jpg"/>
          <p:cNvPicPr>
            <a:picLocks noChangeAspect="1"/>
          </p:cNvPicPr>
          <p:nvPr/>
        </p:nvPicPr>
        <p:blipFill>
          <a:blip r:embed="rId8"/>
          <a:srcRect t="29495"/>
          <a:stretch>
            <a:fillRect/>
          </a:stretch>
        </p:blipFill>
        <p:spPr>
          <a:xfrm>
            <a:off x="6359694" y="1652337"/>
            <a:ext cx="5367086" cy="3076575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17093" y="583133"/>
            <a:ext cx="11341769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093" y="4850333"/>
            <a:ext cx="5358065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969" y="5732649"/>
            <a:ext cx="11421978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4756" y="4818248"/>
            <a:ext cx="5374107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093" y="4850334"/>
            <a:ext cx="5358065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বাচ্চার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4756" y="4818249"/>
            <a:ext cx="5374107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বাচ্চার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009" y="4850335"/>
            <a:ext cx="5358065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বাঘ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বাচ্চার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84757" y="4818251"/>
            <a:ext cx="5374107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বাচ্চার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969" y="5748692"/>
            <a:ext cx="11421978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বংশগতীয়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Genetic Material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2" animBg="1"/>
      <p:bldP spid="23" grpId="2" animBg="1"/>
      <p:bldP spid="24" grpId="3" animBg="1"/>
      <p:bldP spid="25" grpId="2" animBg="1"/>
      <p:bldP spid="25" grpId="3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44119" y="506522"/>
            <a:ext cx="3140419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568" y="5540142"/>
            <a:ext cx="10234863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বংশগতীয়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Genetic Material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8f818aa9fe11209ae186e044ecb147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611" y="1544055"/>
            <a:ext cx="5063957" cy="3797967"/>
          </a:xfrm>
          <a:prstGeom prst="rect">
            <a:avLst/>
          </a:prstGeom>
        </p:spPr>
      </p:pic>
      <p:pic>
        <p:nvPicPr>
          <p:cNvPr id="13" name="Picture 12" descr="dna-structu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06" y="1536034"/>
            <a:ext cx="5061285" cy="3795964"/>
          </a:xfrm>
          <a:prstGeom prst="rect">
            <a:avLst/>
          </a:prstGeom>
        </p:spPr>
      </p:pic>
      <p:pic>
        <p:nvPicPr>
          <p:cNvPr id="14" name="Picture 13" descr="1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466" y="4731418"/>
            <a:ext cx="19526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4304" y="1071562"/>
            <a:ext cx="11685764" cy="4777219"/>
            <a:chOff x="180115" y="1124818"/>
            <a:chExt cx="11685764" cy="4777219"/>
          </a:xfrm>
        </p:grpSpPr>
        <p:grpSp>
          <p:nvGrpSpPr>
            <p:cNvPr id="22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Notched Right Arrow 26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বংশগতীয়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বস্তুকে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সংজ্ঞায়িত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পারবে;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DNA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ভৌত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গঠন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DNA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রাসায়নিক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গঠন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200" b="1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DNA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কাজ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0863" y="499538"/>
            <a:ext cx="10074441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106905" y="4058653"/>
            <a:ext cx="10295021" cy="2122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না-থাকায়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 descr="১১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341270"/>
            <a:ext cx="8915400" cy="23145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-147466.jpg"/>
          <p:cNvPicPr>
            <a:picLocks noChangeAspect="1"/>
          </p:cNvPicPr>
          <p:nvPr/>
        </p:nvPicPr>
        <p:blipFill>
          <a:blip r:embed="rId2"/>
          <a:srcRect r="11256"/>
          <a:stretch>
            <a:fillRect/>
          </a:stretch>
        </p:blipFill>
        <p:spPr>
          <a:xfrm>
            <a:off x="6260456" y="1475872"/>
            <a:ext cx="4872764" cy="3657602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106905" y="1620251"/>
            <a:ext cx="10058399" cy="478054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SG" sz="4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endParaRPr lang="en-SG" sz="4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4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4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4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4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11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7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4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7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SG" sz="4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বংশগতিবিদ্যা</a:t>
            </a:r>
            <a:endParaRPr lang="en-SG" sz="4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7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SG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11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779" y="452650"/>
            <a:ext cx="10106526" cy="76655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বংশগতিবিদ্যা</a:t>
            </a:r>
            <a:endParaRPr lang="en-US" sz="4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3"/>
          <a:srcRect b="5490"/>
          <a:stretch>
            <a:fillRect/>
          </a:stretch>
        </p:blipFill>
        <p:spPr>
          <a:xfrm>
            <a:off x="1074819" y="2294013"/>
            <a:ext cx="4876801" cy="3657599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399" y="3122527"/>
            <a:ext cx="9478211" cy="1075294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263" y="859518"/>
            <a:ext cx="1118134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3685" y="1814997"/>
              <a:ext cx="8110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err="1" smtClean="0">
                  <a:ln w="11430"/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বংশগতীয়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বস্তু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" tIns="45720" rIns="45720" bIns="45720" rtlCol="0" anchor="ctr">
        <a:noAutofit/>
      </a:bodyPr>
      <a:lstStyle>
        <a:defPPr marL="342900" algn="just">
          <a:lnSpc>
            <a:spcPct val="90000"/>
          </a:lnSpc>
          <a:buClr>
            <a:srgbClr val="C00000"/>
          </a:buClr>
          <a:defRPr sz="3500" b="1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9906</TotalTime>
  <Words>872</Words>
  <Application>Microsoft Office PowerPoint</Application>
  <PresentationFormat>Custom</PresentationFormat>
  <Paragraphs>163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পাঠ পরিচিতি</vt:lpstr>
      <vt:lpstr>Slide 4</vt:lpstr>
      <vt:lpstr>আজকের পাঠ</vt:lpstr>
      <vt:lpstr>Slide 6</vt:lpstr>
      <vt:lpstr>বংশগতীয় বস্তু</vt:lpstr>
      <vt:lpstr>Slide 8</vt:lpstr>
      <vt:lpstr>Slide 9</vt:lpstr>
      <vt:lpstr>Slide 10</vt:lpstr>
      <vt:lpstr>Slide 11</vt:lpstr>
      <vt:lpstr>Slide 12</vt:lpstr>
      <vt:lpstr>Slide 13</vt:lpstr>
      <vt:lpstr>DNA = Deoxyribonucleic Acid</vt:lpstr>
      <vt:lpstr>DNA-র ভৌত গঠন</vt:lpstr>
      <vt:lpstr>Slide 16</vt:lpstr>
      <vt:lpstr>DNA-র রাসায়নিক গঠন</vt:lpstr>
      <vt:lpstr>Slide 18</vt:lpstr>
      <vt:lpstr>DNA-র কাজ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1509</cp:revision>
  <dcterms:created xsi:type="dcterms:W3CDTF">2017-05-02T02:18:13Z</dcterms:created>
  <dcterms:modified xsi:type="dcterms:W3CDTF">2021-02-19T04:44:06Z</dcterms:modified>
</cp:coreProperties>
</file>