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2" r:id="rId2"/>
    <p:sldId id="293" r:id="rId3"/>
    <p:sldId id="291" r:id="rId4"/>
    <p:sldId id="284" r:id="rId5"/>
    <p:sldId id="285" r:id="rId6"/>
    <p:sldId id="294" r:id="rId7"/>
    <p:sldId id="283" r:id="rId8"/>
    <p:sldId id="276" r:id="rId9"/>
    <p:sldId id="277" r:id="rId10"/>
    <p:sldId id="295" r:id="rId11"/>
    <p:sldId id="297" r:id="rId12"/>
    <p:sldId id="290" r:id="rId13"/>
    <p:sldId id="279" r:id="rId14"/>
    <p:sldId id="280" r:id="rId15"/>
    <p:sldId id="29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950B7-580C-462A-8C32-761E1E25AC5E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8AC71-0F8D-455C-B0F1-6B3BC7C0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61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স্বাগত</a:t>
            </a:r>
            <a:r>
              <a:rPr lang="en-US" dirty="0"/>
              <a:t> </a:t>
            </a:r>
            <a:r>
              <a:rPr lang="en-US" dirty="0" err="1"/>
              <a:t>জানানো</a:t>
            </a:r>
            <a:r>
              <a:rPr lang="en-US" dirty="0"/>
              <a:t> , </a:t>
            </a:r>
            <a:r>
              <a:rPr lang="en-US" dirty="0" err="1"/>
              <a:t>পরিচিতি</a:t>
            </a:r>
            <a:r>
              <a:rPr lang="en-US" dirty="0"/>
              <a:t> ও </a:t>
            </a:r>
            <a:r>
              <a:rPr lang="en-US" dirty="0" err="1"/>
              <a:t>পূর্বজ্ঞান</a:t>
            </a:r>
            <a:r>
              <a:rPr lang="en-US" dirty="0"/>
              <a:t> </a:t>
            </a:r>
            <a:r>
              <a:rPr lang="en-US" dirty="0" err="1"/>
              <a:t>যাচাইঃ</a:t>
            </a:r>
            <a:r>
              <a:rPr lang="en-US" dirty="0"/>
              <a:t> ৩ </a:t>
            </a:r>
            <a:r>
              <a:rPr lang="en-US" dirty="0" err="1"/>
              <a:t>মিনিট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CE225-1303-4B60-8557-07B1540691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5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সমাপ্তি</a:t>
            </a:r>
            <a:r>
              <a:rPr lang="en-US" dirty="0"/>
              <a:t> </a:t>
            </a:r>
            <a:r>
              <a:rPr lang="en-US" dirty="0" err="1"/>
              <a:t>ঘোষণাঃ</a:t>
            </a:r>
            <a:r>
              <a:rPr lang="en-US" dirty="0"/>
              <a:t> ১ </a:t>
            </a:r>
            <a:r>
              <a:rPr lang="en-US" dirty="0" err="1"/>
              <a:t>মিনিট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7D7DA-C49D-46F7-AD12-C6C45F5219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44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7D7DA-C49D-46F7-AD12-C6C45F5219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03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ঘোষণা</a:t>
            </a:r>
            <a:r>
              <a:rPr lang="en-US" dirty="0"/>
              <a:t> ও </a:t>
            </a:r>
            <a:r>
              <a:rPr lang="en-US" dirty="0" err="1"/>
              <a:t>শিখন</a:t>
            </a:r>
            <a:r>
              <a:rPr lang="en-US" dirty="0"/>
              <a:t> </a:t>
            </a:r>
            <a:r>
              <a:rPr lang="en-US" dirty="0" err="1"/>
              <a:t>ফল</a:t>
            </a:r>
            <a:r>
              <a:rPr lang="en-US" dirty="0"/>
              <a:t> </a:t>
            </a:r>
            <a:r>
              <a:rPr lang="en-US" dirty="0" err="1"/>
              <a:t>বর্ণনাঃ</a:t>
            </a:r>
            <a:r>
              <a:rPr lang="en-US" dirty="0"/>
              <a:t> ২ </a:t>
            </a:r>
            <a:r>
              <a:rPr lang="en-US" dirty="0" err="1"/>
              <a:t>মিনিট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7D7DA-C49D-46F7-AD12-C6C45F5219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45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উপস্থাপনঃ</a:t>
            </a:r>
            <a:r>
              <a:rPr lang="en-US" dirty="0"/>
              <a:t> ২৫ </a:t>
            </a:r>
            <a:r>
              <a:rPr lang="en-US" dirty="0" err="1"/>
              <a:t>মিনিট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7D7DA-C49D-46F7-AD12-C6C45F5219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66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একক</a:t>
            </a:r>
            <a:r>
              <a:rPr lang="en-US" dirty="0"/>
              <a:t> </a:t>
            </a:r>
            <a:r>
              <a:rPr lang="en-US" dirty="0" err="1"/>
              <a:t>কাজঃ</a:t>
            </a:r>
            <a:r>
              <a:rPr lang="en-US" dirty="0"/>
              <a:t> ৬ </a:t>
            </a:r>
            <a:r>
              <a:rPr lang="en-US" dirty="0" err="1"/>
              <a:t>মিনিট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7D7DA-C49D-46F7-AD12-C6C45F5219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74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জোড়ায়</a:t>
            </a:r>
            <a:r>
              <a:rPr lang="en-US" dirty="0"/>
              <a:t> </a:t>
            </a:r>
            <a:r>
              <a:rPr lang="en-US" dirty="0" err="1"/>
              <a:t>কাজঃ</a:t>
            </a:r>
            <a:r>
              <a:rPr lang="en-US" dirty="0"/>
              <a:t> ৫ </a:t>
            </a:r>
            <a:r>
              <a:rPr lang="en-US" dirty="0" err="1"/>
              <a:t>মিনিট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7D7DA-C49D-46F7-AD12-C6C45F5219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21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দলীয়</a:t>
            </a:r>
            <a:r>
              <a:rPr lang="en-US" dirty="0"/>
              <a:t> </a:t>
            </a:r>
            <a:r>
              <a:rPr lang="en-US" dirty="0" err="1"/>
              <a:t>কাজঃ</a:t>
            </a:r>
            <a:r>
              <a:rPr lang="en-US" dirty="0"/>
              <a:t> ৬ </a:t>
            </a:r>
            <a:r>
              <a:rPr lang="en-US" dirty="0" err="1"/>
              <a:t>মিনিট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7D7DA-C49D-46F7-AD12-C6C45F5219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21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মুল্যায়নঃ</a:t>
            </a:r>
            <a:r>
              <a:rPr lang="en-US" dirty="0"/>
              <a:t> ৩ </a:t>
            </a:r>
            <a:r>
              <a:rPr lang="en-US" dirty="0" err="1"/>
              <a:t>মিনিট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7D7DA-C49D-46F7-AD12-C6C45F5219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74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বাড়ির</a:t>
            </a:r>
            <a:r>
              <a:rPr lang="en-US" dirty="0"/>
              <a:t> </a:t>
            </a:r>
            <a:r>
              <a:rPr lang="en-US" dirty="0" err="1"/>
              <a:t>কাজ</a:t>
            </a:r>
            <a:r>
              <a:rPr lang="en-US" dirty="0"/>
              <a:t> </a:t>
            </a:r>
            <a:r>
              <a:rPr lang="en-US" dirty="0" err="1"/>
              <a:t>প্রদানঃ</a:t>
            </a:r>
            <a:r>
              <a:rPr lang="en-US" dirty="0"/>
              <a:t> ২ </a:t>
            </a:r>
            <a:r>
              <a:rPr lang="en-US" dirty="0" err="1"/>
              <a:t>মিনিট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7D7DA-C49D-46F7-AD12-C6C45F5219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70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3908-510C-46FD-AE02-6E0765E358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5B5732-E676-41B7-964F-6639495E0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4AC88-000E-4654-AD7C-CC6D566FB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C261-5000-4D64-B987-0CAEB126B2A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FA851-C887-474E-8212-BF1102433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30776-9D3D-4735-AFDF-ACC08A637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09B6-3593-4A70-8E70-682E51B94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98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4457C-DD70-43DE-BD57-E99790FCC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3E6D19-E8D2-47BF-8EA4-83508878A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B9F9B-B4E4-4273-AA4F-7E7E087E4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C261-5000-4D64-B987-0CAEB126B2A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D8C86-ECCD-4869-B428-A19BE1EE5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7EC22-D067-4097-A7CE-C5057FA03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09B6-3593-4A70-8E70-682E51B94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81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6C279D-1775-46C0-9A67-E8479C539D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BD469A-DB74-4510-8CDF-A39624EEE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D6102-EAE5-4E1D-9101-A6C76E6A3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C261-5000-4D64-B987-0CAEB126B2A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804BC-051B-4493-B293-6F85AAE9C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4A18C-56AA-41D5-B05C-C6F706D97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09B6-3593-4A70-8E70-682E51B94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3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88D8-B01A-489F-B9F3-0BC300378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18276-6DD8-4750-B384-111A5726B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CA05E-3D2E-4104-B04C-4AABBAAE8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C261-5000-4D64-B987-0CAEB126B2A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BD2E7-17EF-4C59-802A-5FB9CE88B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37044-0E4D-4339-808D-175C3150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09B6-3593-4A70-8E70-682E51B94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97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77D19-728E-4992-8AA7-FBAF4B05D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7D77C-A9CF-4D6A-B79A-A5CDBFC28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1089B-D4E1-47B1-8D3E-7FB183D78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C261-5000-4D64-B987-0CAEB126B2A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9DC1E-9D0C-4420-B13F-591636024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DCB64-E4DA-4695-AE4E-D78947576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09B6-3593-4A70-8E70-682E51B94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62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338C5-AD87-48B4-99A2-6DD4E0995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DD746-27E7-44AE-A7C8-7DBD64BC6C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1E23E8-C0C4-48D8-B2A7-C7F3D0105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367B5-4B47-4222-BC23-615FBADF0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C261-5000-4D64-B987-0CAEB126B2A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94E19-EA44-4BB8-8C44-756C9584B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5097A-D195-44B1-8ACC-AB021A650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09B6-3593-4A70-8E70-682E51B94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83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76EE1-4532-4DA9-8C86-F50322AF0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4B0A6-8613-48A4-A5E2-DD81D0DFA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F16CB-5E01-439C-A6F8-A70E4C347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A9A890-7D75-4859-813B-C342A58EBD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2947ED-90DA-441E-B729-7B0F9828B4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D64CB2-3F31-4382-94C6-ADB4BC9B3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C261-5000-4D64-B987-0CAEB126B2A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6FC70E-7BF7-4337-B7EC-FE60335BF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C8FBE9-2676-4861-BFB9-7B0013405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09B6-3593-4A70-8E70-682E51B94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84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C22DE-8742-4FDF-8FD4-986312090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57E8A3-2D77-47FF-883A-DEF6C02AF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C261-5000-4D64-B987-0CAEB126B2A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D123AE-8680-4595-8EFA-A9AF826A9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FAB57A-0524-4300-90E9-868E2355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09B6-3593-4A70-8E70-682E51B94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9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A4875F-7806-44FB-A9E6-2A1BA132A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C261-5000-4D64-B987-0CAEB126B2A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192F8E-C58B-43C8-B0AB-7CAEB3530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5C306-16D5-4EB9-8678-FB07A5F13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09B6-3593-4A70-8E70-682E51B94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1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6A28A-6090-416D-B661-6E9E18E3E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F9106-72B6-4D5C-9C46-1BDB9781B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3EA8D1-910D-4BD6-BEB3-7F639E39A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3EE7D6-456C-4B03-BDBD-F3248D760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C261-5000-4D64-B987-0CAEB126B2A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D8ECA3-07E1-4174-88FE-F0084AE05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02089-8448-4123-92FD-A4BEE95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09B6-3593-4A70-8E70-682E51B94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14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BF05A-D528-420E-9528-CBE244C74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5FE494-AB18-4C0E-9CDF-AC20B7F72E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3506F-934E-4D03-94E3-598A3C2D1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A96E1-D5D5-4E23-AED0-01D6F568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C261-5000-4D64-B987-0CAEB126B2A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34D53-4F17-493E-8765-D08DC26E1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2DCF2-1A55-48F5-A5FE-F7D8E2645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09B6-3593-4A70-8E70-682E51B94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AD3EC6-66E8-4964-A9A9-B3A0DECD1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5074B-B967-4111-8611-0AD414940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FB8B4-9329-4A07-A0C7-8A508185B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FC261-5000-4D64-B987-0CAEB126B2A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6A163-D73F-44CB-B401-B45B04F0C5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6F026-FBD5-4AD0-86AB-E75171505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F09B6-3593-4A70-8E70-682E51B94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45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pedia.org/wiki/File:Orchid_flower_1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islam30155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4981" y="202808"/>
            <a:ext cx="8732518" cy="1143000"/>
          </a:xfrm>
          <a:noFill/>
          <a:ln>
            <a:solidFill>
              <a:srgbClr val="FF0066"/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pPr algn="ctr"/>
            <a:r>
              <a:rPr lang="bn-BD" sz="9600" b="1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rgbClr val="FF3399"/>
              </a:solidFill>
            </a:endParaRP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A5BF18DC-7127-48E0-A301-0775E3B67E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0800000">
            <a:off x="1763151" y="1321191"/>
            <a:ext cx="8714349" cy="5334000"/>
          </a:xfr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520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55A245-F568-474F-8667-2A98E27EDF23}"/>
                  </a:ext>
                </a:extLst>
              </p:cNvPr>
              <p:cNvSpPr txBox="1"/>
              <p:nvPr/>
            </p:nvSpPr>
            <p:spPr>
              <a:xfrm>
                <a:off x="1828800" y="1838476"/>
                <a:ext cx="8534400" cy="44099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      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) tan</a:t>
                </a:r>
                <a:r>
                  <a:rPr lang="el-GR" sz="3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θ</a:t>
                </a:r>
                <a:r>
                  <a:rPr lang="en-US" sz="32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  <m:r>
                      <a:rPr lang="en-US" sz="3200" b="1" i="1">
                        <a:latin typeface="Cambria Math"/>
                        <a:cs typeface="Times New Roman" pitchFamily="18" charset="0"/>
                      </a:rPr>
                      <m:t>,  </m:t>
                    </m:r>
                  </m:oMath>
                </a14:m>
                <a:r>
                  <a:rPr lang="en-US" sz="3200" b="1" i="1" dirty="0">
                    <a:latin typeface="Cambria Math"/>
                    <a:cs typeface="Times New Roman" pitchFamily="18" charset="0"/>
                  </a:rPr>
                  <a:t>              </a:t>
                </a:r>
                <a:r>
                  <a:rPr lang="en-US" sz="3200" b="1" dirty="0">
                    <a:latin typeface="Cambria Math"/>
                    <a:cs typeface="Times New Roman" pitchFamily="18" charset="0"/>
                  </a:rPr>
                  <a:t>(ii) x= cosec</a:t>
                </a:r>
                <a:r>
                  <a:rPr lang="el-GR" sz="3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θ</a:t>
                </a:r>
                <a:r>
                  <a:rPr lang="en-US" sz="3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y=sec</a:t>
                </a:r>
                <a:r>
                  <a:rPr lang="el-GR" sz="3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θ</a:t>
                </a:r>
                <a:br>
                  <a:rPr lang="en-US" sz="3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3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ক. cosec</a:t>
                </a:r>
                <a:r>
                  <a:rPr lang="el-GR" sz="3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θ</a:t>
                </a:r>
                <a:r>
                  <a:rPr lang="en-US" sz="3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– cot</a:t>
                </a:r>
                <a:r>
                  <a:rPr lang="el-GR" sz="3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θ</a:t>
                </a:r>
                <a:r>
                  <a:rPr lang="en-US" sz="3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হলে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cosec</a:t>
                </a:r>
                <a:r>
                  <a:rPr lang="el-GR" sz="3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θ</a:t>
                </a:r>
                <a:r>
                  <a:rPr lang="en-US" sz="3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+ cot</a:t>
                </a:r>
                <a:r>
                  <a:rPr lang="el-GR" sz="3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θ</a:t>
                </a:r>
                <a:r>
                  <a:rPr lang="en-US" sz="3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এর</a:t>
                </a:r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মান</a:t>
                </a:r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নির্ণয়</a:t>
                </a:r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কর</a:t>
                </a:r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। </a:t>
                </a:r>
                <a:b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</a:t>
                </a:r>
                <a:r>
                  <a:rPr lang="en-US" sz="3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খ. </a:t>
                </a:r>
                <a:r>
                  <a:rPr lang="en-US" sz="32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প্রমাণ</a:t>
                </a:r>
                <a:r>
                  <a:rPr lang="en-US" sz="3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কর</a:t>
                </a:r>
                <a:r>
                  <a:rPr lang="en-US" sz="3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যে</a:t>
                </a:r>
                <a:r>
                  <a:rPr lang="en-US" sz="3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  <a:cs typeface="Times New Roman" pitchFamily="18" charset="0"/>
                              </a:rPr>
                              <m:t>𝒄𝒐𝒕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𝜽</m:t>
                        </m:r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𝜽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  <a:cs typeface="Times New Roman" pitchFamily="18" charset="0"/>
                              </a:rPr>
                              <m:t>𝒄𝒐𝒔𝒆𝒄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  <a:cs typeface="Times New Roman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𝜽</m:t>
                        </m:r>
                      </m:den>
                    </m:f>
                    <m:r>
                      <a:rPr lang="en-US" sz="4400" b="1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𝟖𝟏</m:t>
                        </m:r>
                      </m:num>
                      <m:den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  <a:cs typeface="Times New Roman" pitchFamily="18" charset="0"/>
                              </a:rPr>
                              <m:t>𝟖𝟖𝟏</m:t>
                            </m:r>
                          </m:e>
                          <m:e/>
                        </m:eqArr>
                      </m:den>
                    </m:f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b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:br>
                  <a:rPr lang="en-US" b="1" dirty="0">
                    <a:latin typeface="Times New Roman" pitchFamily="18" charset="0"/>
                    <a:cs typeface="Times New Roman" pitchFamily="18" charset="0"/>
                  </a:rPr>
                </a:br>
                <a:br>
                  <a:rPr lang="en-US" b="1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55A245-F568-474F-8667-2A98E27E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838476"/>
                <a:ext cx="8534400" cy="4409925"/>
              </a:xfrm>
              <a:prstGeom prst="rect">
                <a:avLst/>
              </a:prstGeom>
              <a:blipFill>
                <a:blip r:embed="rId3"/>
                <a:stretch>
                  <a:fillRect l="-135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1BD7BB3-CCF3-46CF-8CE3-06C84FFCE213}"/>
              </a:ext>
            </a:extLst>
          </p:cNvPr>
          <p:cNvSpPr txBox="1"/>
          <p:nvPr/>
        </p:nvSpPr>
        <p:spPr>
          <a:xfrm>
            <a:off x="1828800" y="540604"/>
            <a:ext cx="85344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/>
              <a:t>একক</a:t>
            </a:r>
            <a:r>
              <a:rPr lang="en-US" sz="4800" b="1" dirty="0"/>
              <a:t> </a:t>
            </a:r>
            <a:r>
              <a:rPr lang="en-US" sz="4800" b="1" dirty="0" err="1"/>
              <a:t>কাজ</a:t>
            </a:r>
            <a:r>
              <a:rPr lang="en-US" sz="4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816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1F8386-1DB3-4BD3-AE1E-6165A8AFAAAE}"/>
              </a:ext>
            </a:extLst>
          </p:cNvPr>
          <p:cNvSpPr txBox="1"/>
          <p:nvPr/>
        </p:nvSpPr>
        <p:spPr>
          <a:xfrm>
            <a:off x="2019300" y="914401"/>
            <a:ext cx="815340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/>
              <a:t>জোড়ায়</a:t>
            </a:r>
            <a:r>
              <a:rPr lang="en-US" sz="6000" b="1" dirty="0"/>
              <a:t> </a:t>
            </a:r>
            <a:r>
              <a:rPr lang="en-US" sz="6000" b="1" dirty="0" err="1"/>
              <a:t>কাজ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E5A15C-B4DF-43C0-8FBF-A5533C73AA59}"/>
              </a:ext>
            </a:extLst>
          </p:cNvPr>
          <p:cNvSpPr txBox="1"/>
          <p:nvPr/>
        </p:nvSpPr>
        <p:spPr>
          <a:xfrm>
            <a:off x="2019300" y="2895601"/>
            <a:ext cx="8153400" cy="16619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সমাধান</a:t>
            </a:r>
            <a:r>
              <a:rPr lang="en-US" sz="4800" b="1" dirty="0"/>
              <a:t> </a:t>
            </a:r>
            <a:r>
              <a:rPr lang="en-US" sz="4800" b="1" dirty="0" err="1"/>
              <a:t>করঃ</a:t>
            </a:r>
            <a:r>
              <a:rPr lang="en-US" sz="4800" b="1" dirty="0"/>
              <a:t> </a:t>
            </a:r>
            <a:r>
              <a:rPr lang="en-US" sz="5400" b="1" dirty="0"/>
              <a:t>sin</a:t>
            </a:r>
            <a:r>
              <a:rPr lang="el-GR" sz="5400" b="1" dirty="0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+cos</a:t>
            </a:r>
            <a:r>
              <a:rPr lang="el-GR" sz="5400" b="1" dirty="0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= 1,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/>
              <a:t>যখন</a:t>
            </a:r>
            <a:r>
              <a:rPr lang="en-US" sz="4800" b="1" dirty="0"/>
              <a:t> </a:t>
            </a:r>
            <a:r>
              <a:rPr lang="el-GR" sz="4800" b="1" dirty="0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n-US" sz="4800" b="1" dirty="0"/>
              <a:t> </a:t>
            </a:r>
            <a:r>
              <a:rPr lang="en-US" sz="4800" b="1" dirty="0" err="1"/>
              <a:t>সূক্ষ্মকোণ</a:t>
            </a:r>
            <a:r>
              <a:rPr lang="en-US" sz="4800" b="1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0428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770B6C-196F-4705-A16E-BD02A4306889}"/>
                  </a:ext>
                </a:extLst>
              </p:cNvPr>
              <p:cNvSpPr txBox="1"/>
              <p:nvPr/>
            </p:nvSpPr>
            <p:spPr>
              <a:xfrm>
                <a:off x="1828800" y="2382662"/>
                <a:ext cx="8534400" cy="386573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cs typeface="Times New Roman" pitchFamily="18" charset="0"/>
                  </a:rPr>
                  <a:t>    </a:t>
                </a:r>
                <a:r>
                  <a:rPr lang="en-US" sz="1600" dirty="0">
                    <a:cs typeface="Times New Roman" pitchFamily="18" charset="0"/>
                  </a:rPr>
                  <a:t> </a:t>
                </a:r>
                <a:r>
                  <a:rPr lang="en-US" sz="4000" b="1" dirty="0">
                    <a:cs typeface="Times New Roman" pitchFamily="18" charset="0"/>
                  </a:rPr>
                  <a:t>sec</a:t>
                </a:r>
                <a:r>
                  <a:rPr lang="el-GR" sz="4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θ</a:t>
                </a:r>
                <a:r>
                  <a:rPr lang="en-US" sz="4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+ tan</a:t>
                </a:r>
                <a:r>
                  <a:rPr lang="el-GR" sz="4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θ</a:t>
                </a:r>
                <a:r>
                  <a:rPr lang="en-US" sz="4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=m </a:t>
                </a:r>
              </a:p>
              <a:p>
                <a:r>
                  <a:rPr lang="en-US" sz="3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এবং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 dirty="0"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e>
                    </m:rad>
                    <m:r>
                      <a:rPr lang="en-US" sz="3200" b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𝐬𝐢𝐧</m:t>
                    </m:r>
                    <m:d>
                      <m:dPr>
                        <m:ctrlPr>
                          <a:rPr lang="en-US" sz="32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𝐀</m:t>
                        </m:r>
                        <m:r>
                          <a:rPr lang="en-US" sz="3200" b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b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𝐁</m:t>
                        </m:r>
                      </m:e>
                    </m:d>
                    <m:r>
                      <a:rPr lang="en-US" sz="3200" b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6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1" i="1" dirty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3600" b="1" dirty="0">
                    <a:cs typeface="Times New Roman" pitchFamily="18" charset="0"/>
                  </a:rPr>
                  <a:t>=2cos(A-B) </a:t>
                </a:r>
                <a:endParaRPr lang="en-US" sz="3200" b="1" dirty="0">
                  <a:latin typeface="Calibri" panose="020F0502020204030204" pitchFamily="34" charset="0"/>
                  <a:cs typeface="Times New Roman" pitchFamily="18" charset="0"/>
                </a:endParaRPr>
              </a:p>
              <a:p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K.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1">
                            <a:latin typeface="Cambria Math"/>
                          </a:rPr>
                          <m:t>𝐭𝐚𝐧</m:t>
                        </m:r>
                      </m:fName>
                      <m:e>
                        <m:d>
                          <m:d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latin typeface="Cambria Math"/>
                                  </a:rPr>
                                  <m:t>𝟔𝟎</m:t>
                                </m:r>
                              </m:e>
                              <m:sup>
                                <m:r>
                                  <a:rPr lang="en-US" sz="3200" b="1" i="1">
                                    <a:latin typeface="Cambria Math"/>
                                  </a:rPr>
                                  <m:t>𝟎</m:t>
                                </m:r>
                              </m:sup>
                            </m:sSup>
                            <m:r>
                              <a:rPr lang="en-US" sz="32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1" i="1">
                                <a:latin typeface="Cambria Math"/>
                                <a:ea typeface="Cambria Math"/>
                              </a:rPr>
                              <m:t>𝜽</m:t>
                            </m:r>
                          </m:e>
                        </m:d>
                      </m:e>
                    </m:func>
                    <m:r>
                      <a:rPr lang="en-US" sz="32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3200" b="1" i="1">
                        <a:latin typeface="Cambria Math"/>
                      </a:rPr>
                      <m:t> 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 i="1" dirty="0"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Gi gvb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Ki|</a:t>
                </a:r>
                <a:br>
                  <a:rPr lang="en-US" sz="2400" b="1" dirty="0"/>
                </a:br>
                <a:r>
                  <a:rPr lang="en-US" sz="4000" b="1" dirty="0">
                    <a:latin typeface="SutonnyMJ" pitchFamily="2" charset="0"/>
                    <a:cs typeface="SutonnyMJ" pitchFamily="2" charset="0"/>
                  </a:rPr>
                  <a:t>L.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cs typeface="Times New Roman" pitchFamily="18" charset="0"/>
                      </a:rPr>
                      <m:t>𝒄𝒐𝒔𝒆𝒄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𝜽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b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M.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3600" b="1" i="1">
                        <a:latin typeface="Cambria Math"/>
                        <a:cs typeface="Times New Roman" pitchFamily="18" charset="0"/>
                      </a:rPr>
                      <m:t>𝒔𝒆𝒄𝑩</m:t>
                    </m:r>
                  </m:oMath>
                </a14:m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Gi </a:t>
                </a:r>
                <a:r>
                  <a:rPr lang="en-US" sz="3600" b="1" dirty="0" err="1"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 Ki| </a:t>
                </a:r>
                <a:br>
                  <a:rPr lang="en-US" sz="2800" b="1" dirty="0"/>
                </a:br>
                <a:endParaRPr lang="en-US" sz="2000" b="1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770B6C-196F-4705-A16E-BD02A4306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382662"/>
                <a:ext cx="8534400" cy="3865738"/>
              </a:xfrm>
              <a:prstGeom prst="rect">
                <a:avLst/>
              </a:prstGeom>
              <a:blipFill>
                <a:blip r:embed="rId3"/>
                <a:stretch>
                  <a:fillRect l="-2425" t="-267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09FD37D-4744-4A86-B49D-DA4523B28210}"/>
              </a:ext>
            </a:extLst>
          </p:cNvPr>
          <p:cNvSpPr txBox="1"/>
          <p:nvPr/>
        </p:nvSpPr>
        <p:spPr>
          <a:xfrm>
            <a:off x="1828800" y="3048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3BB6FD-DDF6-4EA2-8070-2E3B10B9DAB2}"/>
              </a:ext>
            </a:extLst>
          </p:cNvPr>
          <p:cNvSpPr txBox="1"/>
          <p:nvPr/>
        </p:nvSpPr>
        <p:spPr>
          <a:xfrm>
            <a:off x="1828800" y="581562"/>
            <a:ext cx="853440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80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দলীয়</a:t>
            </a:r>
            <a:r>
              <a:rPr lang="en-US" sz="80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কাজ</a:t>
            </a:r>
            <a:endParaRPr lang="en-US" sz="8000" b="1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85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4860" y="228600"/>
            <a:ext cx="8342141" cy="156966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9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মূল্যায়ন</a:t>
            </a:r>
            <a:endParaRPr lang="en-US" sz="96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6031" y="1981201"/>
            <a:ext cx="8342141" cy="47089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/>
              <a:t>১।sin</a:t>
            </a:r>
            <a:r>
              <a:rPr lang="en-US" sz="6000" baseline="30000" dirty="0"/>
              <a:t>2</a:t>
            </a: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θ+cos</a:t>
            </a:r>
            <a:r>
              <a:rPr lang="en-US" sz="6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6000" dirty="0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n-US" sz="6000" dirty="0"/>
              <a:t>= ? </a:t>
            </a:r>
          </a:p>
          <a:p>
            <a:r>
              <a:rPr lang="en-US" sz="6000" dirty="0"/>
              <a:t>২। cos</a:t>
            </a:r>
            <a:r>
              <a:rPr lang="en-US" sz="6000" baseline="30000" dirty="0"/>
              <a:t>2</a:t>
            </a:r>
            <a:r>
              <a:rPr lang="el-GR" sz="6000" dirty="0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= ?</a:t>
            </a:r>
            <a:endParaRPr lang="en-US" sz="6000" dirty="0"/>
          </a:p>
          <a:p>
            <a:r>
              <a:rPr lang="en-US" sz="6000" dirty="0"/>
              <a:t>৩।sec</a:t>
            </a:r>
            <a:r>
              <a:rPr lang="en-US" sz="6000" baseline="30000" dirty="0"/>
              <a:t>2</a:t>
            </a:r>
            <a:r>
              <a:rPr lang="el-GR" sz="6000" dirty="0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= ?</a:t>
            </a:r>
          </a:p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৪। sin</a:t>
            </a:r>
            <a:r>
              <a:rPr lang="en-US" sz="6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θ=?</a:t>
            </a:r>
          </a:p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৫। cosec</a:t>
            </a:r>
            <a:r>
              <a:rPr lang="en-US" sz="6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6000" dirty="0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=?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300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0932" y="132655"/>
            <a:ext cx="83058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7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বাড়ির</a:t>
            </a:r>
            <a:r>
              <a:rPr lang="en-US" sz="7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কাজ</a:t>
            </a:r>
            <a:endParaRPr lang="en-US" sz="7200" b="1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F26228-74D9-43ED-977A-50C9F2C3CF93}"/>
                  </a:ext>
                </a:extLst>
              </p:cNvPr>
              <p:cNvSpPr txBox="1"/>
              <p:nvPr/>
            </p:nvSpPr>
            <p:spPr>
              <a:xfrm>
                <a:off x="1960098" y="1524000"/>
                <a:ext cx="8250702" cy="516000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8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𝑨𝑩𝑪</m:t>
                    </m:r>
                    <m:r>
                      <a:rPr lang="en-US" sz="4800" b="1" i="1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imes New Roman" pitchFamily="18" charset="0"/>
                    <a:ea typeface="+mj-ea"/>
                    <a:cs typeface="Times New Roman" pitchFamily="18" charset="0"/>
                  </a:rPr>
                  <a:t>এ, </a:t>
                </a:r>
                <a:r>
                  <a:rPr lang="en-US" sz="4800" b="1" dirty="0"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rPr>
                  <a:t>ꓡ</a:t>
                </a:r>
                <a:r>
                  <a:rPr lang="en-US" sz="4800" b="1" dirty="0">
                    <a:latin typeface="Times New Roman" pitchFamily="18" charset="0"/>
                    <a:ea typeface="+mj-ea"/>
                    <a:cs typeface="Times New Roman" pitchFamily="18" charset="0"/>
                  </a:rPr>
                  <a:t>A=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+mj-ea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  <a:ea typeface="+mj-ea"/>
                            <a:cs typeface="Times New Roman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  <a:ea typeface="+mj-ea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imes New Roman" pitchFamily="18" charset="0"/>
                    <a:ea typeface="+mj-ea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latin typeface="Cambria Math"/>
                        <a:ea typeface="+mj-ea"/>
                        <a:cs typeface="Times New Roman" pitchFamily="18" charset="0"/>
                      </a:rPr>
                      <m:t>𝒕𝒂𝒏</m:t>
                    </m:r>
                    <m:r>
                      <a:rPr lang="en-US" sz="4800" b="1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𝜽</m:t>
                    </m:r>
                    <m:r>
                      <a:rPr lang="en-US" sz="4800" b="1" i="1" dirty="0">
                        <a:latin typeface="Cambria Math"/>
                        <a:ea typeface="+mj-ea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dirty="0">
                            <a:latin typeface="Cambria Math" panose="02040503050406030204" pitchFamily="18" charset="0"/>
                            <a:ea typeface="+mj-ea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1" i="1" dirty="0">
                            <a:latin typeface="Cambria Math"/>
                            <a:ea typeface="+mj-ea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 dirty="0">
                                <a:latin typeface="Cambria Math" panose="02040503050406030204" pitchFamily="18" charset="0"/>
                                <a:ea typeface="+mj-ea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 dirty="0">
                                <a:latin typeface="Cambria Math"/>
                                <a:ea typeface="+mj-ea"/>
                                <a:cs typeface="Times New Roman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endParaRPr lang="en-US" sz="4800" b="1" dirty="0">
                  <a:latin typeface="Times New Roman" pitchFamily="18" charset="0"/>
                  <a:ea typeface="+mj-ea"/>
                  <a:cs typeface="Times New Roman" pitchFamily="18" charset="0"/>
                </a:endParaRPr>
              </a:p>
              <a:p>
                <a:r>
                  <a:rPr lang="en-US" sz="3200" b="1" dirty="0"/>
                  <a:t>ক. AC </a:t>
                </a:r>
                <a:r>
                  <a:rPr lang="en-US" sz="3200" b="1" dirty="0" err="1"/>
                  <a:t>বাহুর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দৈর্ঘ্য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নির্ণয়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কর</a:t>
                </a:r>
                <a:r>
                  <a:rPr lang="en-US" sz="3200" b="1" dirty="0"/>
                  <a:t>। </a:t>
                </a:r>
              </a:p>
              <a:p>
                <a:r>
                  <a:rPr lang="en-US" sz="3200" b="1" dirty="0" err="1"/>
                  <a:t>খ</a:t>
                </a:r>
                <a:r>
                  <a:rPr lang="en-US" sz="4400" b="1" dirty="0" err="1"/>
                  <a:t>.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প্রমাণ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করো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যে</a:t>
                </a:r>
                <a:r>
                  <a:rPr lang="en-US" sz="4000" b="1" dirty="0">
                    <a:latin typeface="SutonnyMJ" pitchFamily="2" charset="0"/>
                    <a:cs typeface="SutonnyMJ" pitchFamily="2" charset="0"/>
                  </a:rPr>
                  <a:t> 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/>
                                <a:cs typeface="SutonnyMJ" pitchFamily="2" charset="0"/>
                              </a:rPr>
                              <m:t>𝒄𝒐𝒔𝒆𝒄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/>
                                <a:cs typeface="SutonnyMJ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latin typeface="Cambria Math"/>
                            <a:ea typeface="Cambria Math"/>
                            <a:cs typeface="SutonnyMJ" pitchFamily="2" charset="0"/>
                          </a:rPr>
                          <m:t>𝜽</m:t>
                        </m:r>
                        <m:r>
                          <a:rPr lang="en-US" sz="4000" b="1" i="1"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/>
                                <a:cs typeface="SutonnyMJ" pitchFamily="2" charset="0"/>
                              </a:rPr>
                              <m:t>𝒔𝒆𝒄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/>
                                <a:cs typeface="SutonnyMJ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latin typeface="Cambria Math"/>
                            <a:ea typeface="Cambria Math"/>
                            <a:cs typeface="SutonnyMJ" pitchFamily="2" charset="0"/>
                          </a:rPr>
                          <m:t>𝜽</m:t>
                        </m:r>
                      </m:num>
                      <m:den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/>
                                <a:cs typeface="SutonnyMJ" pitchFamily="2" charset="0"/>
                              </a:rPr>
                              <m:t>𝒄𝒐𝒔𝒆𝒄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/>
                                <a:cs typeface="SutonnyMJ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latin typeface="Cambria Math"/>
                            <a:ea typeface="Cambria Math"/>
                            <a:cs typeface="SutonnyMJ" pitchFamily="2" charset="0"/>
                          </a:rPr>
                          <m:t>𝜽</m:t>
                        </m:r>
                        <m:r>
                          <a:rPr lang="en-US" sz="4000" b="1" i="1">
                            <a:latin typeface="Cambria Math"/>
                            <a:cs typeface="SutonnyMJ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/>
                                <a:cs typeface="SutonnyMJ" pitchFamily="2" charset="0"/>
                              </a:rPr>
                              <m:t>𝒔𝒆𝒄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/>
                                <a:cs typeface="SutonnyMJ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latin typeface="Cambria Math"/>
                            <a:ea typeface="Cambria Math"/>
                            <a:cs typeface="SutonnyMJ" pitchFamily="2" charset="0"/>
                          </a:rPr>
                          <m:t>𝜽</m:t>
                        </m:r>
                      </m:den>
                    </m:f>
                    <m:r>
                      <a:rPr lang="en-US" sz="4000" b="1" i="1">
                        <a:latin typeface="Cambria Math"/>
                        <a:cs typeface="SutonnyMJ" pitchFamily="2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/>
                  <a:t> </a:t>
                </a:r>
              </a:p>
              <a:p>
                <a:r>
                  <a:rPr lang="en-US" sz="3600" b="1" dirty="0"/>
                  <a:t>গ</a:t>
                </a:r>
                <a:r>
                  <a:rPr lang="en-US" sz="4800" b="1" dirty="0"/>
                  <a:t>. 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&lt;A=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x+y</a:t>
                </a:r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&lt;C=x-y </a:t>
                </a:r>
                <a:r>
                  <a:rPr lang="en-US" sz="3600" b="1" dirty="0" err="1"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x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এবং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y</a:t>
                </a:r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  Gi </a:t>
                </a:r>
                <a:r>
                  <a:rPr lang="en-US" sz="3600" b="1" dirty="0" err="1"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 Ki|</a:t>
                </a:r>
              </a:p>
              <a:p>
                <a:r>
                  <a:rPr lang="en-US" sz="4800" dirty="0"/>
                  <a:t> 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F26228-74D9-43ED-977A-50C9F2C3C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098" y="1524000"/>
                <a:ext cx="8250702" cy="5160002"/>
              </a:xfrm>
              <a:prstGeom prst="rect">
                <a:avLst/>
              </a:prstGeom>
              <a:blipFill>
                <a:blip r:embed="rId3"/>
                <a:stretch>
                  <a:fillRect l="-221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61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76400" y="228600"/>
            <a:ext cx="8839200" cy="52014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>
                <a:solidFill>
                  <a:srgbClr val="FF3399"/>
                </a:solidFill>
              </a:rPr>
              <a:t>সকলকে</a:t>
            </a:r>
            <a:r>
              <a:rPr lang="en-US" sz="16600" b="1" dirty="0">
                <a:solidFill>
                  <a:srgbClr val="FF3399"/>
                </a:solidFill>
              </a:rPr>
              <a:t> </a:t>
            </a:r>
            <a:r>
              <a:rPr lang="en-US" sz="16600" b="1" dirty="0" err="1">
                <a:solidFill>
                  <a:srgbClr val="FF3399"/>
                </a:solidFill>
              </a:rPr>
              <a:t>ধন্যবাদ</a:t>
            </a:r>
            <a:r>
              <a:rPr lang="en-US" sz="16600" b="1" dirty="0">
                <a:solidFill>
                  <a:srgbClr val="FF339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49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BF43B-216E-48C1-B988-D09803A376A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</a:rPr>
              <a:t>পরিচিতি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8F1C6A-1AA8-46FB-B957-BDA2EE525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1" y="1768697"/>
            <a:ext cx="4917075" cy="658368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শিক্ষক</a:t>
            </a:r>
            <a:r>
              <a:rPr lang="en-US" sz="3200" dirty="0"/>
              <a:t> </a:t>
            </a:r>
            <a:r>
              <a:rPr lang="en-US" sz="3200" dirty="0" err="1"/>
              <a:t>পরিচিতি</a:t>
            </a:r>
            <a:r>
              <a:rPr lang="en-US" sz="3200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133DAD-47A0-4F74-8660-77AA79B7C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427065"/>
            <a:ext cx="4917074" cy="4151535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নামঃ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তাজুল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ইসলাম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sz="1600" b="1" dirty="0" err="1"/>
              <a:t>পদবিঃ</a:t>
            </a:r>
            <a:r>
              <a:rPr lang="en-US" sz="1600" b="1" dirty="0"/>
              <a:t> </a:t>
            </a:r>
            <a:r>
              <a:rPr lang="en-US" sz="1600" b="1" dirty="0" err="1"/>
              <a:t>সহকারী</a:t>
            </a:r>
            <a:r>
              <a:rPr lang="en-US" sz="1600" b="1" dirty="0"/>
              <a:t> </a:t>
            </a:r>
            <a:r>
              <a:rPr lang="en-US" sz="1600" b="1" dirty="0" err="1"/>
              <a:t>শিক্ষক</a:t>
            </a:r>
            <a:r>
              <a:rPr lang="en-US" sz="1600" b="1" dirty="0"/>
              <a:t> ( </a:t>
            </a:r>
            <a:r>
              <a:rPr lang="en-US" sz="1600" b="1" dirty="0" err="1"/>
              <a:t>গণিত</a:t>
            </a:r>
            <a:r>
              <a:rPr lang="en-US" sz="1600" b="1" dirty="0"/>
              <a:t> ) </a:t>
            </a:r>
          </a:p>
          <a:p>
            <a:r>
              <a:rPr lang="en-US" sz="2000" b="1" dirty="0" err="1"/>
              <a:t>গণি</a:t>
            </a:r>
            <a:r>
              <a:rPr lang="en-US" sz="2000" b="1" dirty="0"/>
              <a:t> </a:t>
            </a:r>
            <a:r>
              <a:rPr lang="en-US" sz="2000" b="1" dirty="0" err="1"/>
              <a:t>মডেল</a:t>
            </a:r>
            <a:r>
              <a:rPr lang="en-US" sz="2000" b="1" dirty="0"/>
              <a:t> </a:t>
            </a:r>
            <a:r>
              <a:rPr lang="en-US" sz="2000" b="1" dirty="0" err="1"/>
              <a:t>উচ্চ</a:t>
            </a:r>
            <a:r>
              <a:rPr lang="en-US" sz="2000" b="1" dirty="0"/>
              <a:t> </a:t>
            </a:r>
            <a:r>
              <a:rPr lang="en-US" sz="2000" b="1" dirty="0" err="1"/>
              <a:t>বিদ্যালয়</a:t>
            </a:r>
            <a:endParaRPr lang="en-US" sz="2000" b="1" dirty="0"/>
          </a:p>
          <a:p>
            <a:r>
              <a:rPr lang="en-US" sz="2000" b="1" dirty="0" err="1"/>
              <a:t>চাঁদপুর</a:t>
            </a:r>
            <a:r>
              <a:rPr lang="en-US" sz="2000" b="1" dirty="0"/>
              <a:t> </a:t>
            </a:r>
            <a:r>
              <a:rPr lang="en-US" sz="2000" b="1" dirty="0" err="1"/>
              <a:t>সদর</a:t>
            </a:r>
            <a:r>
              <a:rPr lang="en-US" sz="2000" b="1" dirty="0"/>
              <a:t>, </a:t>
            </a:r>
            <a:r>
              <a:rPr lang="en-US" sz="2000" b="1" dirty="0" err="1"/>
              <a:t>চাঁদপুর</a:t>
            </a:r>
            <a:r>
              <a:rPr lang="en-US" sz="2000" b="1" dirty="0"/>
              <a:t>।</a:t>
            </a:r>
          </a:p>
          <a:p>
            <a:r>
              <a:rPr lang="en-US" sz="2000" b="1" dirty="0"/>
              <a:t>ই-</a:t>
            </a:r>
            <a:r>
              <a:rPr lang="en-US" sz="2000" b="1" dirty="0" err="1"/>
              <a:t>মেইলঃ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tislam30155@gmail.com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2DD504-8135-471A-9714-2E5E861914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200" dirty="0" err="1"/>
              <a:t>পাঠ</a:t>
            </a:r>
            <a:r>
              <a:rPr lang="en-US" sz="3200" dirty="0"/>
              <a:t> </a:t>
            </a:r>
            <a:r>
              <a:rPr lang="en-US" sz="3200" dirty="0" err="1"/>
              <a:t>পরিচিতি</a:t>
            </a:r>
            <a:r>
              <a:rPr lang="en-US" sz="3200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63CA1F-B80C-4C05-A74F-4116668E61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4073525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3200" b="1" dirty="0" err="1">
                <a:solidFill>
                  <a:srgbClr val="FF0000"/>
                </a:solidFill>
              </a:rPr>
              <a:t>শ্রেণিঃনবম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 err="1"/>
              <a:t>বিষয়ঃ</a:t>
            </a:r>
            <a:r>
              <a:rPr lang="en-US" sz="3200" b="1" dirty="0"/>
              <a:t> </a:t>
            </a:r>
            <a:r>
              <a:rPr lang="en-US" sz="3200" b="1" dirty="0" err="1"/>
              <a:t>গণিত</a:t>
            </a:r>
            <a:r>
              <a:rPr lang="en-US" sz="3200" b="1" dirty="0"/>
              <a:t> </a:t>
            </a:r>
          </a:p>
          <a:p>
            <a:r>
              <a:rPr lang="en-US" sz="3200" b="1" dirty="0" err="1"/>
              <a:t>অধ্যায়ঃ</a:t>
            </a:r>
            <a:r>
              <a:rPr lang="en-US" sz="3200" b="1" dirty="0"/>
              <a:t> </a:t>
            </a:r>
            <a:r>
              <a:rPr lang="en-US" sz="3200" b="1" dirty="0" err="1"/>
              <a:t>নবম</a:t>
            </a:r>
            <a:endParaRPr lang="en-US" sz="3200" b="1" dirty="0"/>
          </a:p>
          <a:p>
            <a:r>
              <a:rPr lang="en-US" sz="3200" b="1" dirty="0" err="1">
                <a:solidFill>
                  <a:srgbClr val="FF0000"/>
                </a:solidFill>
              </a:rPr>
              <a:t>সময়ঃ</a:t>
            </a:r>
            <a:r>
              <a:rPr lang="en-US" sz="3200" b="1" dirty="0">
                <a:solidFill>
                  <a:srgbClr val="FF0000"/>
                </a:solidFill>
              </a:rPr>
              <a:t> ৫০ </a:t>
            </a:r>
            <a:r>
              <a:rPr lang="en-US" sz="3200" b="1" dirty="0" err="1">
                <a:solidFill>
                  <a:srgbClr val="FF0000"/>
                </a:solidFill>
              </a:rPr>
              <a:t>মিনিট</a:t>
            </a:r>
            <a:r>
              <a:rPr lang="en-US" sz="3200" b="1" dirty="0">
                <a:solidFill>
                  <a:srgbClr val="FF0000"/>
                </a:solidFill>
              </a:rPr>
              <a:t>  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504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97B988-0116-408C-8BAF-F0312F57D735}"/>
              </a:ext>
            </a:extLst>
          </p:cNvPr>
          <p:cNvSpPr txBox="1"/>
          <p:nvPr/>
        </p:nvSpPr>
        <p:spPr>
          <a:xfrm>
            <a:off x="1991752" y="457201"/>
            <a:ext cx="8219049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কিছু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ত্রিকোণমিতিক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অভেদাবলী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লক্ষ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করঃ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811E4AD-467E-4A06-B019-E33C76F95E67}"/>
                  </a:ext>
                </a:extLst>
              </p:cNvPr>
              <p:cNvSpPr txBox="1"/>
              <p:nvPr/>
            </p:nvSpPr>
            <p:spPr>
              <a:xfrm>
                <a:off x="1981200" y="1420419"/>
                <a:ext cx="8229600" cy="516910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১।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𝒄𝒐𝒔𝒆𝒄</m:t>
                    </m:r>
                    <m:r>
                      <a:rPr lang="en-US" sz="3200" b="1" i="1">
                        <a:latin typeface="Cambria Math"/>
                        <a:ea typeface="Cambria Math"/>
                      </a:rPr>
                      <m:t>𝜽</m:t>
                    </m:r>
                    <m:r>
                      <a:rPr lang="en-US" sz="32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𝒔𝒊𝒏</m:t>
                        </m:r>
                        <m:r>
                          <a:rPr lang="en-US" sz="3200" b="1" i="1">
                            <a:latin typeface="Cambria Math"/>
                            <a:ea typeface="Cambria Math"/>
                          </a:rPr>
                          <m:t>𝜽</m:t>
                        </m:r>
                      </m:den>
                    </m:f>
                  </m:oMath>
                </a14:m>
                <a:r>
                  <a:rPr lang="en-US" sz="2800" b="1" dirty="0"/>
                  <a:t>                        ২।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𝒔𝒆𝒄</m:t>
                    </m:r>
                    <m:r>
                      <a:rPr lang="en-US" sz="3200" b="1" i="1">
                        <a:latin typeface="Cambria Math"/>
                        <a:ea typeface="Cambria Math"/>
                      </a:rPr>
                      <m:t>𝜽</m:t>
                    </m:r>
                    <m:r>
                      <a:rPr lang="en-US" sz="32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𝒄𝒐𝒔</m:t>
                        </m:r>
                        <m:r>
                          <a:rPr lang="en-US" sz="3200" b="1" i="1">
                            <a:latin typeface="Cambria Math"/>
                            <a:ea typeface="Cambria Math"/>
                          </a:rPr>
                          <m:t>𝜽</m:t>
                        </m:r>
                      </m:den>
                    </m:f>
                  </m:oMath>
                </a14:m>
                <a:r>
                  <a:rPr lang="en-US" sz="2800" b="1" dirty="0"/>
                  <a:t>     </a:t>
                </a:r>
              </a:p>
              <a:p>
                <a:endParaRPr lang="en-US" sz="2800" b="1" dirty="0"/>
              </a:p>
              <a:p>
                <a:r>
                  <a:rPr lang="en-US" sz="2800" b="1" dirty="0"/>
                  <a:t>৩।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𝒄𝒐𝒕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𝜽</m:t>
                    </m:r>
                    <m:r>
                      <a:rPr lang="en-US" sz="2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𝒕𝒂𝒏</m:t>
                        </m:r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𝜽</m:t>
                        </m:r>
                      </m:den>
                    </m:f>
                    <m:r>
                      <a:rPr lang="en-US" sz="2800" b="1">
                        <a:latin typeface="Cambria Math" panose="02040503050406030204" pitchFamily="18" charset="0"/>
                        <a:ea typeface="Cambria Math"/>
                      </a:rPr>
                      <m:t>                                 </m:t>
                    </m:r>
                    <m:r>
                      <a:rPr lang="en-US" sz="2800" b="1">
                        <a:latin typeface="Cambria Math" panose="02040503050406030204" pitchFamily="18" charset="0"/>
                        <a:ea typeface="Cambria Math"/>
                      </a:rPr>
                      <m:t>৪</m:t>
                    </m:r>
                    <m:r>
                      <a:rPr lang="en-US" sz="2800" b="1">
                        <a:latin typeface="Cambria Math" panose="02040503050406030204" pitchFamily="18" charset="0"/>
                        <a:ea typeface="Cambria Math"/>
                      </a:rPr>
                      <m:t>।</m:t>
                    </m:r>
                    <m:r>
                      <a:rPr lang="en-US" sz="2800" b="1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sz="2800" b="1" i="1">
                        <a:latin typeface="Cambria Math"/>
                      </a:rPr>
                      <m:t>𝒕𝒂𝒏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𝜽</m:t>
                    </m:r>
                    <m:r>
                      <a:rPr lang="en-US" sz="2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𝒔𝒊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𝜽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𝒄𝒐𝒔</m:t>
                        </m:r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𝜽</m:t>
                        </m:r>
                      </m:den>
                    </m:f>
                  </m:oMath>
                </a14:m>
                <a:endParaRPr lang="en-US" sz="2800" b="1" dirty="0"/>
              </a:p>
              <a:p>
                <a:r>
                  <a:rPr lang="en-US" sz="2800" b="1" dirty="0"/>
                  <a:t> </a:t>
                </a:r>
              </a:p>
              <a:p>
                <a:r>
                  <a:rPr lang="en-US" sz="2800" b="1" dirty="0"/>
                  <a:t> ৫। 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𝒄𝒐𝒕</m:t>
                    </m:r>
                    <m:r>
                      <a:rPr lang="en-US" sz="3200" b="1" i="1">
                        <a:latin typeface="Cambria Math"/>
                        <a:ea typeface="Cambria Math"/>
                      </a:rPr>
                      <m:t>𝜽</m:t>
                    </m:r>
                    <m:r>
                      <a:rPr lang="en-US" sz="32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𝒄𝒐𝒔</m:t>
                        </m:r>
                        <m:r>
                          <a:rPr lang="en-US" sz="3200" b="1" i="1">
                            <a:latin typeface="Cambria Math"/>
                            <a:ea typeface="Cambria Math"/>
                          </a:rPr>
                          <m:t>𝜽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𝒔𝒊𝒏</m:t>
                        </m:r>
                        <m:r>
                          <a:rPr lang="en-US" sz="3200" b="1" i="1">
                            <a:latin typeface="Cambria Math"/>
                            <a:ea typeface="Cambria Math"/>
                          </a:rPr>
                          <m:t>𝜽</m:t>
                        </m:r>
                      </m:den>
                    </m:f>
                  </m:oMath>
                </a14:m>
                <a:r>
                  <a:rPr lang="en-US" sz="2800" b="1" dirty="0"/>
                  <a:t>                    ৬।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</a:rPr>
                          <m:t>𝒔𝒊𝒏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/>
                        <a:ea typeface="Cambria Math"/>
                      </a:rPr>
                      <m:t>𝜽</m:t>
                    </m:r>
                    <m:r>
                      <a:rPr lang="en-US" sz="28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</a:rPr>
                          <m:t>𝒄𝒐𝒔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/>
                        <a:ea typeface="Cambria Math"/>
                      </a:rPr>
                      <m:t>𝜽</m:t>
                    </m:r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2800" b="1" dirty="0"/>
                  <a:t>   </a:t>
                </a:r>
              </a:p>
              <a:p>
                <a:endParaRPr lang="en-US" sz="2800" b="1" dirty="0"/>
              </a:p>
              <a:p>
                <a:r>
                  <a:rPr lang="en-US" sz="2800" b="1" dirty="0"/>
                  <a:t>৭।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</a:rPr>
                          <m:t>𝒔𝒆𝒄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/>
                        <a:ea typeface="Cambria Math"/>
                      </a:rPr>
                      <m:t>𝜽</m:t>
                    </m:r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>
                        <a:latin typeface="Cambria Math"/>
                      </a:rPr>
                      <m:t>𝟏</m:t>
                    </m:r>
                    <m:r>
                      <a:rPr lang="en-US" sz="28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</a:rPr>
                          <m:t>𝒕𝒂𝒏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/>
                        <a:ea typeface="Cambria Math"/>
                      </a:rPr>
                      <m:t>𝜽</m:t>
                    </m:r>
                    <m:r>
                      <a:rPr lang="en-US" sz="2800" b="1">
                        <a:latin typeface="Cambria Math" panose="02040503050406030204" pitchFamily="18" charset="0"/>
                        <a:ea typeface="Cambria Math"/>
                      </a:rPr>
                      <m:t>     </m:t>
                    </m:r>
                  </m:oMath>
                </a14:m>
                <a:r>
                  <a:rPr lang="en-US" sz="2800" b="1" dirty="0"/>
                  <a:t>৮।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</a:rPr>
                          <m:t>𝒄𝒐𝒔𝒆𝒄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/>
                        <a:ea typeface="Cambria Math"/>
                      </a:rPr>
                      <m:t>𝜽</m:t>
                    </m:r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>
                        <a:latin typeface="Cambria Math"/>
                      </a:rPr>
                      <m:t>𝟏</m:t>
                    </m:r>
                    <m:r>
                      <a:rPr lang="en-US" sz="28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</a:rPr>
                          <m:t>𝒄𝒐𝒕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endParaRPr lang="en-US" sz="2800" b="1" dirty="0"/>
              </a:p>
              <a:p>
                <a:r>
                  <a:rPr lang="en-US" sz="2800" b="1" dirty="0"/>
                  <a:t> </a:t>
                </a:r>
              </a:p>
              <a:p>
                <a:r>
                  <a:rPr lang="en-US" sz="2800" b="1" dirty="0"/>
                  <a:t> </a:t>
                </a:r>
              </a:p>
              <a:p>
                <a:r>
                  <a:rPr lang="en-US" sz="2800" b="1" dirty="0"/>
                  <a:t>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811E4AD-467E-4A06-B019-E33C76F95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420419"/>
                <a:ext cx="8229600" cy="5169107"/>
              </a:xfrm>
              <a:prstGeom prst="rect">
                <a:avLst/>
              </a:prstGeom>
              <a:blipFill>
                <a:blip r:embed="rId2"/>
                <a:stretch>
                  <a:fillRect l="-140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453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DE2FB0-A5A4-49BE-A056-CA6CA7AB0A9C}"/>
              </a:ext>
            </a:extLst>
          </p:cNvPr>
          <p:cNvSpPr txBox="1"/>
          <p:nvPr/>
        </p:nvSpPr>
        <p:spPr>
          <a:xfrm>
            <a:off x="3472083" y="838201"/>
            <a:ext cx="5420165" cy="10156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/>
              <a:t>আজকের</a:t>
            </a:r>
            <a:r>
              <a:rPr lang="en-US" sz="6000" b="1" dirty="0"/>
              <a:t> </a:t>
            </a:r>
            <a:r>
              <a:rPr lang="en-US" sz="6000" b="1" dirty="0" err="1"/>
              <a:t>পাঠ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F7921B-7EC6-4EEF-9F5C-F72B81B84CC2}"/>
              </a:ext>
            </a:extLst>
          </p:cNvPr>
          <p:cNvSpPr txBox="1"/>
          <p:nvPr/>
        </p:nvSpPr>
        <p:spPr>
          <a:xfrm>
            <a:off x="1876865" y="2512367"/>
            <a:ext cx="8610600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/>
              <a:t>সূক্ষ্মকোণের</a:t>
            </a:r>
            <a:r>
              <a:rPr lang="en-US" sz="4800" b="1" dirty="0"/>
              <a:t> </a:t>
            </a:r>
            <a:r>
              <a:rPr lang="en-US" sz="4800" b="1" dirty="0" err="1"/>
              <a:t>ত্রিকোণমিতিক</a:t>
            </a:r>
            <a:r>
              <a:rPr lang="en-US" sz="4800" b="1" dirty="0"/>
              <a:t> </a:t>
            </a:r>
            <a:r>
              <a:rPr lang="en-US" sz="4800" b="1" dirty="0" err="1"/>
              <a:t>অনুপাতের</a:t>
            </a:r>
            <a:r>
              <a:rPr lang="en-US" sz="4800" b="1" dirty="0"/>
              <a:t> </a:t>
            </a:r>
            <a:r>
              <a:rPr lang="en-US" sz="4800" b="1" dirty="0" err="1"/>
              <a:t>গাণিতিক</a:t>
            </a:r>
            <a:r>
              <a:rPr lang="en-US" sz="4800" b="1" dirty="0"/>
              <a:t> </a:t>
            </a:r>
            <a:r>
              <a:rPr lang="en-US" sz="4800" b="1" dirty="0" err="1"/>
              <a:t>প্রয়োগের</a:t>
            </a:r>
            <a:r>
              <a:rPr lang="en-US" sz="4800" b="1" dirty="0"/>
              <a:t> </a:t>
            </a:r>
            <a:r>
              <a:rPr lang="en-US" sz="4800" b="1" dirty="0" err="1"/>
              <a:t>সৃজনশীল</a:t>
            </a:r>
            <a:r>
              <a:rPr lang="en-US" sz="4800" b="1" dirty="0"/>
              <a:t> 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372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7F01C0-D2F2-4059-A8F1-42164CE7FC93}"/>
              </a:ext>
            </a:extLst>
          </p:cNvPr>
          <p:cNvSpPr txBox="1"/>
          <p:nvPr/>
        </p:nvSpPr>
        <p:spPr>
          <a:xfrm>
            <a:off x="1752600" y="304800"/>
            <a:ext cx="8763000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/>
              <a:t>শিখন</a:t>
            </a:r>
            <a:r>
              <a:rPr lang="en-US" sz="5400" b="1" dirty="0"/>
              <a:t> </a:t>
            </a:r>
            <a:r>
              <a:rPr lang="en-US" sz="5400" b="1" dirty="0" err="1"/>
              <a:t>ফল</a:t>
            </a:r>
            <a:endParaRPr lang="en-US" sz="5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E93E3B-A394-4C7B-8097-22B8C4F169F0}"/>
              </a:ext>
            </a:extLst>
          </p:cNvPr>
          <p:cNvSpPr txBox="1"/>
          <p:nvPr/>
        </p:nvSpPr>
        <p:spPr>
          <a:xfrm>
            <a:off x="1752600" y="1676401"/>
            <a:ext cx="8763000" cy="45243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    </a:t>
            </a:r>
            <a:r>
              <a:rPr lang="en-US" sz="3200" b="1" dirty="0" err="1"/>
              <a:t>পাঠ</a:t>
            </a:r>
            <a:r>
              <a:rPr lang="en-US" sz="3200" b="1" dirty="0"/>
              <a:t> </a:t>
            </a:r>
            <a:r>
              <a:rPr lang="en-US" sz="3200" b="1" dirty="0" err="1"/>
              <a:t>শেষে</a:t>
            </a:r>
            <a:r>
              <a:rPr lang="en-US" sz="3200" b="1" dirty="0"/>
              <a:t> </a:t>
            </a:r>
            <a:r>
              <a:rPr lang="en-US" sz="3200" b="1" dirty="0" err="1"/>
              <a:t>শিক্ষার্থীরা</a:t>
            </a:r>
            <a:r>
              <a:rPr lang="en-US" sz="3200" b="1" dirty="0"/>
              <a:t> . . 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err="1"/>
              <a:t>সূক্ষ্মকোণের</a:t>
            </a:r>
            <a:r>
              <a:rPr lang="en-US" sz="3200" b="1" dirty="0"/>
              <a:t> </a:t>
            </a:r>
            <a:r>
              <a:rPr lang="en-US" sz="3200" b="1" dirty="0" err="1"/>
              <a:t>ত্রিকোণমিতিক</a:t>
            </a:r>
            <a:r>
              <a:rPr lang="en-US" sz="3200" b="1" dirty="0"/>
              <a:t> </a:t>
            </a:r>
            <a:r>
              <a:rPr lang="en-US" sz="3200" b="1" dirty="0" err="1"/>
              <a:t>অনুপাতগুলোর</a:t>
            </a:r>
            <a:r>
              <a:rPr lang="en-US" sz="3200" b="1" dirty="0"/>
              <a:t> </a:t>
            </a:r>
            <a:r>
              <a:rPr lang="en-US" sz="3200" b="1" dirty="0" err="1"/>
              <a:t>মধ্যে</a:t>
            </a:r>
            <a:r>
              <a:rPr lang="en-US" sz="3200" b="1" dirty="0"/>
              <a:t> </a:t>
            </a:r>
            <a:r>
              <a:rPr lang="en-US" sz="3200" b="1" dirty="0" err="1"/>
              <a:t>সম্পর্ক</a:t>
            </a:r>
            <a:r>
              <a:rPr lang="en-US" sz="3200" b="1" dirty="0"/>
              <a:t> </a:t>
            </a:r>
            <a:r>
              <a:rPr lang="en-US" sz="3200" b="1" dirty="0" err="1"/>
              <a:t>স্থাপন</a:t>
            </a:r>
            <a:r>
              <a:rPr lang="en-US" sz="3200" b="1" dirty="0"/>
              <a:t> </a:t>
            </a:r>
            <a:r>
              <a:rPr lang="en-US" sz="3200" b="1" dirty="0" err="1"/>
              <a:t>করতে</a:t>
            </a:r>
            <a:r>
              <a:rPr lang="en-US" sz="3200" b="1" dirty="0"/>
              <a:t> </a:t>
            </a:r>
            <a:r>
              <a:rPr lang="en-US" sz="3200" b="1" dirty="0" err="1"/>
              <a:t>পারবে</a:t>
            </a:r>
            <a:r>
              <a:rPr lang="en-US" sz="3200" b="1" dirty="0"/>
              <a:t>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err="1"/>
              <a:t>ত্রিকোণমিতিক</a:t>
            </a:r>
            <a:r>
              <a:rPr lang="en-US" sz="3200" b="1" dirty="0"/>
              <a:t> </a:t>
            </a:r>
            <a:r>
              <a:rPr lang="en-US" sz="3200" b="1" dirty="0" err="1"/>
              <a:t>অভেদ্গুলোর</a:t>
            </a:r>
            <a:r>
              <a:rPr lang="en-US" sz="3200" b="1" dirty="0"/>
              <a:t> </a:t>
            </a:r>
            <a:r>
              <a:rPr lang="en-US" sz="3200" b="1" dirty="0" err="1"/>
              <a:t>সাহায্যে</a:t>
            </a:r>
            <a:r>
              <a:rPr lang="en-US" sz="3200" b="1" dirty="0"/>
              <a:t> </a:t>
            </a:r>
            <a:r>
              <a:rPr lang="en-US" sz="3200" b="1" dirty="0" err="1"/>
              <a:t>গাণিতিক</a:t>
            </a:r>
            <a:r>
              <a:rPr lang="en-US" sz="3200" b="1" dirty="0"/>
              <a:t> </a:t>
            </a:r>
            <a:r>
              <a:rPr lang="en-US" sz="3200" b="1" dirty="0" err="1"/>
              <a:t>সমস্যার</a:t>
            </a:r>
            <a:r>
              <a:rPr lang="en-US" sz="3200" b="1" dirty="0"/>
              <a:t> </a:t>
            </a:r>
            <a:r>
              <a:rPr lang="en-US" sz="3200" b="1" dirty="0" err="1"/>
              <a:t>সমাধান</a:t>
            </a:r>
            <a:r>
              <a:rPr lang="en-US" sz="3200" b="1" dirty="0"/>
              <a:t> </a:t>
            </a:r>
            <a:r>
              <a:rPr lang="en-US" sz="3200" b="1" dirty="0" err="1"/>
              <a:t>করতে</a:t>
            </a:r>
            <a:r>
              <a:rPr lang="en-US" sz="3200" b="1" dirty="0"/>
              <a:t> </a:t>
            </a:r>
            <a:r>
              <a:rPr lang="en-US" sz="3200" b="1" dirty="0" err="1"/>
              <a:t>পারবে</a:t>
            </a:r>
            <a:r>
              <a:rPr lang="en-US" sz="3200" b="1" dirty="0"/>
              <a:t>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/>
              <a:t> </a:t>
            </a:r>
            <a:r>
              <a:rPr lang="en-US" sz="3200" b="1" dirty="0" err="1"/>
              <a:t>ত্রিকোণমিতিক</a:t>
            </a:r>
            <a:r>
              <a:rPr lang="en-US" sz="3200" b="1" dirty="0"/>
              <a:t> </a:t>
            </a:r>
            <a:r>
              <a:rPr lang="en-US" sz="3200" b="1" dirty="0" err="1"/>
              <a:t>অভেদাবলীর</a:t>
            </a:r>
            <a:r>
              <a:rPr lang="en-US" sz="3200" b="1" dirty="0"/>
              <a:t> </a:t>
            </a:r>
            <a:r>
              <a:rPr lang="en-US" sz="3200" b="1" dirty="0" err="1"/>
              <a:t>সাহায্যে</a:t>
            </a:r>
            <a:r>
              <a:rPr lang="en-US" sz="3200" b="1" dirty="0"/>
              <a:t> </a:t>
            </a:r>
            <a:r>
              <a:rPr lang="en-US" sz="3200" b="1" dirty="0" err="1"/>
              <a:t>সৃজনশীল</a:t>
            </a:r>
            <a:r>
              <a:rPr lang="en-US" sz="3200" b="1" dirty="0"/>
              <a:t> </a:t>
            </a:r>
            <a:r>
              <a:rPr lang="en-US" sz="3200" b="1" dirty="0" err="1"/>
              <a:t>প্রশ্নের</a:t>
            </a:r>
            <a:r>
              <a:rPr lang="en-US" sz="3200" b="1" dirty="0"/>
              <a:t> </a:t>
            </a:r>
            <a:r>
              <a:rPr lang="en-US" sz="3200" b="1" dirty="0" err="1"/>
              <a:t>সমাধান</a:t>
            </a:r>
            <a:r>
              <a:rPr lang="en-US" sz="3200" b="1" dirty="0"/>
              <a:t> </a:t>
            </a:r>
            <a:r>
              <a:rPr lang="en-US" sz="3200" b="1" dirty="0" err="1"/>
              <a:t>করতে</a:t>
            </a:r>
            <a:r>
              <a:rPr lang="en-US" sz="3200" b="1" dirty="0"/>
              <a:t> </a:t>
            </a:r>
            <a:r>
              <a:rPr lang="en-US" sz="3200" b="1" dirty="0" err="1"/>
              <a:t>পারবে</a:t>
            </a:r>
            <a:r>
              <a:rPr lang="en-US" sz="3200" b="1" dirty="0"/>
              <a:t>। 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0699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895622" y="1442254"/>
                <a:ext cx="8382000" cy="1453347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ea typeface="+mj-ea"/>
                    <a:cs typeface="+mj-cs"/>
                  </a:rPr>
                  <a:t>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uncPr>
                      <m:fName>
                        <m:r>
                          <a:rPr lang="en-US" sz="4000" b="1">
                            <a:latin typeface="Cambria Math"/>
                            <a:ea typeface="+mj-ea"/>
                            <a:cs typeface="+mj-cs"/>
                          </a:rPr>
                          <m:t>𝐬𝐢𝐧</m:t>
                        </m:r>
                      </m:fName>
                      <m:e>
                        <m:r>
                          <a:rPr lang="en-US" sz="4000" b="1" i="1">
                            <a:latin typeface="Cambria Math"/>
                            <a:ea typeface="Cambria Math"/>
                            <a:cs typeface="+mj-cs"/>
                          </a:rPr>
                          <m:t>𝜽</m:t>
                        </m:r>
                      </m:e>
                    </m:func>
                    <m:r>
                      <a:rPr lang="en-US" sz="4000" b="1" i="1">
                        <a:latin typeface="Cambria Math"/>
                        <a:ea typeface="+mj-ea"/>
                        <a:cs typeface="+mj-cs"/>
                      </a:rPr>
                      <m:t>=</m:t>
                    </m:r>
                    <m:r>
                      <a:rPr lang="en-US" sz="4000" b="1" i="1">
                        <a:latin typeface="Cambria Math"/>
                        <a:ea typeface="+mj-ea"/>
                        <a:cs typeface="+mj-cs"/>
                      </a:rPr>
                      <m:t>𝒑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+mj-ea"/>
                        <a:cs typeface="+mj-cs"/>
                      </a:rPr>
                      <m:t>,</m:t>
                    </m:r>
                  </m:oMath>
                </a14:m>
                <a:r>
                  <a:rPr lang="en-US" sz="4000" b="1" dirty="0"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 dirty="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uncPr>
                      <m:fName>
                        <m:r>
                          <a:rPr lang="en-US" sz="4000" b="1" dirty="0">
                            <a:latin typeface="Cambria Math"/>
                            <a:ea typeface="+mj-ea"/>
                            <a:cs typeface="+mj-cs"/>
                          </a:rPr>
                          <m:t>𝐜𝐨𝐬</m:t>
                        </m:r>
                      </m:fName>
                      <m:e>
                        <m:r>
                          <a:rPr lang="en-US" sz="4000" b="1" i="1" dirty="0">
                            <a:latin typeface="Cambria Math"/>
                            <a:ea typeface="Cambria Math"/>
                            <a:cs typeface="+mj-cs"/>
                          </a:rPr>
                          <m:t>𝜽</m:t>
                        </m:r>
                      </m:e>
                    </m:func>
                  </m:oMath>
                </a14:m>
                <a:r>
                  <a:rPr lang="en-US" sz="4000" b="1" dirty="0">
                    <a:ea typeface="+mj-ea"/>
                    <a:cs typeface="+mj-cs"/>
                  </a:rPr>
                  <a:t>=q,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 dirty="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uncPr>
                      <m:fName>
                        <m:r>
                          <a:rPr lang="en-US" sz="4000" b="1" dirty="0">
                            <a:latin typeface="Cambria Math"/>
                            <a:ea typeface="+mj-ea"/>
                            <a:cs typeface="+mj-cs"/>
                          </a:rPr>
                          <m:t>𝐭𝐚𝐧</m:t>
                        </m:r>
                      </m:fName>
                      <m:e>
                        <m:r>
                          <a:rPr lang="en-US" sz="4000" b="1" i="1" dirty="0">
                            <a:latin typeface="Cambria Math"/>
                            <a:ea typeface="Cambria Math"/>
                            <a:cs typeface="+mj-cs"/>
                          </a:rPr>
                          <m:t>𝜽</m:t>
                        </m:r>
                      </m:e>
                    </m:func>
                  </m:oMath>
                </a14:m>
                <a:r>
                  <a:rPr lang="en-US" sz="4000" b="1" dirty="0">
                    <a:ea typeface="+mj-ea"/>
                    <a:cs typeface="+mj-cs"/>
                  </a:rPr>
                  <a:t>=r </a:t>
                </a:r>
              </a:p>
              <a:p>
                <a:r>
                  <a:rPr lang="en-US" sz="4000" b="1" dirty="0" err="1">
                    <a:ea typeface="+mj-ea"/>
                    <a:cs typeface="+mj-cs"/>
                  </a:rPr>
                  <a:t>এবং</a:t>
                </a:r>
                <a14:m>
                  <m:oMath xmlns:m="http://schemas.openxmlformats.org/officeDocument/2006/math">
                    <m:r>
                      <a:rPr lang="en-US" sz="4000" b="1"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</m:t>
                    </m:r>
                    <m:r>
                      <a:rPr lang="en-US" sz="4000" b="1" i="1">
                        <a:latin typeface="Cambria Math"/>
                        <a:ea typeface="+mj-ea"/>
                        <a:cs typeface="+mj-cs"/>
                      </a:rPr>
                      <m:t>𝒓</m:t>
                    </m:r>
                    <m:r>
                      <a:rPr lang="en-US" sz="4000" b="1" i="1">
                        <a:latin typeface="Cambria Math"/>
                        <a:ea typeface="+mj-ea"/>
                        <a:cs typeface="+mj-cs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1" i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/>
                                <a:ea typeface="+mj-ea"/>
                                <a:cs typeface="+mj-cs"/>
                              </a:rPr>
                              <m:t>(</m:t>
                            </m:r>
                            <m:r>
                              <a:rPr lang="en-US" sz="4000" b="1" i="1">
                                <a:latin typeface="Cambria Math"/>
                                <a:ea typeface="+mj-ea"/>
                                <a:cs typeface="+mj-cs"/>
                              </a:rPr>
                              <m:t>𝟑</m:t>
                            </m:r>
                            <m:r>
                              <a:rPr lang="en-US" sz="4000" b="1" i="1">
                                <a:latin typeface="Cambria Math"/>
                                <a:ea typeface="+mj-ea"/>
                                <a:cs typeface="+mj-cs"/>
                              </a:rPr>
                              <m:t>)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/>
                                <a:ea typeface="+mj-ea"/>
                                <a:cs typeface="+mj-cs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/>
                                <a:ea typeface="+mj-ea"/>
                                <a:cs typeface="+mj-cs"/>
                              </a:rPr>
                              <m:t>𝟏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622" y="1442254"/>
                <a:ext cx="8382000" cy="1453347"/>
              </a:xfrm>
              <a:prstGeom prst="rect">
                <a:avLst/>
              </a:prstGeom>
              <a:blipFill>
                <a:blip r:embed="rId3"/>
                <a:stretch>
                  <a:fillRect l="-2312" t="-5668" b="-13360"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895622" y="2895600"/>
                <a:ext cx="8382000" cy="3717684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K.  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800" b="1" dirty="0"/>
                  <a:t>  </a:t>
                </a:r>
                <a:r>
                  <a:rPr lang="en-US" sz="4800" b="1" dirty="0">
                    <a:latin typeface="SutonnyMJ" pitchFamily="2" charset="0"/>
                    <a:cs typeface="SutonnyMJ" pitchFamily="2" charset="0"/>
                  </a:rPr>
                  <a:t>n‡‡j, </a:t>
                </a:r>
                <a:r>
                  <a:rPr lang="el-GR" sz="4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θ</a:t>
                </a:r>
                <a:r>
                  <a:rPr lang="en-US" sz="4800" b="1" dirty="0">
                    <a:latin typeface="SutonnyMJ" pitchFamily="2" charset="0"/>
                    <a:cs typeface="SutonnyMJ" pitchFamily="2" charset="0"/>
                  </a:rPr>
                  <a:t> Gi </a:t>
                </a:r>
                <a:r>
                  <a:rPr lang="en-US" sz="4800" b="1" dirty="0" err="1"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48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800" b="1" dirty="0" err="1"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4800" b="1" dirty="0">
                    <a:latin typeface="SutonnyMJ" pitchFamily="2" charset="0"/>
                    <a:cs typeface="SutonnyMJ" pitchFamily="2" charset="0"/>
                  </a:rPr>
                  <a:t> Ki|</a:t>
                </a:r>
                <a:endParaRPr lang="en-US" sz="4000" b="1" dirty="0"/>
              </a:p>
              <a:p>
                <a:pPr lvl="0">
                  <a:spcBef>
                    <a:spcPct val="20000"/>
                  </a:spcBef>
                </a:pPr>
                <a:r>
                  <a:rPr lang="en-US" sz="4400" b="1" dirty="0">
                    <a:latin typeface="SutonnyMJ" pitchFamily="2" charset="0"/>
                    <a:cs typeface="SutonnyMJ" pitchFamily="2" charset="0"/>
                  </a:rPr>
                  <a:t>L.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p+q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>
                    <a:latin typeface="SutonnyMJ" pitchFamily="2" charset="0"/>
                    <a:cs typeface="SutonnyMJ" pitchFamily="2" charset="0"/>
                  </a:rPr>
                  <a:t>n‡‡j, †`LvI †h,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𝜽</m:t>
                    </m:r>
                    <m:r>
                      <a:rPr lang="en-US" sz="4400" b="1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𝟒𝟓</m:t>
                        </m:r>
                      </m:e>
                      <m:sup>
                        <m:r>
                          <a:rPr lang="en-US" sz="4400" b="1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  <a:p>
                <a:pPr lvl="0">
                  <a:spcBef>
                    <a:spcPct val="20000"/>
                  </a:spcBef>
                </a:pPr>
                <a:r>
                  <a:rPr lang="en-US" sz="4000" b="1" dirty="0">
                    <a:latin typeface="SutonnyMJ" pitchFamily="2" charset="0"/>
                    <a:cs typeface="SutonnyMJ" pitchFamily="2" charset="0"/>
                  </a:rPr>
                  <a:t>M. 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7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  <a:cs typeface="Times New Roman" pitchFamily="18" charset="0"/>
                          </a:rPr>
                          <m:t>𝒑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+3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 b="1" i="1" dirty="0">
                            <a:latin typeface="Cambria Math"/>
                            <a:cs typeface="Times New Roman" pitchFamily="18" charset="0"/>
                          </a:rPr>
                          <m:t>𝒒</m:t>
                        </m:r>
                      </m:e>
                      <m:sup>
                        <m:r>
                          <a:rPr lang="en-US" sz="4000" b="1" i="1" dirty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=4 </a:t>
                </a:r>
                <a:r>
                  <a:rPr lang="en-US" sz="4000" b="1" dirty="0" err="1"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sz="4000" b="1" dirty="0">
                    <a:latin typeface="SutonnyMJ" pitchFamily="2" charset="0"/>
                    <a:cs typeface="SutonnyMJ" pitchFamily="2" charset="0"/>
                  </a:rPr>
                  <a:t>,†`LvI †h,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cs typeface="Times New Roman" pitchFamily="18" charset="0"/>
                      </a:rPr>
                      <m:t>𝒕𝒂𝒏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𝜽</m:t>
                    </m:r>
                    <m:r>
                      <a:rPr lang="en-US" sz="4000" b="1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/>
                                <a:cs typeface="Times New Roman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622" y="2895600"/>
                <a:ext cx="8382000" cy="3717684"/>
              </a:xfrm>
              <a:prstGeom prst="rect">
                <a:avLst/>
              </a:prstGeom>
              <a:blipFill>
                <a:blip r:embed="rId4"/>
                <a:stretch>
                  <a:fillRect l="-3035" t="-323" r="-723" b="-2100"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2A6802A-027C-4C0C-995A-3750D8927A4F}"/>
              </a:ext>
            </a:extLst>
          </p:cNvPr>
          <p:cNvSpPr txBox="1"/>
          <p:nvPr/>
        </p:nvSpPr>
        <p:spPr>
          <a:xfrm>
            <a:off x="1905000" y="161582"/>
            <a:ext cx="8382000" cy="1107996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/>
              <a:t>পাঠ</a:t>
            </a:r>
            <a:r>
              <a:rPr lang="en-US" sz="6600" b="1" dirty="0"/>
              <a:t> </a:t>
            </a:r>
            <a:r>
              <a:rPr lang="en-US" sz="6600" b="1" dirty="0" err="1"/>
              <a:t>উপস্থাপন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485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476A0E-FA07-4228-9FD3-0E1A5E028070}"/>
                  </a:ext>
                </a:extLst>
              </p:cNvPr>
              <p:cNvSpPr txBox="1"/>
              <p:nvPr/>
            </p:nvSpPr>
            <p:spPr>
              <a:xfrm>
                <a:off x="1981200" y="457200"/>
                <a:ext cx="8229600" cy="607788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SutonnyMJ" pitchFamily="2" charset="0"/>
                    <a:cs typeface="SutonnyMJ" pitchFamily="2" charset="0"/>
                  </a:rPr>
                  <a:t>K</a:t>
                </a:r>
                <a:r>
                  <a:rPr lang="en-US" sz="2800" b="1" dirty="0">
                    <a:latin typeface="SutonnyMJ" pitchFamily="2" charset="0"/>
                    <a:cs typeface="SutonnyMJ" pitchFamily="2" charset="0"/>
                  </a:rPr>
                  <a:t>. </a:t>
                </a:r>
                <a:r>
                  <a:rPr lang="en-US" sz="2800" b="1" dirty="0" err="1">
                    <a:latin typeface="SutonnyMJ" pitchFamily="2" charset="0"/>
                    <a:cs typeface="SutonnyMJ" pitchFamily="2" charset="0"/>
                  </a:rPr>
                  <a:t>সমাধানঃ</a:t>
                </a:r>
                <a:r>
                  <a:rPr lang="en-US" sz="2800" b="1" dirty="0">
                    <a:latin typeface="SutonnyMJ" pitchFamily="2" charset="0"/>
                    <a:cs typeface="SutonnyMJ" pitchFamily="2" charset="0"/>
                  </a:rPr>
                  <a:t> </a:t>
                </a:r>
              </a:p>
              <a:p>
                <a:r>
                  <a:rPr lang="en-US" sz="2800" b="1" dirty="0">
                    <a:latin typeface="SutonnyMJ" pitchFamily="2" charset="0"/>
                    <a:cs typeface="SutonnyMJ" pitchFamily="2" charset="0"/>
                  </a:rPr>
                  <a:t>     </a:t>
                </a:r>
                <a:r>
                  <a:rPr lang="en-US" sz="2800" b="1" dirty="0" err="1">
                    <a:latin typeface="SutonnyMJ" pitchFamily="2" charset="0"/>
                    <a:cs typeface="SutonnyMJ" pitchFamily="2" charset="0"/>
                  </a:rPr>
                  <a:t>উদ্দিপক</a:t>
                </a:r>
                <a:r>
                  <a:rPr lang="en-US" sz="28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err="1">
                    <a:latin typeface="SutonnyMJ" pitchFamily="2" charset="0"/>
                    <a:cs typeface="SutonnyMJ" pitchFamily="2" charset="0"/>
                  </a:rPr>
                  <a:t>হতে</a:t>
                </a:r>
                <a:r>
                  <a:rPr lang="en-US" sz="28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err="1">
                    <a:latin typeface="SutonnyMJ" pitchFamily="2" charset="0"/>
                    <a:cs typeface="SutonnyMJ" pitchFamily="2" charset="0"/>
                  </a:rPr>
                  <a:t>পাই</a:t>
                </a:r>
                <a:r>
                  <a:rPr lang="en-US" sz="2800" b="1" dirty="0">
                    <a:latin typeface="SutonnyMJ" pitchFamily="2" charset="0"/>
                    <a:cs typeface="SutonnyMJ" pitchFamily="2" charset="0"/>
                  </a:rPr>
                  <a:t>, </a:t>
                </a:r>
              </a:p>
              <a:p>
                <a:r>
                  <a:rPr lang="en-US" sz="2000" b="1" dirty="0">
                    <a:latin typeface="SutonnyMJ" pitchFamily="2" charset="0"/>
                    <a:cs typeface="SutonnyMJ" pitchFamily="2" charset="0"/>
                  </a:rPr>
                  <a:t>           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1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600" b="1" dirty="0">
                            <a:latin typeface="Cambria Math"/>
                          </a:rPr>
                          <m:t>𝐭𝐚𝐧</m:t>
                        </m:r>
                      </m:fName>
                      <m:e>
                        <m:r>
                          <a:rPr lang="en-US" sz="3600" b="1" i="1" dirty="0">
                            <a:latin typeface="Cambria Math"/>
                            <a:ea typeface="Cambria Math"/>
                          </a:rPr>
                          <m:t>𝜽</m:t>
                        </m:r>
                      </m:e>
                    </m:func>
                  </m:oMath>
                </a14:m>
                <a:r>
                  <a:rPr lang="en-US" sz="3600" b="1" dirty="0"/>
                  <a:t>=r    </a:t>
                </a:r>
              </a:p>
              <a:p>
                <a:r>
                  <a:rPr lang="en-US" sz="3600" b="1" dirty="0"/>
                  <a:t>                  </a:t>
                </a:r>
                <a:r>
                  <a:rPr lang="en-US" sz="2800" b="1" dirty="0" err="1">
                    <a:latin typeface="SutonnyMJ" pitchFamily="2" charset="0"/>
                  </a:rPr>
                  <a:t>এবং</a:t>
                </a:r>
                <a:r>
                  <a:rPr lang="en-US" sz="3600" b="1" dirty="0">
                    <a:latin typeface="SutonnyMJ" pitchFamily="2" charset="0"/>
                  </a:rPr>
                  <a:t> </a:t>
                </a:r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36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en-US" sz="3600" b="1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36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600" b="1" i="1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e>
                    </m:rad>
                  </m:oMath>
                </a14:m>
                <a:endParaRPr lang="en-US" sz="3600" b="1" dirty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           </a:t>
                </a:r>
                <a:r>
                  <a:rPr lang="en-US" sz="3600" b="1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,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1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600" b="1" dirty="0">
                            <a:latin typeface="Cambria Math"/>
                          </a:rPr>
                          <m:t>𝐭𝐚𝐧</m:t>
                        </m:r>
                      </m:fName>
                      <m:e>
                        <m:r>
                          <a:rPr lang="en-US" sz="3600" b="1" i="1" dirty="0">
                            <a:latin typeface="Cambria Math"/>
                            <a:ea typeface="Cambria Math"/>
                          </a:rPr>
                          <m:t>𝜽</m:t>
                        </m:r>
                      </m:e>
                    </m:func>
                  </m:oMath>
                </a14:m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b="1" i="1" dirty="0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600" b="1" i="1" dirty="0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3600" b="1" i="1" dirty="0">
                                <a:latin typeface="Cambria Math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600" b="1" i="1" dirty="0">
                                <a:latin typeface="Cambria Math"/>
                                <a:cs typeface="SutonnyMJ" pitchFamily="2" charset="0"/>
                              </a:rPr>
                              <m:t>𝟑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  </a:t>
                </a:r>
              </a:p>
              <a:p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           </a:t>
                </a:r>
                <a:r>
                  <a:rPr lang="en-US" sz="3600" b="1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1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600" b="1" dirty="0">
                            <a:latin typeface="Cambria Math"/>
                          </a:rPr>
                          <m:t>𝐭𝐚𝐧</m:t>
                        </m:r>
                      </m:fName>
                      <m:e>
                        <m:r>
                          <a:rPr lang="en-US" sz="3600" b="1" i="1" dirty="0">
                            <a:latin typeface="Cambria Math"/>
                            <a:ea typeface="Cambria Math"/>
                          </a:rPr>
                          <m:t>𝜽</m:t>
                        </m:r>
                      </m:e>
                    </m:func>
                  </m:oMath>
                </a14:m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3600" b="1" i="1" dirty="0"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b="1" i="1" dirty="0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 dirty="0">
                                <a:latin typeface="Cambria Math"/>
                                <a:cs typeface="SutonnyMJ" pitchFamily="2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   </a:t>
                </a:r>
              </a:p>
              <a:p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           </a:t>
                </a:r>
                <a:r>
                  <a:rPr lang="en-US" sz="3600" b="1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1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600" b="1" dirty="0">
                            <a:latin typeface="Cambria Math"/>
                          </a:rPr>
                          <m:t>𝐭𝐚𝐧</m:t>
                        </m:r>
                      </m:fName>
                      <m:e>
                        <m:r>
                          <a:rPr lang="en-US" sz="3600" b="1" i="1" dirty="0">
                            <a:latin typeface="Cambria Math"/>
                            <a:ea typeface="Cambria Math"/>
                          </a:rPr>
                          <m:t>𝜽</m:t>
                        </m:r>
                      </m:e>
                    </m:func>
                  </m:oMath>
                </a14:m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dirty="0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3600" b="1" i="1" dirty="0">
                            <a:latin typeface="Cambria Math"/>
                            <a:cs typeface="SutonnyMJ" pitchFamily="2" charset="0"/>
                          </a:rPr>
                          <m:t>𝒕𝒂𝒏</m:t>
                        </m:r>
                        <m:r>
                          <a:rPr lang="en-US" sz="3600" b="1" i="1" dirty="0">
                            <a:latin typeface="Cambria Math"/>
                            <a:cs typeface="SutonnyMJ" pitchFamily="2" charset="0"/>
                          </a:rPr>
                          <m:t>𝟑𝟎</m:t>
                        </m:r>
                      </m:e>
                      <m:sup>
                        <m:r>
                          <a:rPr lang="en-US" sz="3600" b="1" i="1" dirty="0">
                            <a:latin typeface="Cambria Math"/>
                            <a:cs typeface="SutonnyMJ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  </a:t>
                </a:r>
              </a:p>
              <a:p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           </a:t>
                </a:r>
                <a:r>
                  <a:rPr lang="en-US" sz="3600" b="1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b="1" i="1" dirty="0">
                        <a:latin typeface="Cambria Math"/>
                        <a:ea typeface="Cambria Math"/>
                      </a:rPr>
                      <m:t>𝜽</m:t>
                    </m:r>
                    <m:r>
                      <a:rPr lang="en-US" sz="3600" b="1" i="1" dirty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dirty="0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3600" b="1" i="1" dirty="0">
                            <a:latin typeface="Cambria Math"/>
                            <a:cs typeface="SutonnyMJ" pitchFamily="2" charset="0"/>
                          </a:rPr>
                          <m:t>𝟑𝟎</m:t>
                        </m:r>
                      </m:e>
                      <m:sup>
                        <m:r>
                          <a:rPr lang="en-US" sz="3600" b="1" i="1" dirty="0">
                            <a:latin typeface="Cambria Math"/>
                            <a:cs typeface="SutonnyMJ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  </a:t>
                </a:r>
              </a:p>
              <a:p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           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Ans.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dirty="0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3600" b="1" i="1" dirty="0">
                            <a:latin typeface="Cambria Math"/>
                            <a:cs typeface="SutonnyMJ" pitchFamily="2" charset="0"/>
                          </a:rPr>
                          <m:t>𝟑𝟎</m:t>
                        </m:r>
                      </m:e>
                      <m:sup>
                        <m:r>
                          <a:rPr lang="en-US" sz="3600" b="1" i="1" dirty="0">
                            <a:latin typeface="Cambria Math"/>
                            <a:cs typeface="SutonnyMJ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.</a:t>
                </a:r>
                <a:endParaRPr lang="en-US" sz="3600" b="1" baseline="30000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476A0E-FA07-4228-9FD3-0E1A5E028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57200"/>
                <a:ext cx="8229600" cy="6077882"/>
              </a:xfrm>
              <a:prstGeom prst="rect">
                <a:avLst/>
              </a:prstGeom>
              <a:blipFill>
                <a:blip r:embed="rId2"/>
                <a:stretch>
                  <a:fillRect l="-2885" t="-1802" b="-300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648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133600" y="180199"/>
                <a:ext cx="7848600" cy="6572312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খ. </a:t>
                </a:r>
                <a:r>
                  <a:rPr lang="en-US" sz="2800" b="1" dirty="0" err="1">
                    <a:latin typeface="SutonnyMJ" pitchFamily="2" charset="0"/>
                    <a:cs typeface="SutonnyMJ" pitchFamily="2" charset="0"/>
                  </a:rPr>
                  <a:t>সমাধানঃ</a:t>
                </a:r>
                <a:r>
                  <a:rPr lang="en-US" b="1" dirty="0">
                    <a:latin typeface="SutonnyMJ" pitchFamily="2" charset="0"/>
                    <a:cs typeface="SutonnyMJ" pitchFamily="2" charset="0"/>
                  </a:rPr>
                  <a:t>     </a:t>
                </a:r>
                <a:r>
                  <a:rPr lang="en-US" sz="2400" b="1" dirty="0">
                    <a:latin typeface="SutonnyMJ" pitchFamily="2" charset="0"/>
                    <a:cs typeface="SutonnyMJ" pitchFamily="2" charset="0"/>
                  </a:rPr>
                  <a:t>‡`qv </a:t>
                </a:r>
                <a:r>
                  <a:rPr lang="en-US" sz="2400" b="1" dirty="0" err="1">
                    <a:latin typeface="SutonnyMJ" pitchFamily="2" charset="0"/>
                    <a:cs typeface="SutonnyMJ" pitchFamily="2" charset="0"/>
                  </a:rPr>
                  <a:t>Av‡Q</a:t>
                </a:r>
                <a:r>
                  <a:rPr lang="en-US" sz="2400" b="1" dirty="0"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>
                            <a:latin typeface="Cambria Math"/>
                          </a:rPr>
                          <m:t>𝐬𝐢𝐧</m:t>
                        </m:r>
                      </m:fName>
                      <m:e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𝜽</m:t>
                        </m:r>
                      </m:e>
                    </m:func>
                    <m:r>
                      <a:rPr lang="en-US" sz="2400" b="1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𝒑</m:t>
                    </m:r>
                  </m:oMath>
                </a14:m>
                <a:r>
                  <a:rPr lang="en-US" sz="2400" b="1" dirty="0"/>
                  <a:t> ,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dirty="0">
                            <a:latin typeface="Cambria Math"/>
                          </a:rPr>
                          <m:t>𝐜𝐨𝐬</m:t>
                        </m:r>
                      </m:fName>
                      <m:e>
                        <m:r>
                          <a:rPr lang="en-US" sz="2400" b="1" i="1" dirty="0">
                            <a:latin typeface="Cambria Math"/>
                            <a:ea typeface="Cambria Math"/>
                          </a:rPr>
                          <m:t>𝜽</m:t>
                        </m:r>
                      </m:e>
                    </m:func>
                  </m:oMath>
                </a14:m>
                <a:r>
                  <a:rPr lang="en-US" sz="2400" b="1" dirty="0"/>
                  <a:t>=q    </a:t>
                </a:r>
              </a:p>
              <a:p>
                <a:r>
                  <a:rPr lang="en-US" b="1" dirty="0"/>
                  <a:t>                           </a:t>
                </a:r>
                <a:r>
                  <a:rPr lang="en-US" b="1" dirty="0" err="1"/>
                  <a:t>এবং</a:t>
                </a:r>
                <a:r>
                  <a:rPr lang="en-US" sz="24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p+q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24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2400" b="1" dirty="0">
                    <a:latin typeface="SutonnyMJ" pitchFamily="2" charset="0"/>
                    <a:cs typeface="SutonnyMJ" pitchFamily="2" charset="0"/>
                  </a:rPr>
                  <a:t>  </a:t>
                </a:r>
                <a:r>
                  <a:rPr lang="en-US" b="1" dirty="0" err="1">
                    <a:latin typeface="SutonnyMJ" pitchFamily="2" charset="0"/>
                    <a:cs typeface="SutonnyMJ" pitchFamily="2" charset="0"/>
                  </a:rPr>
                  <a:t>বা</a:t>
                </a:r>
                <a:r>
                  <a:rPr lang="en-US" b="1" dirty="0"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>
                            <a:latin typeface="Cambria Math"/>
                          </a:rPr>
                          <m:t>𝐬𝐢𝐧</m:t>
                        </m:r>
                      </m:fName>
                      <m:e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𝜽</m:t>
                        </m:r>
                      </m:e>
                    </m:func>
                  </m:oMath>
                </a14:m>
                <a:r>
                  <a:rPr lang="en-US" sz="2400" b="1" dirty="0">
                    <a:latin typeface="SutonnyMJ" pitchFamily="2" charset="0"/>
                    <a:cs typeface="SutonnyMJ" pitchFamily="2" charset="0"/>
                  </a:rPr>
                  <a:t> +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dirty="0">
                            <a:latin typeface="Cambria Math"/>
                          </a:rPr>
                          <m:t>𝐜𝐨𝐬</m:t>
                        </m:r>
                      </m:fName>
                      <m:e>
                        <m:r>
                          <a:rPr lang="en-US" sz="2400" b="1" i="1" dirty="0">
                            <a:latin typeface="Cambria Math"/>
                            <a:ea typeface="Cambria Math"/>
                          </a:rPr>
                          <m:t>𝜽</m:t>
                        </m:r>
                      </m:e>
                    </m:func>
                  </m:oMath>
                </a14:m>
                <a:r>
                  <a:rPr lang="en-US" sz="2400" b="1" dirty="0">
                    <a:latin typeface="SutonnyMJ" pitchFamily="2" charset="0"/>
                    <a:cs typeface="SutonnyMJ" pitchFamily="2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2400" b="1" dirty="0">
                            <a:latin typeface="SutonnyMJ" pitchFamily="2" charset="0"/>
                            <a:cs typeface="SutonnyMJ" pitchFamily="2" charset="0"/>
                          </a:rPr>
                          <m:t>ev</m:t>
                        </m:r>
                        <m:r>
                          <m:rPr>
                            <m:nor/>
                          </m:rPr>
                          <a:rPr lang="en-US" sz="2400" b="1" dirty="0">
                            <a:latin typeface="SutonnyMJ" pitchFamily="2" charset="0"/>
                            <a:cs typeface="SutonnyMJ" pitchFamily="2" charset="0"/>
                          </a:rPr>
                          <m:t>,</m:t>
                        </m:r>
                        <m:r>
                          <a:rPr lang="en-US" sz="2400" b="1" i="1">
                            <a:latin typeface="Cambria Math"/>
                            <a:cs typeface="Times New Roman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24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𝜽</m:t>
                        </m:r>
                      </m:e>
                    </m:func>
                    <m:r>
                      <a:rPr lang="en-US" sz="2400" b="1" i="1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𝟐</m:t>
                        </m:r>
                      </m:e>
                    </m:rad>
                    <m:r>
                      <a:rPr lang="en-US" sz="24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−</m:t>
                    </m:r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sz="2400" b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24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𝜽</m:t>
                        </m:r>
                      </m:e>
                    </m:func>
                  </m:oMath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>
                    <a:cs typeface="SutonnyMJ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dirty="0">
                        <a:latin typeface="SutonnyMJ" pitchFamily="2" charset="0"/>
                        <a:cs typeface="SutonnyMJ" pitchFamily="2" charset="0"/>
                      </a:rPr>
                      <m:t>ev</m:t>
                    </m:r>
                    <m:sSup>
                      <m:sSupPr>
                        <m:ctrlPr>
                          <a:rPr lang="pt-BR" sz="2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pt-BR" sz="2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pt-BR" sz="24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pt-BR" sz="2400" b="1">
                                    <a:latin typeface="Cambria Math"/>
                                    <a:cs typeface="Times New Roman" pitchFamily="18" charset="0"/>
                                  </a:rPr>
                                  <m:t>𝐬</m:t>
                                </m:r>
                                <m:r>
                                  <a:rPr lang="en-US" sz="2400" b="1">
                                    <a:latin typeface="Cambria Math"/>
                                    <a:cs typeface="Times New Roman" pitchFamily="18" charset="0"/>
                                  </a:rPr>
                                  <m:t>𝐢𝐧</m:t>
                                </m:r>
                              </m:fName>
                              <m:e>
                                <m:r>
                                  <a:rPr lang="pt-BR" sz="2400" b="1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𝜽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𝟐</m:t>
                        </m:r>
                      </m:e>
                    </m:rad>
                    <m:r>
                      <a:rPr lang="en-US" sz="24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−</m:t>
                    </m:r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sz="2400" b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24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𝜽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)</m:t>
                        </m:r>
                        <m:r>
                          <a:rPr lang="en-US" sz="2400" b="1" i="1" baseline="3000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𝟐</m:t>
                        </m:r>
                      </m:e>
                    </m:func>
                  </m:oMath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বা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dirty="0">
                            <a:latin typeface="Cambria Math"/>
                            <a:cs typeface="Times New Roman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sz="2400" b="1" i="1" dirty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𝜽</m:t>
                    </m:r>
                    <m:r>
                      <a:rPr lang="en-US" sz="2400" b="1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pt-BR" sz="2400" b="1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pt-BR" sz="2400" b="1" i="1" dirty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 dirty="0"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1" i="1" dirty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dirty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2400" b="1" i="1" dirty="0">
                        <a:latin typeface="Cambria Math"/>
                        <a:cs typeface="Times New Roman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2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dirty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2400" b="1" i="1" dirty="0">
                            <a:latin typeface="Cambria Math"/>
                            <a:cs typeface="Times New Roman" pitchFamily="18" charset="0"/>
                          </a:rPr>
                          <m:t>.</m:t>
                        </m:r>
                      </m:e>
                    </m:rad>
                    <m:r>
                      <a:rPr lang="en-US" sz="2400" b="1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400" b="1" i="1" dirty="0">
                        <a:latin typeface="Cambria Math"/>
                        <a:cs typeface="Times New Roman" pitchFamily="18" charset="0"/>
                      </a:rPr>
                      <m:t>𝒄𝒐𝒔</m:t>
                    </m:r>
                    <m:r>
                      <a:rPr lang="en-US" sz="2400" b="1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𝜽</m:t>
                    </m:r>
                    <m:r>
                      <a:rPr lang="en-US" sz="2400" b="1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pt-BR" sz="2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pt-BR" sz="2400" b="1" i="1" dirty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pt-BR" sz="2400" b="1" i="1" dirty="0">
                                    <a:latin typeface="Cambria Math"/>
                                    <a:cs typeface="Times New Roman" pitchFamily="18" charset="0"/>
                                  </a:rPr>
                                  <m:t>𝐜𝐨𝐬</m:t>
                                </m:r>
                              </m:fName>
                              <m:e>
                                <m:r>
                                  <a:rPr lang="pt-BR" sz="2400" b="1" i="1" dirty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𝜽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2400" b="1" i="1" dirty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dirty="0">
                        <a:latin typeface="SutonnyMJ" pitchFamily="2" charset="0"/>
                        <a:cs typeface="SutonnyMJ" pitchFamily="2" charset="0"/>
                      </a:rPr>
                      <m:t>  </m:t>
                    </m:r>
                    <m:r>
                      <m:rPr>
                        <m:nor/>
                      </m:rPr>
                      <a:rPr lang="en-US" sz="2400" b="1" dirty="0">
                        <a:latin typeface="SutonnyMJ" pitchFamily="2" charset="0"/>
                        <a:cs typeface="SutonnyMJ" pitchFamily="2" charset="0"/>
                      </a:rPr>
                      <m:t>ev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2400" b="1" dirty="0"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cs typeface="SutonnyMJ" pitchFamily="2" charset="0"/>
                      </a:rPr>
                      <m:t>𝟏</m:t>
                    </m:r>
                    <m:r>
                      <a:rPr lang="en-US" sz="2400" b="1" i="1">
                        <a:latin typeface="Cambria Math"/>
                        <a:cs typeface="SutonnyMJ" pitchFamily="2" charset="0"/>
                      </a:rPr>
                      <m:t>−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𝒄𝒐𝒔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  <a:ea typeface="Cambria Math"/>
                        <a:cs typeface="SutonnyMJ" pitchFamily="2" charset="0"/>
                      </a:rPr>
                      <m:t>𝜽</m:t>
                    </m:r>
                    <m:r>
                      <a:rPr lang="en-US" sz="2400" b="1" i="1">
                        <a:latin typeface="Cambria Math"/>
                        <a:cs typeface="SutonnyMJ" pitchFamily="2" charset="0"/>
                      </a:rPr>
                      <m:t>=</m:t>
                    </m:r>
                    <m:r>
                      <a:rPr lang="en-US" sz="2400" b="1" i="1">
                        <a:latin typeface="Cambria Math"/>
                        <a:cs typeface="SutonnyMJ" pitchFamily="2" charset="0"/>
                      </a:rPr>
                      <m:t>𝟐</m:t>
                    </m:r>
                    <m:r>
                      <a:rPr lang="en-US" sz="2400" b="1" i="1">
                        <a:latin typeface="Cambria Math"/>
                        <a:cs typeface="SutonnyMJ" pitchFamily="2" charset="0"/>
                      </a:rPr>
                      <m:t>−</m:t>
                    </m:r>
                    <m:r>
                      <a:rPr lang="en-US" sz="2400" b="1" i="1">
                        <a:latin typeface="Cambria Math"/>
                        <a:cs typeface="SutonnyMJ" pitchFamily="2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e>
                    </m:rad>
                    <m:r>
                      <a:rPr lang="en-US" sz="2400" b="1" i="1">
                        <a:latin typeface="Cambria Math"/>
                        <a:cs typeface="SutonnyMJ" pitchFamily="2" charset="0"/>
                      </a:rPr>
                      <m:t>𝒄𝒐𝒔</m:t>
                    </m:r>
                    <m:r>
                      <a:rPr lang="en-US" sz="2400" b="1" i="1">
                        <a:latin typeface="Cambria Math"/>
                        <a:ea typeface="Cambria Math"/>
                        <a:cs typeface="SutonnyMJ" pitchFamily="2" charset="0"/>
                      </a:rPr>
                      <m:t>𝜽</m:t>
                    </m:r>
                    <m:r>
                      <a:rPr lang="en-US" sz="2400" b="1" i="1">
                        <a:latin typeface="Cambria Math"/>
                        <a:ea typeface="Cambria Math"/>
                        <a:cs typeface="SutonnyMJ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  <a:ea typeface="Cambria Math"/>
                            <a:cs typeface="SutonnyMJ" pitchFamily="2" charset="0"/>
                          </a:rPr>
                          <m:t>𝒄𝒐𝒔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ea typeface="Cambria Math"/>
                            <a:cs typeface="SutonnyMJ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  <a:ea typeface="Cambria Math"/>
                        <a:cs typeface="SutonnyMJ" pitchFamily="2" charset="0"/>
                      </a:rPr>
                      <m:t>𝜽</m:t>
                    </m:r>
                  </m:oMath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dirty="0">
                        <a:latin typeface="SutonnyMJ" pitchFamily="2" charset="0"/>
                        <a:cs typeface="SutonnyMJ" pitchFamily="2" charset="0"/>
                      </a:rPr>
                      <m:t>  </m:t>
                    </m:r>
                    <m:r>
                      <m:rPr>
                        <m:nor/>
                      </m:rPr>
                      <a:rPr lang="en-US" sz="2400" b="1" dirty="0">
                        <a:latin typeface="SutonnyMJ" pitchFamily="2" charset="0"/>
                        <a:cs typeface="SutonnyMJ" pitchFamily="2" charset="0"/>
                      </a:rPr>
                      <m:t>ev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2400" b="1" dirty="0"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cs typeface="SutonnyMJ" pitchFamily="2" charset="0"/>
                      </a:rPr>
                      <m:t>𝟏</m:t>
                    </m:r>
                    <m:r>
                      <a:rPr lang="en-US" sz="2400" b="1" i="1">
                        <a:latin typeface="Cambria Math"/>
                        <a:cs typeface="SutonnyMJ" pitchFamily="2" charset="0"/>
                      </a:rPr>
                      <m:t>−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𝒄𝒐𝒔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  <a:ea typeface="Cambria Math"/>
                        <a:cs typeface="SutonnyMJ" pitchFamily="2" charset="0"/>
                      </a:rPr>
                      <m:t>𝜽</m:t>
                    </m:r>
                    <m:r>
                      <a:rPr lang="en-US" sz="2400" b="1" i="1">
                        <a:latin typeface="Cambria Math"/>
                        <a:cs typeface="SutonnyMJ" pitchFamily="2" charset="0"/>
                      </a:rPr>
                      <m:t>−</m:t>
                    </m:r>
                    <m:r>
                      <a:rPr lang="en-US" sz="2400" b="1" i="1">
                        <a:latin typeface="Cambria Math"/>
                        <a:cs typeface="SutonnyMJ" pitchFamily="2" charset="0"/>
                      </a:rPr>
                      <m:t>𝟐</m:t>
                    </m:r>
                    <m:r>
                      <a:rPr lang="en-US" sz="2400" b="1" i="1">
                        <a:latin typeface="Cambria Math"/>
                        <a:cs typeface="SutonnyMJ" pitchFamily="2" charset="0"/>
                      </a:rPr>
                      <m:t>+</m:t>
                    </m:r>
                    <m:r>
                      <a:rPr lang="en-US" sz="2400" b="1" i="1">
                        <a:latin typeface="Cambria Math"/>
                        <a:cs typeface="SutonnyMJ" pitchFamily="2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e>
                    </m:rad>
                    <m:r>
                      <a:rPr lang="en-US" sz="2400" b="1" i="1">
                        <a:latin typeface="Cambria Math"/>
                        <a:cs typeface="SutonnyMJ" pitchFamily="2" charset="0"/>
                      </a:rPr>
                      <m:t>𝒄𝒐𝒔</m:t>
                    </m:r>
                    <m:r>
                      <a:rPr lang="en-US" sz="2400" b="1" i="1">
                        <a:latin typeface="Cambria Math"/>
                        <a:ea typeface="Cambria Math"/>
                        <a:cs typeface="SutonnyMJ" pitchFamily="2" charset="0"/>
                      </a:rPr>
                      <m:t>𝜽</m:t>
                    </m:r>
                    <m:r>
                      <a:rPr lang="en-US" sz="2400" b="1" i="1">
                        <a:latin typeface="Cambria Math"/>
                        <a:ea typeface="Cambria Math"/>
                        <a:cs typeface="SutonnyMJ" pitchFamily="2" charset="0"/>
                      </a:rPr>
                      <m:t>−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  <a:ea typeface="Cambria Math"/>
                            <a:cs typeface="SutonnyMJ" pitchFamily="2" charset="0"/>
                          </a:rPr>
                          <m:t>𝒄𝒐𝒔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ea typeface="Cambria Math"/>
                            <a:cs typeface="SutonnyMJ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  <a:ea typeface="Cambria Math"/>
                        <a:cs typeface="SutonnyMJ" pitchFamily="2" charset="0"/>
                      </a:rPr>
                      <m:t>𝜽</m:t>
                    </m:r>
                    <m:r>
                      <a:rPr lang="en-US" sz="2400" b="1" i="1">
                        <a:latin typeface="Cambria Math"/>
                        <a:ea typeface="Cambria Math"/>
                        <a:cs typeface="SutonnyMJ" pitchFamily="2" charset="0"/>
                      </a:rPr>
                      <m:t>=</m:t>
                    </m:r>
                    <m:r>
                      <a:rPr lang="en-US" sz="2400" b="1" i="1">
                        <a:latin typeface="Cambria Math"/>
                        <a:ea typeface="Cambria Math"/>
                        <a:cs typeface="SutonnyMJ" pitchFamily="2" charset="0"/>
                      </a:rPr>
                      <m:t>𝟎</m:t>
                    </m:r>
                  </m:oMath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>
                    <a:cs typeface="SutonnyMJ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dirty="0">
                        <a:latin typeface="SutonnyMJ" pitchFamily="2" charset="0"/>
                        <a:cs typeface="SutonnyMJ" pitchFamily="2" charset="0"/>
                      </a:rPr>
                      <m:t>ev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2400" b="1" dirty="0"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cs typeface="SutonnyMJ" pitchFamily="2" charset="0"/>
                      </a:rPr>
                      <m:t>−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𝒄𝒐𝒔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  <a:ea typeface="Cambria Math"/>
                        <a:cs typeface="SutonnyMJ" pitchFamily="2" charset="0"/>
                      </a:rPr>
                      <m:t>𝜽</m:t>
                    </m:r>
                    <m:r>
                      <a:rPr lang="en-US" sz="2400" b="1" i="1">
                        <a:latin typeface="Cambria Math"/>
                        <a:cs typeface="SutonnyMJ" pitchFamily="2" charset="0"/>
                      </a:rPr>
                      <m:t>+</m:t>
                    </m:r>
                    <m:r>
                      <a:rPr lang="en-US" sz="2400" b="1" i="1">
                        <a:latin typeface="Cambria Math"/>
                        <a:cs typeface="SutonnyMJ" pitchFamily="2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e>
                    </m:rad>
                    <m:r>
                      <a:rPr lang="en-US" sz="2400" b="1" i="1">
                        <a:latin typeface="Cambria Math"/>
                        <a:cs typeface="SutonnyMJ" pitchFamily="2" charset="0"/>
                      </a:rPr>
                      <m:t>𝒄𝒐𝒔</m:t>
                    </m:r>
                    <m:r>
                      <a:rPr lang="en-US" sz="2400" b="1" i="1">
                        <a:latin typeface="Cambria Math"/>
                        <a:ea typeface="Cambria Math"/>
                        <a:cs typeface="SutonnyMJ" pitchFamily="2" charset="0"/>
                      </a:rPr>
                      <m:t>𝜽</m:t>
                    </m:r>
                    <m:r>
                      <a:rPr lang="en-US" sz="2400" b="1" i="1">
                        <a:latin typeface="Cambria Math"/>
                        <a:ea typeface="Cambria Math"/>
                        <a:cs typeface="SutonnyMJ" pitchFamily="2" charset="0"/>
                      </a:rPr>
                      <m:t>−</m:t>
                    </m:r>
                    <m:r>
                      <a:rPr lang="en-US" sz="2400" b="1" i="1">
                        <a:latin typeface="Cambria Math"/>
                        <a:ea typeface="Cambria Math"/>
                        <a:cs typeface="SutonnyMJ" pitchFamily="2" charset="0"/>
                      </a:rPr>
                      <m:t>𝟏</m:t>
                    </m:r>
                    <m:r>
                      <a:rPr lang="en-US" sz="2400" b="1" i="1">
                        <a:latin typeface="Cambria Math"/>
                        <a:ea typeface="Cambria Math"/>
                        <a:cs typeface="SutonnyMJ" pitchFamily="2" charset="0"/>
                      </a:rPr>
                      <m:t>=</m:t>
                    </m:r>
                    <m:r>
                      <a:rPr lang="en-US" sz="2400" b="1" i="1">
                        <a:latin typeface="Cambria Math"/>
                        <a:ea typeface="Cambria Math"/>
                        <a:cs typeface="SutonnyMJ" pitchFamily="2" charset="0"/>
                      </a:rPr>
                      <m:t>𝟎</m:t>
                    </m:r>
                  </m:oMath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>
                    <a:cs typeface="SutonnyMJ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dirty="0">
                        <a:latin typeface="SutonnyMJ" pitchFamily="2" charset="0"/>
                        <a:cs typeface="SutonnyMJ" pitchFamily="2" charset="0"/>
                      </a:rPr>
                      <m:t>ev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  <a:cs typeface="SutonnyMJ" pitchFamily="2" charset="0"/>
                  </a:rPr>
                  <a:t>,</a:t>
                </a:r>
                <a:r>
                  <a:rPr lang="en-US" sz="2400" b="1" dirty="0"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𝒄𝒐𝒔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  <a:ea typeface="Cambria Math"/>
                        <a:cs typeface="SutonnyMJ" pitchFamily="2" charset="0"/>
                      </a:rPr>
                      <m:t>𝜽</m:t>
                    </m:r>
                    <m:r>
                      <a:rPr lang="en-US" sz="2400" b="1" i="1">
                        <a:latin typeface="Cambria Math"/>
                        <a:cs typeface="SutonnyMJ" pitchFamily="2" charset="0"/>
                      </a:rPr>
                      <m:t>−</m:t>
                    </m:r>
                    <m:r>
                      <a:rPr lang="en-US" sz="2400" b="1" i="1">
                        <a:latin typeface="Cambria Math"/>
                        <a:cs typeface="SutonnyMJ" pitchFamily="2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e>
                    </m:rad>
                    <m:r>
                      <a:rPr lang="en-US" sz="2400" b="1" i="1">
                        <a:latin typeface="Cambria Math"/>
                        <a:cs typeface="SutonnyMJ" pitchFamily="2" charset="0"/>
                      </a:rPr>
                      <m:t>𝒄𝒐𝒔</m:t>
                    </m:r>
                    <m:r>
                      <a:rPr lang="en-US" sz="2400" b="1" i="1">
                        <a:latin typeface="Cambria Math"/>
                        <a:ea typeface="Cambria Math"/>
                        <a:cs typeface="SutonnyMJ" pitchFamily="2" charset="0"/>
                      </a:rPr>
                      <m:t>𝜽</m:t>
                    </m:r>
                    <m:r>
                      <a:rPr lang="en-US" sz="2400" b="1" i="1">
                        <a:latin typeface="Cambria Math"/>
                        <a:ea typeface="Cambria Math"/>
                        <a:cs typeface="SutonnyMJ" pitchFamily="2" charset="0"/>
                      </a:rPr>
                      <m:t>+</m:t>
                    </m:r>
                    <m:r>
                      <a:rPr lang="en-US" sz="2400" b="1" i="1">
                        <a:latin typeface="Cambria Math"/>
                        <a:ea typeface="Cambria Math"/>
                        <a:cs typeface="SutonnyMJ" pitchFamily="2" charset="0"/>
                      </a:rPr>
                      <m:t>𝟏</m:t>
                    </m:r>
                    <m:r>
                      <a:rPr lang="en-US" sz="2400" b="1" i="1">
                        <a:latin typeface="Cambria Math"/>
                        <a:ea typeface="Cambria Math"/>
                        <a:cs typeface="SutonnyMJ" pitchFamily="2" charset="0"/>
                      </a:rPr>
                      <m:t>=</m:t>
                    </m:r>
                    <m:r>
                      <a:rPr lang="en-US" sz="2400" b="1" i="1">
                        <a:latin typeface="Cambria Math"/>
                        <a:ea typeface="Cambria Math"/>
                        <a:cs typeface="SutonnyMJ" pitchFamily="2" charset="0"/>
                      </a:rPr>
                      <m:t>𝟎</m:t>
                    </m:r>
                  </m:oMath>
                </a14:m>
                <a:endParaRPr lang="en-US" sz="2400" b="1" dirty="0">
                  <a:latin typeface="Times New Roman" pitchFamily="18" charset="0"/>
                  <a:cs typeface="SutonnyMJ" pitchFamily="2" charset="0"/>
                </a:endParaRPr>
              </a:p>
              <a:p>
                <a:r>
                  <a:rPr lang="en-US" sz="2400" b="1" dirty="0">
                    <a:cs typeface="SutonnyMJ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dirty="0">
                        <a:latin typeface="SutonnyMJ" pitchFamily="2" charset="0"/>
                        <a:cs typeface="SutonnyMJ" pitchFamily="2" charset="0"/>
                      </a:rPr>
                      <m:t>ev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pt-BR" sz="2400" b="1" i="1" dirty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 dirty="0"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e>
                            </m:rad>
                            <m:r>
                              <a:rPr lang="en-US" sz="2400" b="1" i="1" dirty="0">
                                <a:latin typeface="Cambria Math"/>
                                <a:cs typeface="Times New Roman" pitchFamily="18" charset="0"/>
                              </a:rPr>
                              <m:t>𝒄𝒐𝒔</m:t>
                            </m:r>
                            <m:r>
                              <a:rPr lang="en-US" sz="2400" b="1" i="1">
                                <a:latin typeface="Cambria Math"/>
                                <a:ea typeface="Cambria Math"/>
                                <a:cs typeface="SutonnyMJ" pitchFamily="2" charset="0"/>
                              </a:rPr>
                              <m:t>𝜽</m:t>
                            </m:r>
                            <m:r>
                              <a:rPr lang="en-US" sz="2400" b="1" i="1" dirty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400" b="1" i="1" dirty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400" b="1" i="1" dirty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latin typeface="Times New Roman" pitchFamily="18" charset="0"/>
                    <a:cs typeface="SutonnyMJ" pitchFamily="2" charset="0"/>
                  </a:rPr>
                  <a:t>=0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dirty="0">
                        <a:latin typeface="SutonnyMJ" pitchFamily="2" charset="0"/>
                        <a:cs typeface="SutonnyMJ" pitchFamily="2" charset="0"/>
                      </a:rPr>
                      <m:t>  </m:t>
                    </m:r>
                    <m:r>
                      <m:rPr>
                        <m:nor/>
                      </m:rPr>
                      <a:rPr lang="en-US" sz="2400" b="1" dirty="0">
                        <a:latin typeface="SutonnyMJ" pitchFamily="2" charset="0"/>
                        <a:cs typeface="SutonnyMJ" pitchFamily="2" charset="0"/>
                      </a:rPr>
                      <m:t>ev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e>
                    </m:rad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uncPr>
                      <m:fName>
                        <m:r>
                          <a:rPr lang="en-US" sz="2400" b="1">
                            <a:latin typeface="Cambria Math"/>
                            <a:cs typeface="SutonnyMJ" pitchFamily="2" charset="0"/>
                          </a:rPr>
                          <m:t>𝐜𝐨𝐬</m:t>
                        </m:r>
                      </m:fName>
                      <m:e>
                        <m:r>
                          <a:rPr lang="en-US" sz="2400" b="1" i="1">
                            <a:latin typeface="Cambria Math"/>
                            <a:ea typeface="Cambria Math"/>
                            <a:cs typeface="SutonnyMJ" pitchFamily="2" charset="0"/>
                          </a:rPr>
                          <m:t>𝜽</m:t>
                        </m:r>
                      </m:e>
                    </m:func>
                    <m:r>
                      <a:rPr lang="en-US" sz="2400" b="1" i="1">
                        <a:latin typeface="Cambria Math"/>
                        <a:cs typeface="SutonnyMJ" pitchFamily="2" charset="0"/>
                      </a:rPr>
                      <m:t>−</m:t>
                    </m:r>
                    <m:r>
                      <a:rPr lang="en-US" sz="2400" b="1" i="1">
                        <a:latin typeface="Cambria Math"/>
                        <a:cs typeface="SutonnyMJ" pitchFamily="2" charset="0"/>
                      </a:rPr>
                      <m:t>𝟏</m:t>
                    </m:r>
                    <m:r>
                      <a:rPr lang="en-US" sz="2400" b="1" i="1">
                        <a:latin typeface="Cambria Math"/>
                        <a:cs typeface="SutonnyMJ" pitchFamily="2" charset="0"/>
                      </a:rPr>
                      <m:t>=</m:t>
                    </m:r>
                    <m:r>
                      <a:rPr lang="en-US" sz="2400" b="1" i="1">
                        <a:latin typeface="Cambria Math"/>
                        <a:cs typeface="SutonnyMJ" pitchFamily="2" charset="0"/>
                      </a:rPr>
                      <m:t>𝟎</m:t>
                    </m:r>
                  </m:oMath>
                </a14:m>
                <a:endParaRPr lang="en-US" sz="2400" b="1" dirty="0">
                  <a:latin typeface="Times New Roman" pitchFamily="18" charset="0"/>
                  <a:cs typeface="SutonnyMJ" pitchFamily="2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dirty="0">
                        <a:latin typeface="SutonnyMJ" pitchFamily="2" charset="0"/>
                        <a:cs typeface="SutonnyMJ" pitchFamily="2" charset="0"/>
                      </a:rPr>
                      <m:t>  </m:t>
                    </m:r>
                    <m:r>
                      <m:rPr>
                        <m:nor/>
                      </m:rPr>
                      <a:rPr lang="en-US" sz="2400" b="1" dirty="0">
                        <a:latin typeface="SutonnyMJ" pitchFamily="2" charset="0"/>
                        <a:cs typeface="SutonnyMJ" pitchFamily="2" charset="0"/>
                      </a:rPr>
                      <m:t>ev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e>
                    </m:rad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𝐜𝐨𝐬</m:t>
                        </m:r>
                      </m:fName>
                      <m:e>
                        <m:r>
                          <a:rPr lang="en-US" sz="2400" b="1" i="1">
                            <a:latin typeface="Cambria Math"/>
                            <a:ea typeface="Cambria Math"/>
                            <a:cs typeface="SutonnyMJ" pitchFamily="2" charset="0"/>
                          </a:rPr>
                          <m:t>𝜽</m:t>
                        </m:r>
                      </m:e>
                    </m:func>
                    <m:r>
                      <a:rPr lang="en-US" sz="2400" b="1" i="1">
                        <a:latin typeface="Cambria Math"/>
                        <a:cs typeface="SutonnyMJ" pitchFamily="2" charset="0"/>
                      </a:rPr>
                      <m:t>=</m:t>
                    </m:r>
                    <m:r>
                      <a:rPr lang="en-US" sz="2400" b="1" i="1">
                        <a:latin typeface="Cambria Math"/>
                        <a:cs typeface="SutonnyMJ" pitchFamily="2" charset="0"/>
                      </a:rPr>
                      <m:t>𝟏</m:t>
                    </m:r>
                  </m:oMath>
                </a14:m>
                <a:endParaRPr lang="en-US" sz="2400" b="1" dirty="0">
                  <a:latin typeface="Times New Roman" pitchFamily="18" charset="0"/>
                  <a:cs typeface="SutonnyMJ" pitchFamily="2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dirty="0">
                        <a:latin typeface="SutonnyMJ" pitchFamily="2" charset="0"/>
                        <a:cs typeface="SutonnyMJ" pitchFamily="2" charset="0"/>
                      </a:rPr>
                      <m:t>  </m:t>
                    </m:r>
                    <m:r>
                      <m:rPr>
                        <m:nor/>
                      </m:rPr>
                      <a:rPr lang="en-US" sz="2400" b="1" dirty="0">
                        <a:latin typeface="SutonnyMJ" pitchFamily="2" charset="0"/>
                        <a:cs typeface="SutonnyMJ" pitchFamily="2" charset="0"/>
                      </a:rPr>
                      <m:t>ev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cs typeface="SutonnyMJ" pitchFamily="2" charset="0"/>
                      </a:rPr>
                      <m:t>𝒄𝒐𝒔</m:t>
                    </m:r>
                    <m:r>
                      <a:rPr lang="en-US" sz="2400" b="1" i="1">
                        <a:latin typeface="Cambria Math"/>
                        <a:ea typeface="Cambria Math"/>
                        <a:cs typeface="SutonnyMJ" pitchFamily="2" charset="0"/>
                      </a:rPr>
                      <m:t>𝜽</m:t>
                    </m:r>
                    <m:r>
                      <a:rPr lang="en-US" sz="2400" b="1" i="1">
                        <a:latin typeface="Cambria Math"/>
                        <a:cs typeface="SutonnyMJ" pitchFamily="2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1" i="1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latin typeface="Cambria Math"/>
                                <a:cs typeface="SutonnyMJ" pitchFamily="2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b="1" dirty="0">
                    <a:latin typeface="Times New Roman" pitchFamily="18" charset="0"/>
                    <a:cs typeface="SutonnyMJ" pitchFamily="2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dirty="0">
                        <a:latin typeface="SutonnyMJ" pitchFamily="2" charset="0"/>
                        <a:cs typeface="SutonnyMJ" pitchFamily="2" charset="0"/>
                      </a:rPr>
                      <m:t>  </m:t>
                    </m:r>
                    <m:r>
                      <m:rPr>
                        <m:nor/>
                      </m:rPr>
                      <a:rPr lang="en-US" sz="2400" b="1" dirty="0">
                        <a:latin typeface="SutonnyMJ" pitchFamily="2" charset="0"/>
                        <a:cs typeface="SutonnyMJ" pitchFamily="2" charset="0"/>
                      </a:rPr>
                      <m:t>ev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cs typeface="SutonnyMJ" pitchFamily="2" charset="0"/>
                      </a:rPr>
                      <m:t>𝒄𝒐𝒔</m:t>
                    </m:r>
                    <m:r>
                      <a:rPr lang="en-US" sz="2400" b="1" i="1">
                        <a:latin typeface="Cambria Math"/>
                        <a:ea typeface="Cambria Math"/>
                        <a:cs typeface="SutonnyMJ" pitchFamily="2" charset="0"/>
                      </a:rPr>
                      <m:t>𝜽</m:t>
                    </m:r>
                    <m:r>
                      <a:rPr lang="en-US" sz="2400" b="1" i="1">
                        <a:latin typeface="Cambria Math"/>
                        <a:cs typeface="SutonnyMJ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𝒄𝒐𝒔</m:t>
                        </m:r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𝟒𝟓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2400" b="1" dirty="0">
                  <a:latin typeface="Times New Roman" pitchFamily="18" charset="0"/>
                  <a:cs typeface="SutonnyMJ" pitchFamily="2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dirty="0">
                        <a:latin typeface="SutonnyMJ" pitchFamily="2" charset="0"/>
                        <a:cs typeface="SutonnyMJ" pitchFamily="2" charset="0"/>
                      </a:rPr>
                      <m:t>  </m:t>
                    </m:r>
                    <m:r>
                      <m:rPr>
                        <m:nor/>
                      </m:rPr>
                      <a:rPr lang="en-US" sz="2400" b="1" dirty="0">
                        <a:latin typeface="SutonnyMJ" pitchFamily="2" charset="0"/>
                        <a:cs typeface="SutonnyMJ" pitchFamily="2" charset="0"/>
                      </a:rPr>
                      <m:t>ev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/>
                        <a:cs typeface="SutonnyMJ" pitchFamily="2" charset="0"/>
                      </a:rPr>
                      <m:t>𝜽</m:t>
                    </m:r>
                    <m:r>
                      <a:rPr lang="en-US" sz="2400" b="1" i="1">
                        <a:latin typeface="Cambria Math"/>
                        <a:cs typeface="SutonnyMJ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𝟒𝟓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b="1" dirty="0">
                    <a:latin typeface="Times New Roman" pitchFamily="18" charset="0"/>
                    <a:cs typeface="SutonnyMJ" pitchFamily="2" charset="0"/>
                  </a:rPr>
                  <a:t>    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80199"/>
                <a:ext cx="7848600" cy="6572312"/>
              </a:xfrm>
              <a:prstGeom prst="rect">
                <a:avLst/>
              </a:prstGeom>
              <a:blipFill>
                <a:blip r:embed="rId2"/>
                <a:stretch>
                  <a:fillRect l="-1619" t="-1288" b="-736"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956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057400" y="228601"/>
                <a:ext cx="8153400" cy="6451125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SutonnyMJ" pitchFamily="2" charset="0"/>
                    <a:cs typeface="SutonnyMJ" pitchFamily="2" charset="0"/>
                  </a:rPr>
                  <a:t>M.</a:t>
                </a:r>
                <a:r>
                  <a:rPr lang="en-US" sz="24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err="1">
                    <a:latin typeface="SutonnyMJ" pitchFamily="2" charset="0"/>
                    <a:cs typeface="SutonnyMJ" pitchFamily="2" charset="0"/>
                  </a:rPr>
                  <a:t>সমাধানঃ</a:t>
                </a:r>
                <a:r>
                  <a:rPr lang="en-US" sz="2400" b="1" dirty="0">
                    <a:latin typeface="SutonnyMJ" pitchFamily="2" charset="0"/>
                    <a:cs typeface="SutonnyMJ" pitchFamily="2" charset="0"/>
                  </a:rPr>
                  <a:t>  </a:t>
                </a:r>
              </a:p>
              <a:p>
                <a:r>
                  <a:rPr lang="en-US" sz="2400" b="1" dirty="0">
                    <a:latin typeface="SutonnyMJ" pitchFamily="2" charset="0"/>
                    <a:cs typeface="SutonnyMJ" pitchFamily="2" charset="0"/>
                  </a:rPr>
                  <a:t>     ‡`qv </a:t>
                </a:r>
                <a:r>
                  <a:rPr lang="en-US" sz="2400" b="1" dirty="0" err="1">
                    <a:latin typeface="SutonnyMJ" pitchFamily="2" charset="0"/>
                    <a:cs typeface="SutonnyMJ" pitchFamily="2" charset="0"/>
                  </a:rPr>
                  <a:t>Av‡Q</a:t>
                </a:r>
                <a:r>
                  <a:rPr lang="en-US" sz="2400" b="1" dirty="0"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𝜽</m:t>
                        </m:r>
                      </m:e>
                    </m:func>
                    <m:r>
                      <a:rPr lang="en-US" sz="2400" b="1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𝒑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b="1" dirty="0"/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1" dirty="0"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en-US" sz="2400" b="1" i="1" dirty="0">
                            <a:latin typeface="Cambria Math"/>
                            <a:ea typeface="Cambria Math"/>
                          </a:rPr>
                          <m:t>𝜽</m:t>
                        </m:r>
                      </m:e>
                    </m:func>
                  </m:oMath>
                </a14:m>
                <a:r>
                  <a:rPr lang="en-US" sz="2400" b="1" dirty="0"/>
                  <a:t>=q   </a:t>
                </a:r>
              </a:p>
              <a:p>
                <a:r>
                  <a:rPr lang="en-US" sz="2400" b="1" dirty="0">
                    <a:latin typeface="SutonnyMJ" pitchFamily="2" charset="0"/>
                    <a:cs typeface="SutonnyMJ" pitchFamily="2" charset="0"/>
                  </a:rPr>
                  <a:t>    </a:t>
                </a:r>
                <a:r>
                  <a:rPr lang="en-US" b="1" dirty="0" err="1">
                    <a:latin typeface="SutonnyMJ" pitchFamily="2" charset="0"/>
                    <a:cs typeface="SutonnyMJ" pitchFamily="2" charset="0"/>
                  </a:rPr>
                  <a:t>এবং</a:t>
                </a:r>
                <a:r>
                  <a:rPr lang="en-US" sz="2400" b="1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7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  <a:cs typeface="Times New Roman" pitchFamily="18" charset="0"/>
                          </a:rPr>
                          <m:t>𝒑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+3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dirty="0">
                            <a:latin typeface="Cambria Math"/>
                            <a:cs typeface="Times New Roman" pitchFamily="18" charset="0"/>
                          </a:rPr>
                          <m:t>𝒒</m:t>
                        </m:r>
                      </m:e>
                      <m:sup>
                        <m:r>
                          <a:rPr lang="en-US" sz="2400" b="1" i="1" dirty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=4</a:t>
                </a:r>
                <a:r>
                  <a:rPr lang="en-US" sz="2400" b="1" dirty="0">
                    <a:latin typeface="SutonnyMJ" pitchFamily="2" charset="0"/>
                    <a:cs typeface="SutonnyMJ" pitchFamily="2" charset="0"/>
                  </a:rPr>
                  <a:t>   </a:t>
                </a:r>
              </a:p>
              <a:p>
                <a:r>
                  <a:rPr lang="en-US" sz="2400" b="1" dirty="0">
                    <a:latin typeface="SutonnyMJ" pitchFamily="2" charset="0"/>
                    <a:cs typeface="SutonnyMJ" pitchFamily="2" charset="0"/>
                  </a:rPr>
                  <a:t>       </a:t>
                </a:r>
                <a:r>
                  <a:rPr lang="en-US" sz="2400" b="1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2400" b="1" dirty="0">
                    <a:latin typeface="SutonnyMJ" pitchFamily="2" charset="0"/>
                    <a:cs typeface="SutonnyMJ" pitchFamily="2" charset="0"/>
                  </a:rPr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𝟕</m:t>
                        </m:r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𝒔𝒊𝒏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  <a:ea typeface="Cambria Math"/>
                        <a:cs typeface="SutonnyMJ" pitchFamily="2" charset="0"/>
                      </a:rPr>
                      <m:t>𝜽</m:t>
                    </m:r>
                    <m:r>
                      <a:rPr lang="en-US" sz="2400" b="1" i="1">
                        <a:latin typeface="Cambria Math"/>
                        <a:cs typeface="SutonnyMJ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𝟑</m:t>
                        </m:r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𝒄𝒐𝒔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  <a:ea typeface="Cambria Math"/>
                        <a:cs typeface="SutonnyMJ" pitchFamily="2" charset="0"/>
                      </a:rPr>
                      <m:t>𝜽</m:t>
                    </m:r>
                    <m:r>
                      <a:rPr lang="en-US" sz="2400" b="1" i="1">
                        <a:latin typeface="Cambria Math"/>
                        <a:cs typeface="SutonnyMJ" pitchFamily="2" charset="0"/>
                      </a:rPr>
                      <m:t>=</m:t>
                    </m:r>
                    <m:r>
                      <a:rPr lang="en-US" sz="2400" b="1" i="1">
                        <a:latin typeface="Cambria Math"/>
                        <a:cs typeface="SutonnyMJ" pitchFamily="2" charset="0"/>
                      </a:rPr>
                      <m:t>𝟒</m:t>
                    </m:r>
                  </m:oMath>
                </a14:m>
                <a:r>
                  <a:rPr lang="en-US" sz="2400" b="1" dirty="0">
                    <a:latin typeface="SutonnyMJ" pitchFamily="2" charset="0"/>
                    <a:cs typeface="SutonnyMJ" pitchFamily="2" charset="0"/>
                  </a:rPr>
                  <a:t>  </a:t>
                </a:r>
              </a:p>
              <a:p>
                <a:r>
                  <a:rPr lang="en-US" sz="2400" b="1" dirty="0">
                    <a:latin typeface="SutonnyMJ" pitchFamily="2" charset="0"/>
                    <a:cs typeface="SutonnyMJ" pitchFamily="2" charset="0"/>
                  </a:rPr>
                  <a:t>       </a:t>
                </a:r>
                <a:r>
                  <a:rPr lang="en-US" sz="2400" b="1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2400" b="1" dirty="0">
                    <a:latin typeface="SutonnyMJ" pitchFamily="2" charset="0"/>
                    <a:cs typeface="SutonnyMJ" pitchFamily="2" charset="0"/>
                  </a:rPr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𝟕</m:t>
                        </m:r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𝒔𝒊𝒏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  <a:ea typeface="Cambria Math"/>
                        <a:cs typeface="SutonnyMJ" pitchFamily="2" charset="0"/>
                      </a:rPr>
                      <m:t>𝜽</m:t>
                    </m:r>
                    <m:r>
                      <a:rPr lang="en-US" sz="2400" b="1" i="1">
                        <a:latin typeface="Cambria Math"/>
                        <a:cs typeface="SutonnyMJ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𝟑</m:t>
                        </m:r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(</m:t>
                        </m:r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𝒔𝒊𝒏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  <a:ea typeface="Cambria Math"/>
                        <a:cs typeface="SutonnyMJ" pitchFamily="2" charset="0"/>
                      </a:rPr>
                      <m:t>𝜽</m:t>
                    </m:r>
                    <m:r>
                      <a:rPr lang="en-US" sz="2400" b="1" i="1">
                        <a:latin typeface="Cambria Math"/>
                        <a:ea typeface="Cambria Math"/>
                        <a:cs typeface="SutonnyMJ" pitchFamily="2" charset="0"/>
                      </a:rPr>
                      <m:t>)</m:t>
                    </m:r>
                    <m:r>
                      <a:rPr lang="en-US" sz="2400" b="1" i="1">
                        <a:latin typeface="Cambria Math"/>
                        <a:cs typeface="SutonnyMJ" pitchFamily="2" charset="0"/>
                      </a:rPr>
                      <m:t>=</m:t>
                    </m:r>
                    <m:r>
                      <a:rPr lang="en-US" sz="2400" b="1" i="1">
                        <a:latin typeface="Cambria Math"/>
                        <a:cs typeface="SutonnyMJ" pitchFamily="2" charset="0"/>
                      </a:rPr>
                      <m:t>𝟒</m:t>
                    </m:r>
                  </m:oMath>
                </a14:m>
                <a:r>
                  <a:rPr lang="en-US" sz="2400" b="1" dirty="0">
                    <a:latin typeface="SutonnyMJ" pitchFamily="2" charset="0"/>
                    <a:cs typeface="SutonnyMJ" pitchFamily="2" charset="0"/>
                  </a:rPr>
                  <a:t>  </a:t>
                </a:r>
              </a:p>
              <a:p>
                <a:r>
                  <a:rPr lang="en-US" sz="2400" b="1" dirty="0">
                    <a:latin typeface="SutonnyMJ" pitchFamily="2" charset="0"/>
                    <a:cs typeface="SutonnyMJ" pitchFamily="2" charset="0"/>
                  </a:rPr>
                  <a:t>       </a:t>
                </a:r>
                <a:r>
                  <a:rPr lang="en-US" sz="2400" b="1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2400" b="1" dirty="0">
                    <a:latin typeface="SutonnyMJ" pitchFamily="2" charset="0"/>
                    <a:cs typeface="SutonnyMJ" pitchFamily="2" charset="0"/>
                  </a:rPr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𝟕</m:t>
                        </m:r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𝒔𝒊𝒏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  <a:ea typeface="Cambria Math"/>
                        <a:cs typeface="SutonnyMJ" pitchFamily="2" charset="0"/>
                      </a:rPr>
                      <m:t>𝜽</m:t>
                    </m:r>
                    <m:r>
                      <a:rPr lang="en-US" sz="2400" b="1" i="1">
                        <a:latin typeface="Cambria Math"/>
                        <a:cs typeface="SutonnyMJ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𝟑</m:t>
                        </m:r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𝟑</m:t>
                        </m:r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𝒔𝒊𝒏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  <a:ea typeface="Cambria Math"/>
                        <a:cs typeface="SutonnyMJ" pitchFamily="2" charset="0"/>
                      </a:rPr>
                      <m:t>𝜽</m:t>
                    </m:r>
                    <m:r>
                      <a:rPr lang="en-US" sz="2400" b="1" i="1">
                        <a:latin typeface="Cambria Math"/>
                        <a:cs typeface="SutonnyMJ" pitchFamily="2" charset="0"/>
                      </a:rPr>
                      <m:t>=</m:t>
                    </m:r>
                    <m:r>
                      <a:rPr lang="en-US" sz="2400" b="1" i="1">
                        <a:latin typeface="Cambria Math"/>
                        <a:cs typeface="SutonnyMJ" pitchFamily="2" charset="0"/>
                      </a:rPr>
                      <m:t>𝟒</m:t>
                    </m:r>
                  </m:oMath>
                </a14:m>
                <a:r>
                  <a:rPr lang="en-US" sz="2400" b="1" dirty="0">
                    <a:latin typeface="SutonnyMJ" pitchFamily="2" charset="0"/>
                    <a:cs typeface="SutonnyMJ" pitchFamily="2" charset="0"/>
                  </a:rPr>
                  <a:t>  </a:t>
                </a:r>
              </a:p>
              <a:p>
                <a:r>
                  <a:rPr lang="en-US" sz="2400" b="1" dirty="0">
                    <a:latin typeface="SutonnyMJ" pitchFamily="2" charset="0"/>
                    <a:cs typeface="SutonnyMJ" pitchFamily="2" charset="0"/>
                  </a:rPr>
                  <a:t>       </a:t>
                </a:r>
                <a:r>
                  <a:rPr lang="en-US" sz="2400" b="1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2400" b="1" dirty="0">
                    <a:latin typeface="SutonnyMJ" pitchFamily="2" charset="0"/>
                    <a:cs typeface="SutonnyMJ" pitchFamily="2" charset="0"/>
                  </a:rPr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𝟒</m:t>
                        </m:r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𝒔𝒊𝒏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  <a:ea typeface="Cambria Math"/>
                        <a:cs typeface="SutonnyMJ" pitchFamily="2" charset="0"/>
                      </a:rPr>
                      <m:t>𝜽</m:t>
                    </m:r>
                    <m:r>
                      <a:rPr lang="en-US" sz="2400" b="1" i="1">
                        <a:latin typeface="Cambria Math"/>
                        <a:ea typeface="Cambria Math"/>
                        <a:cs typeface="SutonnyMJ" pitchFamily="2" charset="0"/>
                      </a:rPr>
                      <m:t>=</m:t>
                    </m:r>
                    <m:r>
                      <a:rPr lang="en-US" sz="2400" b="1" i="1">
                        <a:latin typeface="Cambria Math"/>
                        <a:cs typeface="SutonnyMJ" pitchFamily="2" charset="0"/>
                      </a:rPr>
                      <m:t>𝟒</m:t>
                    </m:r>
                    <m:r>
                      <a:rPr lang="en-US" sz="2400" b="1" i="1">
                        <a:latin typeface="Cambria Math"/>
                        <a:cs typeface="SutonnyMJ" pitchFamily="2" charset="0"/>
                      </a:rPr>
                      <m:t>−</m:t>
                    </m:r>
                    <m:r>
                      <a:rPr lang="en-US" sz="2400" b="1" i="1">
                        <a:latin typeface="Cambria Math"/>
                        <a:cs typeface="SutonnyMJ" pitchFamily="2" charset="0"/>
                      </a:rPr>
                      <m:t>𝟑</m:t>
                    </m:r>
                  </m:oMath>
                </a14:m>
                <a:r>
                  <a:rPr lang="en-US" sz="2400" b="1" dirty="0">
                    <a:latin typeface="SutonnyMJ" pitchFamily="2" charset="0"/>
                    <a:cs typeface="SutonnyMJ" pitchFamily="2" charset="0"/>
                  </a:rPr>
                  <a:t> </a:t>
                </a:r>
              </a:p>
              <a:p>
                <a:r>
                  <a:rPr lang="en-US" sz="2400" b="1" dirty="0">
                    <a:latin typeface="SutonnyMJ" pitchFamily="2" charset="0"/>
                    <a:cs typeface="SutonnyMJ" pitchFamily="2" charset="0"/>
                  </a:rPr>
                  <a:t>       </a:t>
                </a:r>
                <a:r>
                  <a:rPr lang="en-US" sz="2400" b="1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2400" b="1" dirty="0">
                    <a:latin typeface="SutonnyMJ" pitchFamily="2" charset="0"/>
                    <a:cs typeface="SutonnyMJ" pitchFamily="2" charset="0"/>
                  </a:rPr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𝟒</m:t>
                        </m:r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𝒔𝒊𝒏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  <a:ea typeface="Cambria Math"/>
                        <a:cs typeface="SutonnyMJ" pitchFamily="2" charset="0"/>
                      </a:rPr>
                      <m:t>𝜽</m:t>
                    </m:r>
                    <m:r>
                      <a:rPr lang="en-US" sz="2400" b="1" i="1">
                        <a:latin typeface="Cambria Math"/>
                        <a:ea typeface="Cambria Math"/>
                        <a:cs typeface="SutonnyMJ" pitchFamily="2" charset="0"/>
                      </a:rPr>
                      <m:t>=</m:t>
                    </m:r>
                    <m:r>
                      <a:rPr lang="en-US" sz="2400" b="1" i="1">
                        <a:latin typeface="Cambria Math"/>
                        <a:ea typeface="Cambria Math"/>
                        <a:cs typeface="SutonnyMJ" pitchFamily="2" charset="0"/>
                      </a:rPr>
                      <m:t>𝟏</m:t>
                    </m:r>
                  </m:oMath>
                </a14:m>
                <a:r>
                  <a:rPr lang="en-US" sz="2400" b="1" dirty="0">
                    <a:latin typeface="SutonnyMJ" pitchFamily="2" charset="0"/>
                    <a:cs typeface="SutonnyMJ" pitchFamily="2" charset="0"/>
                  </a:rPr>
                  <a:t> </a:t>
                </a:r>
              </a:p>
              <a:p>
                <a:r>
                  <a:rPr lang="en-US" sz="2400" b="1" dirty="0">
                    <a:latin typeface="SutonnyMJ" pitchFamily="2" charset="0"/>
                    <a:cs typeface="SutonnyMJ" pitchFamily="2" charset="0"/>
                  </a:rPr>
                  <a:t>       </a:t>
                </a:r>
                <a:r>
                  <a:rPr lang="en-US" sz="2400" b="1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2400" b="1" dirty="0">
                    <a:latin typeface="SutonnyMJ" pitchFamily="2" charset="0"/>
                    <a:cs typeface="SutonnyMJ" pitchFamily="2" charset="0"/>
                  </a:rPr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𝒔𝒊𝒏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  <a:ea typeface="Cambria Math"/>
                        <a:cs typeface="SutonnyMJ" pitchFamily="2" charset="0"/>
                      </a:rPr>
                      <m:t>𝜽</m:t>
                    </m:r>
                    <m:r>
                      <a:rPr lang="en-US" sz="2400" b="1" i="1">
                        <a:latin typeface="Cambria Math"/>
                        <a:ea typeface="Cambria Math"/>
                        <a:cs typeface="SutonnyMJ" pitchFamily="2" charset="0"/>
                      </a:rPr>
                      <m:t>=</m:t>
                    </m:r>
                  </m:oMath>
                </a14:m>
                <a:r>
                  <a:rPr lang="en-US" sz="2400" b="1" dirty="0"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 dirty="0"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dirty="0">
                            <a:latin typeface="Cambria Math"/>
                            <a:cs typeface="SutonnyMJ" pitchFamily="2" charset="0"/>
                          </a:rPr>
                          <m:t>𝟒</m:t>
                        </m:r>
                      </m:den>
                    </m:f>
                    <m:r>
                      <a:rPr lang="en-US" sz="2400" b="1" dirty="0">
                        <a:latin typeface="Cambria Math" panose="02040503050406030204" pitchFamily="18" charset="0"/>
                        <a:cs typeface="SutonnyMJ" pitchFamily="2" charset="0"/>
                      </a:rPr>
                      <m:t>  </m:t>
                    </m:r>
                  </m:oMath>
                </a14:m>
                <a:endParaRPr lang="en-US" sz="2400" b="1" dirty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>
                    <a:latin typeface="SutonnyMJ" pitchFamily="2" charset="0"/>
                    <a:cs typeface="SutonnyMJ" pitchFamily="2" charset="0"/>
                  </a:rPr>
                  <a:t>       </a:t>
                </a:r>
                <a:r>
                  <a:rPr lang="en-US" sz="2400" b="1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2400" b="1" dirty="0">
                    <a:latin typeface="SutonnyMJ" pitchFamily="2" charset="0"/>
                    <a:cs typeface="SutonnyMJ" pitchFamily="2" charset="0"/>
                  </a:rPr>
                  <a:t>,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𝐬𝐢𝐧</m:t>
                        </m:r>
                      </m:fName>
                      <m:e>
                        <m:r>
                          <a:rPr lang="en-US" sz="2400" b="1" i="1">
                            <a:latin typeface="Cambria Math"/>
                            <a:ea typeface="Cambria Math"/>
                            <a:cs typeface="SutonnyMJ" pitchFamily="2" charset="0"/>
                          </a:rPr>
                          <m:t>𝜽</m:t>
                        </m:r>
                      </m:e>
                    </m:func>
                    <m:r>
                      <a:rPr lang="en-US" sz="2400" b="1" i="1">
                        <a:latin typeface="Cambria Math"/>
                        <a:cs typeface="SutonnyMJ" pitchFamily="2" charset="0"/>
                      </a:rPr>
                      <m:t>=</m:t>
                    </m:r>
                  </m:oMath>
                </a14:m>
                <a:r>
                  <a:rPr lang="en-US" sz="2400" b="1" dirty="0"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 dirty="0"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dirty="0"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latin typeface="Cambria Math"/>
                        <a:cs typeface="SutonnyMJ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𝒔𝒊𝒏</m:t>
                        </m:r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𝟑𝟎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2400" b="1" dirty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>
                    <a:latin typeface="SutonnyMJ" pitchFamily="2" charset="0"/>
                    <a:cs typeface="SutonnyMJ" pitchFamily="2" charset="0"/>
                  </a:rPr>
                  <a:t>       </a:t>
                </a:r>
                <a:r>
                  <a:rPr lang="en-US" sz="2400" b="1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2400" b="1" dirty="0"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/>
                        <a:cs typeface="SutonnyMJ" pitchFamily="2" charset="0"/>
                      </a:rPr>
                      <m:t>𝜽</m:t>
                    </m:r>
                    <m:r>
                      <a:rPr lang="en-US" sz="2400" b="1" i="1">
                        <a:latin typeface="Cambria Math"/>
                        <a:ea typeface="Cambria Math"/>
                        <a:cs typeface="SutonnyMJ" pitchFamily="2" charset="0"/>
                      </a:rPr>
                      <m:t> 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𝟑𝟎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b="1" dirty="0">
                    <a:latin typeface="SutonnyMJ" pitchFamily="2" charset="0"/>
                    <a:cs typeface="SutonnyMJ" pitchFamily="2" charset="0"/>
                  </a:rPr>
                  <a:t> </a:t>
                </a:r>
              </a:p>
              <a:p>
                <a:r>
                  <a:rPr lang="en-US" sz="2400" b="1" dirty="0">
                    <a:latin typeface="SutonnyMJ" pitchFamily="2" charset="0"/>
                    <a:cs typeface="SutonnyMJ" pitchFamily="2" charset="0"/>
                  </a:rPr>
                  <a:t>  </a:t>
                </a:r>
                <a:r>
                  <a:rPr lang="en-US" sz="2400" b="1" dirty="0" err="1">
                    <a:latin typeface="SutonnyMJ" pitchFamily="2" charset="0"/>
                    <a:cs typeface="SutonnyMJ" pitchFamily="2" charset="0"/>
                  </a:rPr>
                  <a:t>GLb</a:t>
                </a:r>
                <a:r>
                  <a:rPr lang="en-US" sz="2400" b="1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2400" b="1" dirty="0" err="1">
                    <a:latin typeface="SutonnyMJ" pitchFamily="2" charset="0"/>
                    <a:cs typeface="SutonnyMJ" pitchFamily="2" charset="0"/>
                  </a:rPr>
                  <a:t>evgcÿ</a:t>
                </a:r>
                <a:r>
                  <a:rPr lang="en-US" sz="2400" b="1" dirty="0">
                    <a:latin typeface="SutonnyMJ" pitchFamily="2" charset="0"/>
                    <a:cs typeface="SutonnyMJ" pitchFamily="2" charset="0"/>
                  </a:rPr>
                  <a:t>=</a:t>
                </a:r>
                <a:r>
                  <a:rPr lang="en-US" sz="2400" b="1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cs typeface="Times New Roman" pitchFamily="18" charset="0"/>
                      </a:rPr>
                      <m:t>𝒕𝒂𝒏</m:t>
                    </m:r>
                    <m:r>
                      <a:rPr lang="en-US" sz="24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𝜽</m:t>
                    </m:r>
                  </m:oMath>
                </a14:m>
                <a:endParaRPr lang="en-US" sz="2400" b="1" dirty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>
                    <a:latin typeface="SutonnyMJ" pitchFamily="2" charset="0"/>
                    <a:cs typeface="SutonnyMJ" pitchFamily="2" charset="0"/>
                  </a:rPr>
                  <a:t>                 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𝒕𝒂𝒏</m:t>
                        </m:r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𝟑𝟎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2400" b="1" dirty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>
                    <a:latin typeface="SutonnyMJ" pitchFamily="2" charset="0"/>
                    <a:cs typeface="SutonnyMJ" pitchFamily="2" charset="0"/>
                  </a:rPr>
                  <a:t>       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1" i="1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latin typeface="Cambria Math"/>
                                <a:cs typeface="SutonnyMJ" pitchFamily="2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endParaRPr lang="en-US" sz="2400" b="1" dirty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>
                    <a:latin typeface="SutonnyMJ" pitchFamily="2" charset="0"/>
                    <a:cs typeface="SutonnyMJ" pitchFamily="2" charset="0"/>
                  </a:rPr>
                  <a:t>                  =  </a:t>
                </a:r>
                <a:r>
                  <a:rPr lang="en-US" sz="2400" b="1" dirty="0" err="1">
                    <a:latin typeface="SutonnyMJ" pitchFamily="2" charset="0"/>
                    <a:cs typeface="SutonnyMJ" pitchFamily="2" charset="0"/>
                  </a:rPr>
                  <a:t>Wvbcÿ</a:t>
                </a:r>
                <a:r>
                  <a:rPr lang="en-US" sz="2400" b="1" dirty="0">
                    <a:latin typeface="SutonnyMJ" pitchFamily="2" charset="0"/>
                    <a:cs typeface="SutonnyMJ" pitchFamily="2" charset="0"/>
                  </a:rPr>
                  <a:t>   (</a:t>
                </a:r>
                <a:r>
                  <a:rPr lang="en-US" sz="2400" b="1" dirty="0" err="1">
                    <a:latin typeface="SutonnyMJ" pitchFamily="2" charset="0"/>
                    <a:cs typeface="SutonnyMJ" pitchFamily="2" charset="0"/>
                  </a:rPr>
                  <a:t>cÖgvwYZ</a:t>
                </a:r>
                <a:r>
                  <a:rPr lang="en-US" sz="2400" b="1" dirty="0">
                    <a:latin typeface="SutonnyMJ" pitchFamily="2" charset="0"/>
                    <a:cs typeface="SutonnyMJ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28601"/>
                <a:ext cx="8153400" cy="6451125"/>
              </a:xfrm>
              <a:prstGeom prst="rect">
                <a:avLst/>
              </a:prstGeom>
              <a:blipFill>
                <a:blip r:embed="rId2"/>
                <a:stretch>
                  <a:fillRect l="-2377" t="-1312" b="-656"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64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814</Words>
  <Application>Microsoft Office PowerPoint</Application>
  <PresentationFormat>Widescreen</PresentationFormat>
  <Paragraphs>117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NikoshBAN</vt:lpstr>
      <vt:lpstr>SutonnyMJ</vt:lpstr>
      <vt:lpstr>Times New Roman</vt:lpstr>
      <vt:lpstr>Wingdings</vt:lpstr>
      <vt:lpstr>Office Theme</vt:lpstr>
      <vt:lpstr>স্বাগতম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TAJUL ISLAM</dc:creator>
  <cp:lastModifiedBy>TAJUL ISLAM</cp:lastModifiedBy>
  <cp:revision>2</cp:revision>
  <dcterms:created xsi:type="dcterms:W3CDTF">2021-02-19T15:34:28Z</dcterms:created>
  <dcterms:modified xsi:type="dcterms:W3CDTF">2021-02-19T15:44:07Z</dcterms:modified>
</cp:coreProperties>
</file>