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9" r:id="rId4"/>
    <p:sldId id="260" r:id="rId5"/>
    <p:sldId id="261" r:id="rId6"/>
    <p:sldId id="262" r:id="rId7"/>
    <p:sldId id="263" r:id="rId8"/>
    <p:sldId id="264" r:id="rId9"/>
    <p:sldId id="265" r:id="rId10"/>
    <p:sldId id="268" r:id="rId11"/>
    <p:sldId id="269" r:id="rId12"/>
    <p:sldId id="270" r:id="rId13"/>
    <p:sldId id="271" r:id="rId14"/>
    <p:sldId id="266" r:id="rId15"/>
    <p:sldId id="267" r:id="rId16"/>
    <p:sldId id="2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2/19/2021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2/19/2021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2/19/2021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2/19/2021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2/19/2021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2/19/2021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eshikhon.com/category/%E0%A6%95%E0%A7%83%E0%A6%B7%E0%A6%BF-%E0%A6%93-%E0%A6%AA%E0%A6%B0%E0%A6%BF%E0%A6%AC%E0%A7%87%E0%A6%B6/%E0%A6%AB%E0%A6%B2"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eshikhon.com/category/%E0%A6%95%E0%A7%83%E0%A6%B7%E0%A6%BF-%E0%A6%93-%E0%A6%AA%E0%A6%B0%E0%A6%BF%E0%A6%AC%E0%A7%87%E0%A6%B6/%E0%A6%B8%E0%A6%BE%E0%A6%B0"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eshikhon.com/category/%E0%A6%95%E0%A7%83%E0%A6%B7%E0%A6%BF-%E0%A6%93-%E0%A6%AA%E0%A6%B0%E0%A6%BF%E0%A6%AC%E0%A7%87%E0%A6%B6/%E0%A6%AB%E0%A6%B2"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eshikhon.com/category/%E0%A6%95%E0%A7%83%E0%A6%B7%E0%A6%BF-%E0%A6%93-%E0%A6%AA%E0%A6%B0%E0%A6%BF%E0%A6%AC%E0%A7%87%E0%A6%B6/%E0%A6%AB%E0%A6%B8%E0%A6%B2" TargetMode="External"/><Relationship Id="rId2" Type="http://schemas.openxmlformats.org/officeDocument/2006/relationships/hyperlink" Target="https://eshikhon.com/category/%E0%A6%95%E0%A7%83%E0%A6%B7%E0%A6%BF-%E0%A6%93-%E0%A6%AA%E0%A6%B0%E0%A6%BF%E0%A6%AC%E0%A7%87%E0%A6%B6/%E0%A6%B0%E0%A7%8B%E0%A6%97"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6" name="Picture 2" descr="D:\38512042_213931405968039_8707052813949075456_o.jpg"/>
          <p:cNvPicPr>
            <a:picLocks noChangeAspect="1" noChangeArrowheads="1"/>
          </p:cNvPicPr>
          <p:nvPr/>
        </p:nvPicPr>
        <p:blipFill>
          <a:blip r:embed="rId2" cstate="print"/>
          <a:srcRect/>
          <a:stretch>
            <a:fillRect/>
          </a:stretch>
        </p:blipFill>
        <p:spPr bwMode="auto">
          <a:xfrm>
            <a:off x="533400" y="304800"/>
            <a:ext cx="8229600" cy="6324600"/>
          </a:xfrm>
          <a:prstGeom prst="rect">
            <a:avLst/>
          </a:prstGeom>
          <a:noFill/>
        </p:spPr>
      </p:pic>
      <p:sp>
        <p:nvSpPr>
          <p:cNvPr id="4" name="TextBox 3"/>
          <p:cNvSpPr txBox="1"/>
          <p:nvPr/>
        </p:nvSpPr>
        <p:spPr>
          <a:xfrm>
            <a:off x="457200" y="3276600"/>
            <a:ext cx="5562600" cy="1754326"/>
          </a:xfrm>
          <a:prstGeom prst="rect">
            <a:avLst/>
          </a:prstGeom>
          <a:noFill/>
        </p:spPr>
        <p:txBody>
          <a:bodyPr wrap="square" rtlCol="1">
            <a:spAutoFit/>
          </a:bodyPr>
          <a:lstStyle/>
          <a:p>
            <a:r>
              <a:rPr lang="en-US" sz="3600" b="1" dirty="0" err="1" smtClean="0">
                <a:solidFill>
                  <a:srgbClr val="FFFF00"/>
                </a:solidFill>
              </a:rPr>
              <a:t>আজকের</a:t>
            </a:r>
            <a:r>
              <a:rPr lang="en-US" sz="3600" b="1" dirty="0" smtClean="0">
                <a:solidFill>
                  <a:srgbClr val="FFFF00"/>
                </a:solidFill>
              </a:rPr>
              <a:t> </a:t>
            </a:r>
            <a:r>
              <a:rPr lang="en-US" sz="3600" b="1" dirty="0" err="1" smtClean="0">
                <a:solidFill>
                  <a:srgbClr val="FFFF00"/>
                </a:solidFill>
              </a:rPr>
              <a:t>ক্লাসে</a:t>
            </a:r>
            <a:r>
              <a:rPr lang="en-US" sz="3600" b="1" dirty="0" smtClean="0">
                <a:solidFill>
                  <a:srgbClr val="FFFF00"/>
                </a:solidFill>
              </a:rPr>
              <a:t> </a:t>
            </a:r>
            <a:r>
              <a:rPr lang="en-US" sz="3600" b="1" dirty="0" err="1" smtClean="0">
                <a:solidFill>
                  <a:srgbClr val="FFFF00"/>
                </a:solidFill>
              </a:rPr>
              <a:t>সবাইকে</a:t>
            </a:r>
            <a:r>
              <a:rPr lang="en-US" sz="3600" b="1" dirty="0" smtClean="0">
                <a:solidFill>
                  <a:srgbClr val="FFFF00"/>
                </a:solidFill>
              </a:rPr>
              <a:t> </a:t>
            </a:r>
          </a:p>
          <a:p>
            <a:r>
              <a:rPr lang="en-US" sz="3600" b="1" dirty="0" smtClean="0">
                <a:solidFill>
                  <a:srgbClr val="FFFF00"/>
                </a:solidFill>
              </a:rPr>
              <a:t>            </a:t>
            </a:r>
          </a:p>
          <a:p>
            <a:r>
              <a:rPr lang="en-US" sz="3600" b="1" dirty="0" smtClean="0">
                <a:solidFill>
                  <a:srgbClr val="FFFF00"/>
                </a:solidFill>
              </a:rPr>
              <a:t>                </a:t>
            </a:r>
            <a:r>
              <a:rPr lang="en-US" sz="3600" b="1" dirty="0" err="1" smtClean="0">
                <a:solidFill>
                  <a:srgbClr val="FFFF00"/>
                </a:solidFill>
              </a:rPr>
              <a:t>সুস্বাগতম</a:t>
            </a:r>
            <a:r>
              <a:rPr lang="en-US" sz="3600" b="1" dirty="0" smtClean="0">
                <a:solidFill>
                  <a:srgbClr val="FFFF00"/>
                </a:solidFill>
              </a:rPr>
              <a:t> </a:t>
            </a:r>
            <a:endParaRPr lang="ar-SA"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81000" y="1877899"/>
            <a:ext cx="8458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 </a:t>
            </a:r>
            <a:r>
              <a:rPr kumimoji="0" lang="bn-IN" sz="32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rPr>
              <a:t>মিষ্টি কুমড়া চাষ</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ভূমিকা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মিষ্টি কুমড়ায় প্রচুর পরিমাণে ভিটামিন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এ</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থাকে। এর</a:t>
            </a:r>
            <a:r>
              <a:rPr kumimoji="0" lang="en-US" sz="2800" b="0" i="0" u="none" strike="noStrike" cap="none" normalizeH="0" baseline="0" dirty="0" smtClean="0">
                <a:ln>
                  <a:noFill/>
                </a:ln>
                <a:solidFill>
                  <a:srgbClr val="0000FF"/>
                </a:solidFill>
                <a:effectLst/>
                <a:latin typeface="Calibri" pitchFamily="34" charset="0"/>
                <a:ea typeface="Times New Roman" pitchFamily="18" charset="0"/>
                <a:cs typeface="Arial" pitchFamily="34" charset="0"/>
                <a:hlinkClick r:id="rId2"/>
              </a:rPr>
              <a:t> </a:t>
            </a:r>
            <a:r>
              <a:rPr kumimoji="0" lang="bn-IN" sz="2800" b="0" i="0" u="none" strike="noStrike" cap="none" normalizeH="0" baseline="0" dirty="0" smtClean="0">
                <a:ln>
                  <a:noFill/>
                </a:ln>
                <a:solidFill>
                  <a:srgbClr val="0000FF"/>
                </a:solidFill>
                <a:effectLst/>
                <a:latin typeface="Vrinda" pitchFamily="34" charset="0"/>
                <a:ea typeface="Times New Roman" pitchFamily="18" charset="0"/>
                <a:cs typeface="Vrinda" pitchFamily="34" charset="0"/>
                <a:hlinkClick r:id="rId2"/>
              </a:rPr>
              <a:t>ফল</a:t>
            </a:r>
            <a:r>
              <a:rPr kumimoji="0" lang="bn-IN" sz="2800" b="0" i="0" u="none" strike="noStrike" cap="none" normalizeH="0" baseline="0" dirty="0" smtClean="0">
                <a:ln>
                  <a:noFill/>
                </a:ln>
                <a:solidFill>
                  <a:srgbClr val="0000FF"/>
                </a:solidFill>
                <a:effectLst/>
                <a:latin typeface="Calibri" pitchFamily="34" charset="0"/>
                <a:ea typeface="Times New Roman" pitchFamily="18" charset="0"/>
                <a:cs typeface="Vrinda" pitchFamily="34" charset="0"/>
                <a:hlinkClick r:id="rId2"/>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কাঁচা</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ও পাকা উভয় অবস্থায়ই খাওয়া যায়। তবে এর প্রধান ব্যবহার পাকা অবস্থায়।</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কুমড়ার পাতা ও কচি ডগা খাওয়া যায়। মিষ্টিকুমড়া সচরাচর বৈশাখী</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বর্ষাতি ও</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মাঘী এ তিন শ্রেণিতে বিভক্ত।</a:t>
            </a:r>
            <a:endParaRPr kumimoji="0" lang="bn-I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772400" cy="4495800"/>
          </a:xfrm>
        </p:spPr>
        <p:txBody>
          <a:bodyPr/>
          <a:lstStyle/>
          <a:p>
            <a:endParaRPr lang="ar-SA" dirty="0"/>
          </a:p>
        </p:txBody>
      </p:sp>
      <p:sp>
        <p:nvSpPr>
          <p:cNvPr id="26625" name="Rectangle 1"/>
          <p:cNvSpPr>
            <a:spLocks noChangeArrowheads="1"/>
          </p:cNvSpPr>
          <p:nvPr/>
        </p:nvSpPr>
        <p:spPr bwMode="auto">
          <a:xfrm>
            <a:off x="457200" y="184131"/>
            <a:ext cx="86868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bn-IN" sz="28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rPr>
              <a:t>চাষের সময়</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বৈশাখী কুমড়ার বীজ মাঘ মাস</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বর্ষাতি কুমড়ার বীজ বৈশাখ এবং মাঘী কুমড়ার বীজ শ্রাবণ মাসে বপন করতে হয়।</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rPr>
              <a:t>মাদা তৈরি ও</a:t>
            </a: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hlinkClick r:id="rId2"/>
              </a:rPr>
              <a:t> </a:t>
            </a:r>
            <a:r>
              <a:rPr kumimoji="0" lang="bn-IN" sz="28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hlinkClick r:id="rId2"/>
              </a:rPr>
              <a:t>সার</a:t>
            </a:r>
            <a:r>
              <a:rPr kumimoji="0" lang="bn-IN" sz="2800" b="0" i="0" u="none" strike="noStrike" cap="none" normalizeH="0" baseline="0" dirty="0" smtClean="0">
                <a:ln>
                  <a:noFill/>
                </a:ln>
                <a:solidFill>
                  <a:srgbClr val="FF0000"/>
                </a:solidFill>
                <a:effectLst/>
                <a:latin typeface="Arial" pitchFamily="34" charset="0"/>
                <a:ea typeface="Times New Roman" pitchFamily="18" charset="0"/>
                <a:cs typeface="Vrinda" pitchFamily="34" charset="0"/>
                <a:hlinkClick r:id="rId2"/>
              </a:rPr>
              <a:t> </a:t>
            </a:r>
            <a:r>
              <a:rPr kumimoji="0" lang="bn-IN" sz="28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rPr>
              <a:t>প্রয়োগ :</a:t>
            </a:r>
            <a:endParaRPr kumimoji="0" lang="en-US" sz="28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মাদার জন্য সাধারণত ৩-৪ মিটার দূরত্বে ৮০-১০০ ঘন সেমি. আকারের গর্ত তৈরি</a:t>
            </a:r>
            <a:r>
              <a:rPr kumimoji="0" lang="bn-IN" sz="2400" b="0" i="0" u="none" strike="noStrike" cap="none" normalizeH="0" baseline="0" dirty="0" smtClean="0">
                <a:ln>
                  <a:noFill/>
                </a:ln>
                <a:solidFill>
                  <a:schemeClr val="tx1"/>
                </a:solidFill>
                <a:effectLst/>
                <a:latin typeface="Arial"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করতে হবে। প্রতি গর্তে গোবর বা কমপোস্ট ৫ কেজি</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ইউরিয়া ১৩০ গ্রাম</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টিএসপি</a:t>
            </a:r>
            <a:r>
              <a:rPr kumimoji="0" lang="bn-IN" sz="2400" b="0" i="0" u="none" strike="noStrike" cap="none" normalizeH="0" baseline="0" dirty="0" smtClean="0">
                <a:ln>
                  <a:noFill/>
                </a:ln>
                <a:solidFill>
                  <a:schemeClr val="tx1"/>
                </a:solidFill>
                <a:effectLst/>
                <a:latin typeface="Arial"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২০০ গ্রাম</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এমপি ১৫০ গ্রাম</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জিপসাম ৯০ গ্রাম ও দস্তা</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a:rPr>
              <a:t> </a:t>
            </a:r>
            <a:r>
              <a:rPr kumimoji="0" lang="bn-IN" sz="2400" b="0" i="0" u="none" strike="noStrike" cap="none" normalizeH="0" baseline="0" dirty="0" smtClean="0">
                <a:ln>
                  <a:noFill/>
                </a:ln>
                <a:solidFill>
                  <a:srgbClr val="0000FF"/>
                </a:solidFill>
                <a:effectLst/>
                <a:latin typeface="Vrinda" pitchFamily="34" charset="0"/>
                <a:ea typeface="Times New Roman" pitchFamily="18" charset="0"/>
                <a:cs typeface="Vrinda" pitchFamily="34" charset="0"/>
                <a:hlinkClick r:id="rId2"/>
              </a:rPr>
              <a:t>সার</a:t>
            </a:r>
            <a:r>
              <a:rPr kumimoji="0" lang="bn-IN" sz="2400" b="0" i="0" u="none" strike="noStrike" cap="none" normalizeH="0" baseline="0" dirty="0" smtClean="0">
                <a:ln>
                  <a:noFill/>
                </a:ln>
                <a:solidFill>
                  <a:srgbClr val="0000FF"/>
                </a:solidFill>
                <a:effectLst/>
                <a:latin typeface="Arial" pitchFamily="34" charset="0"/>
                <a:ea typeface="Times New Roman" pitchFamily="18" charset="0"/>
                <a:cs typeface="Vrinda" pitchFamily="34" charset="0"/>
                <a:hlinkClick r:id="rId2"/>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৫ গ্রাম দিতে হবে। ইউরিয়া ছাড়া অন্যান্য</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a:rPr>
              <a:t> </a:t>
            </a:r>
            <a:r>
              <a:rPr kumimoji="0" lang="bn-IN" sz="2400" b="0" i="0" u="none" strike="noStrike" cap="none" normalizeH="0" baseline="0" dirty="0" smtClean="0">
                <a:ln>
                  <a:noFill/>
                </a:ln>
                <a:solidFill>
                  <a:srgbClr val="0000FF"/>
                </a:solidFill>
                <a:effectLst/>
                <a:latin typeface="Vrinda" pitchFamily="34" charset="0"/>
                <a:ea typeface="Times New Roman" pitchFamily="18" charset="0"/>
                <a:cs typeface="Vrinda" pitchFamily="34" charset="0"/>
                <a:hlinkClick r:id="rId2"/>
              </a:rPr>
              <a:t>সার</a:t>
            </a:r>
            <a:r>
              <a:rPr kumimoji="0" lang="bn-IN" sz="2400" b="0" i="0" u="none" strike="noStrike" cap="none" normalizeH="0" baseline="0" dirty="0" smtClean="0">
                <a:ln>
                  <a:noFill/>
                </a:ln>
                <a:solidFill>
                  <a:srgbClr val="0000FF"/>
                </a:solidFill>
                <a:effectLst/>
                <a:latin typeface="Arial" pitchFamily="34" charset="0"/>
                <a:ea typeface="Times New Roman" pitchFamily="18" charset="0"/>
                <a:cs typeface="Vrinda" pitchFamily="34" charset="0"/>
                <a:hlinkClick r:id="rId2"/>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বীজ</a:t>
            </a:r>
            <a:r>
              <a:rPr kumimoji="0" lang="bn-IN" sz="2400" b="0" i="0" u="none" strike="noStrike" cap="none" normalizeH="0" baseline="0" dirty="0" smtClean="0">
                <a:ln>
                  <a:noFill/>
                </a:ln>
                <a:solidFill>
                  <a:schemeClr val="tx1"/>
                </a:solidFill>
                <a:effectLst/>
                <a:latin typeface="Arial"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বোনার ৮-১০ দিন আগে গর্তের মাটির সাথে মিশিয়ে দিতে হবে। ইউরিয়া দুইভাগে</a:t>
            </a:r>
            <a:r>
              <a:rPr kumimoji="0" lang="bn-IN" sz="2400" b="0" i="0" u="none" strike="noStrike" cap="none" normalizeH="0" baseline="0" dirty="0" smtClean="0">
                <a:ln>
                  <a:noFill/>
                </a:ln>
                <a:solidFill>
                  <a:schemeClr val="tx1"/>
                </a:solidFill>
                <a:effectLst/>
                <a:latin typeface="Arial"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বীজ বোনার ১০ দিন পর প্রথমবার ও ৩৫ দিন পর দ্বিতীয়বার উপরি প্রয়োগ করতে</a:t>
            </a:r>
            <a:r>
              <a:rPr kumimoji="0" lang="bn-IN" sz="2400" b="0" i="0" u="none" strike="noStrike" cap="none" normalizeH="0" baseline="0" dirty="0" smtClean="0">
                <a:ln>
                  <a:noFill/>
                </a:ln>
                <a:solidFill>
                  <a:schemeClr val="tx1"/>
                </a:solidFill>
                <a:effectLst/>
                <a:latin typeface="Arial" pitchFamily="34" charset="0"/>
                <a:ea typeface="Times New Roman" pitchFamily="18" charset="0"/>
                <a:cs typeface="Vrinda" pitchFamily="34" charset="0"/>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হবে। মাদার চারপাশে অগভীর একটি নালা কেটে</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a:rPr>
              <a:t> </a:t>
            </a:r>
            <a:r>
              <a:rPr kumimoji="0" lang="bn-IN" sz="2400" b="0" i="0" u="none" strike="noStrike" cap="none" normalizeH="0" baseline="0" dirty="0" smtClean="0">
                <a:ln>
                  <a:noFill/>
                </a:ln>
                <a:solidFill>
                  <a:srgbClr val="0000FF"/>
                </a:solidFill>
                <a:effectLst/>
                <a:latin typeface="Vrinda" pitchFamily="34" charset="0"/>
                <a:ea typeface="Times New Roman" pitchFamily="18" charset="0"/>
                <a:cs typeface="Vrinda" pitchFamily="34" charset="0"/>
                <a:hlinkClick r:id="rId2"/>
              </a:rPr>
              <a:t>সার</a:t>
            </a:r>
            <a:r>
              <a:rPr kumimoji="0" lang="bn-IN" sz="2400" b="0" i="0" u="none" strike="noStrike" cap="none" normalizeH="0" baseline="0" dirty="0" smtClean="0">
                <a:ln>
                  <a:noFill/>
                </a:ln>
                <a:solidFill>
                  <a:srgbClr val="0000FF"/>
                </a:solidFill>
                <a:effectLst/>
                <a:latin typeface="Arial" pitchFamily="34" charset="0"/>
                <a:ea typeface="Times New Roman" pitchFamily="18" charset="0"/>
                <a:cs typeface="Vrinda" pitchFamily="34" charset="0"/>
                <a:hlinkClick r:id="rId2"/>
              </a:rPr>
              <a:t> </a:t>
            </a:r>
            <a:r>
              <a:rPr kumimoji="0" lang="bn-IN" sz="24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নালার মাটির সাথে মিশিয়ে দিতে হবে।</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09600"/>
            <a:ext cx="7467600" cy="4370427"/>
          </a:xfrm>
          <a:prstGeom prst="rect">
            <a:avLst/>
          </a:prstGeom>
        </p:spPr>
        <p:txBody>
          <a:bodyPr wrap="square">
            <a:spAutoFit/>
          </a:bodyPr>
          <a:lstStyle/>
          <a:p>
            <a:pPr algn="ctr"/>
            <a:r>
              <a:rPr lang="bn-IN" sz="2000" dirty="0" smtClean="0">
                <a:solidFill>
                  <a:srgbClr val="FF0000"/>
                </a:solidFill>
              </a:rPr>
              <a:t>বীজ বপন </a:t>
            </a:r>
            <a:r>
              <a:rPr lang="bn-IN" sz="2000" dirty="0" smtClean="0">
                <a:solidFill>
                  <a:srgbClr val="FF0000"/>
                </a:solidFill>
              </a:rPr>
              <a:t>:</a:t>
            </a:r>
            <a:endParaRPr lang="en-US" sz="2000" dirty="0" smtClean="0">
              <a:solidFill>
                <a:srgbClr val="FF0000"/>
              </a:solidFill>
            </a:endParaRPr>
          </a:p>
          <a:p>
            <a:pPr algn="ctr"/>
            <a:r>
              <a:rPr lang="en-US" sz="2000" dirty="0" smtClean="0"/>
              <a:t/>
            </a:r>
            <a:br>
              <a:rPr lang="en-US" sz="2000" dirty="0" smtClean="0"/>
            </a:br>
            <a:r>
              <a:rPr lang="bn-IN" sz="2000" dirty="0" smtClean="0"/>
              <a:t>মাদা তৈরি হতে ১০-১২ দিন পর প্রতি মাদায় ২-৩ টি বীজ মাদার মাঝখানে রোপণ করতে হবে।</a:t>
            </a:r>
            <a:r>
              <a:rPr lang="en-US" sz="2000" dirty="0" smtClean="0"/>
              <a:t/>
            </a:r>
            <a:br>
              <a:rPr lang="en-US" sz="2000" dirty="0" smtClean="0"/>
            </a:br>
            <a:endParaRPr lang="en-US" sz="2000" dirty="0" smtClean="0"/>
          </a:p>
          <a:p>
            <a:pPr algn="ctr"/>
            <a:r>
              <a:rPr lang="bn-IN" sz="2000" dirty="0" smtClean="0">
                <a:solidFill>
                  <a:srgbClr val="FF0000"/>
                </a:solidFill>
              </a:rPr>
              <a:t>পরিচর্যা :</a:t>
            </a:r>
            <a:endParaRPr lang="en-US" sz="2000" dirty="0" smtClean="0">
              <a:solidFill>
                <a:srgbClr val="FF0000"/>
              </a:solidFill>
            </a:endParaRPr>
          </a:p>
          <a:p>
            <a:pPr algn="ctr"/>
            <a:r>
              <a:rPr lang="en-US" sz="2000" dirty="0" smtClean="0"/>
              <a:t/>
            </a:r>
            <a:br>
              <a:rPr lang="en-US" sz="2000" dirty="0" smtClean="0"/>
            </a:br>
            <a:r>
              <a:rPr lang="bn-IN" sz="2000" dirty="0" smtClean="0"/>
              <a:t>আগাছা থাকলে তা পরিষ্কার করে চারা গাছের গোড়ায় কিছুটা মাটি তুলে দিতে হবে। মাঝে মাঝে নিড়ানি দিয়ে গাছের গোড়ার মাটি আলগা করে দিতে হবে। গোড়ার কাছাকাছি কিছু খড় ১৫-২০ দিন পর বিছিয়ে দিতে হবে।</a:t>
            </a:r>
            <a:r>
              <a:rPr lang="en-US" sz="2000" u="sng" dirty="0" smtClean="0">
                <a:hlinkClick r:id="rId2"/>
              </a:rPr>
              <a:t> </a:t>
            </a:r>
            <a:r>
              <a:rPr lang="bn-IN" sz="2000" u="sng" dirty="0" smtClean="0">
                <a:hlinkClick r:id="rId2"/>
              </a:rPr>
              <a:t>ফল </a:t>
            </a:r>
            <a:r>
              <a:rPr lang="bn-IN" sz="2000" dirty="0" smtClean="0"/>
              <a:t>ধরা শুরু করলে ফলের নিচেও খড় বিছিয়ে দিতে হবে। বৈশাখী কুমড়া মাটিতে হয়</a:t>
            </a:r>
            <a:r>
              <a:rPr lang="en-US" sz="2000" dirty="0" smtClean="0"/>
              <a:t>, </a:t>
            </a:r>
            <a:r>
              <a:rPr lang="bn-IN" sz="2000" dirty="0" smtClean="0"/>
              <a:t>অন্যান্য কুমড়ার জন্য মাচার ব্যবস্থা করতে হয়। গাছের লতাপাতা বেশি হলে কিছু লতাপাতা ছেঁটে দিতে হবে।</a:t>
            </a:r>
            <a:r>
              <a:rPr lang="en-US" dirty="0" smtClean="0"/>
              <a:t/>
            </a:r>
            <a:br>
              <a:rPr lang="en-US" dirty="0" smtClean="0"/>
            </a:b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IN" sz="2400" dirty="0" smtClean="0">
                <a:solidFill>
                  <a:srgbClr val="FF0000"/>
                </a:solidFill>
              </a:rPr>
              <a:t>পোকা ও</a:t>
            </a:r>
            <a:r>
              <a:rPr lang="en-US" sz="2400" dirty="0" smtClean="0">
                <a:solidFill>
                  <a:srgbClr val="FF0000"/>
                </a:solidFill>
                <a:hlinkClick r:id="rId2"/>
              </a:rPr>
              <a:t> </a:t>
            </a:r>
            <a:r>
              <a:rPr lang="bn-IN" sz="2400" dirty="0" smtClean="0">
                <a:solidFill>
                  <a:srgbClr val="FF0000"/>
                </a:solidFill>
                <a:hlinkClick r:id="rId2"/>
              </a:rPr>
              <a:t>রোগ </a:t>
            </a:r>
            <a:r>
              <a:rPr lang="bn-IN" sz="2400" dirty="0" smtClean="0">
                <a:solidFill>
                  <a:srgbClr val="FF0000"/>
                </a:solidFill>
              </a:rPr>
              <a:t>দমন :</a:t>
            </a:r>
            <a:r>
              <a:rPr lang="en-US" sz="2400" dirty="0" smtClean="0"/>
              <a:t/>
            </a:r>
            <a:br>
              <a:rPr lang="en-US" sz="2400" dirty="0" smtClean="0"/>
            </a:br>
            <a:r>
              <a:rPr lang="ar-SA" sz="2400" dirty="0" smtClean="0"/>
              <a:t/>
            </a:r>
            <a:br>
              <a:rPr lang="ar-SA" sz="2400" dirty="0" smtClean="0"/>
            </a:br>
            <a:r>
              <a:rPr lang="bn-IN" sz="2400" dirty="0" smtClean="0"/>
              <a:t>কুমড়া </a:t>
            </a:r>
            <a:r>
              <a:rPr lang="bn-IN" sz="2400" dirty="0" smtClean="0"/>
              <a:t>জাতীয় গাছের বিভিন্ন পোকার মধ্যে লাল পোকা</a:t>
            </a:r>
            <a:r>
              <a:rPr lang="en-US" sz="2400" dirty="0" smtClean="0"/>
              <a:t>, </a:t>
            </a:r>
            <a:r>
              <a:rPr lang="bn-IN" sz="2400" dirty="0" smtClean="0"/>
              <a:t>কাঁটালে পোকা এবং ফলের মাছি উল্লেখ্য যোগ্য। এ পোকা দমনের জন্য সেভিন। ডায়াজিনন প্রয়োগ করা যেতে পারে। আর এ জাতীয় সবজির রোগের মধ্যে পাউডারি মিলডিও</a:t>
            </a:r>
            <a:r>
              <a:rPr lang="en-US" sz="2400" dirty="0" smtClean="0"/>
              <a:t>, </a:t>
            </a:r>
            <a:r>
              <a:rPr lang="bn-IN" sz="2400" dirty="0" smtClean="0"/>
              <a:t>ডাউনি মিলডিও ও এনথ্রাকনোজ প্রধান। দুই সপ্তাহ পর পর ডায়াথেন প্রয়োগ করতে হবে।</a:t>
            </a:r>
            <a:r>
              <a:rPr lang="en-US" sz="2400" dirty="0" smtClean="0"/>
              <a:t/>
            </a:r>
            <a:br>
              <a:rPr lang="en-US" sz="2400" dirty="0" smtClean="0"/>
            </a:br>
            <a:r>
              <a:rPr lang="en-US" sz="2400" dirty="0" smtClean="0"/>
              <a:t/>
            </a:r>
            <a:br>
              <a:rPr lang="en-US" sz="2400" dirty="0" smtClean="0"/>
            </a:br>
            <a:r>
              <a:rPr lang="bn-IN" sz="2400" dirty="0" smtClean="0">
                <a:hlinkClick r:id="rId3"/>
              </a:rPr>
              <a:t>ফসল</a:t>
            </a:r>
            <a:r>
              <a:rPr lang="en-US" sz="2400" dirty="0" smtClean="0"/>
              <a:t> </a:t>
            </a:r>
            <a:r>
              <a:rPr lang="bn-IN" sz="2400" dirty="0" smtClean="0"/>
              <a:t>সংগ্রহ ও ফলন </a:t>
            </a:r>
            <a:r>
              <a:rPr lang="bn-IN" sz="2400" dirty="0" smtClean="0"/>
              <a:t>:</a:t>
            </a:r>
            <a:r>
              <a:rPr lang="en-US" sz="2400" dirty="0" smtClean="0"/>
              <a:t/>
            </a:r>
            <a:br>
              <a:rPr lang="en-US" sz="2400" dirty="0" smtClean="0"/>
            </a:br>
            <a:r>
              <a:rPr lang="en-US" sz="2400" dirty="0" smtClean="0"/>
              <a:t/>
            </a:r>
            <a:br>
              <a:rPr lang="en-US" sz="2400" dirty="0" smtClean="0"/>
            </a:br>
            <a:r>
              <a:rPr lang="bn-IN" sz="2400" dirty="0" smtClean="0"/>
              <a:t>মিষ্টিকুমড়া কচি অবস্থা থেকে শুরু করে পরিপূর্ণ পাকা অবস্থায় খাওয়া যায়। তাই কচি অবস্থা থেকেই </a:t>
            </a:r>
            <a:r>
              <a:rPr lang="bn-IN" sz="2400" dirty="0" smtClean="0">
                <a:hlinkClick r:id="rId3"/>
              </a:rPr>
              <a:t>ফসল</a:t>
            </a:r>
            <a:r>
              <a:rPr lang="en-US" sz="2400" dirty="0" smtClean="0"/>
              <a:t> </a:t>
            </a:r>
            <a:r>
              <a:rPr lang="bn-IN" sz="2400" dirty="0" smtClean="0"/>
              <a:t>সংগ্রহ শুরু হয়। কুমড়া বেশ পাকিয়ে সংগ্রহ করলে অনেকদিন ঘরে রাখা যায়। শতক প্রতি ফলন ৮০-১০০ কেজি হতে </a:t>
            </a:r>
            <a:r>
              <a:rPr lang="bn-IN" sz="2400" dirty="0" smtClean="0"/>
              <a:t>পারে</a:t>
            </a:r>
            <a:r>
              <a:rPr lang="bn-IN" dirty="0" smtClean="0"/>
              <a:t>।</a:t>
            </a:r>
            <a:r>
              <a:rPr lang="en-US" dirty="0" smtClean="0"/>
              <a:t/>
            </a:r>
            <a:br>
              <a:rPr lang="en-US" dirty="0" smtClean="0"/>
            </a:br>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04800"/>
            <a:ext cx="7848600" cy="3600986"/>
          </a:xfrm>
          <a:prstGeom prst="rect">
            <a:avLst/>
          </a:prstGeom>
        </p:spPr>
        <p:txBody>
          <a:bodyPr wrap="square">
            <a:spAutoFit/>
          </a:bodyPr>
          <a:lstStyle/>
          <a:p>
            <a:pPr algn="ctr"/>
            <a:r>
              <a:rPr lang="en-US" sz="3200" dirty="0" err="1" smtClean="0">
                <a:solidFill>
                  <a:srgbClr val="7030A0"/>
                </a:solidFill>
              </a:rPr>
              <a:t>মূল্যায়ন</a:t>
            </a:r>
            <a:endParaRPr lang="en-US" sz="3200" dirty="0" smtClean="0">
              <a:solidFill>
                <a:srgbClr val="7030A0"/>
              </a:solidFill>
            </a:endParaRPr>
          </a:p>
          <a:p>
            <a:pPr algn="ctr"/>
            <a:endParaRPr lang="en-US" sz="2800" dirty="0" smtClean="0">
              <a:solidFill>
                <a:srgbClr val="FFFF00"/>
              </a:solidFill>
            </a:endParaRPr>
          </a:p>
          <a:p>
            <a:pPr algn="ctr"/>
            <a:r>
              <a:rPr lang="en-US" sz="2800" dirty="0" err="1" smtClean="0">
                <a:solidFill>
                  <a:srgbClr val="FFFF00"/>
                </a:solidFill>
              </a:rPr>
              <a:t>একক</a:t>
            </a:r>
            <a:r>
              <a:rPr lang="en-US" sz="2800" dirty="0" smtClean="0">
                <a:solidFill>
                  <a:srgbClr val="FFFF00"/>
                </a:solidFill>
              </a:rPr>
              <a:t> </a:t>
            </a:r>
            <a:r>
              <a:rPr lang="en-US" sz="2800" dirty="0" err="1" smtClean="0">
                <a:solidFill>
                  <a:srgbClr val="FFFF00"/>
                </a:solidFill>
              </a:rPr>
              <a:t>কাজ</a:t>
            </a:r>
            <a:endParaRPr lang="en-US" sz="2800" dirty="0" smtClean="0">
              <a:solidFill>
                <a:srgbClr val="FFFF00"/>
              </a:solidFill>
            </a:endParaRPr>
          </a:p>
          <a:p>
            <a:pPr algn="ctr"/>
            <a:endParaRPr lang="en-US" sz="2800" dirty="0" smtClean="0">
              <a:solidFill>
                <a:srgbClr val="FFFF00"/>
              </a:solidFill>
            </a:endParaRPr>
          </a:p>
          <a:p>
            <a:pPr algn="ctr"/>
            <a:r>
              <a:rPr lang="en-US" sz="2800" dirty="0" smtClean="0"/>
              <a:t>১.মিষ্টি </a:t>
            </a:r>
            <a:r>
              <a:rPr lang="en-US" sz="2800" dirty="0" err="1" smtClean="0"/>
              <a:t>কুমড়ার</a:t>
            </a:r>
            <a:r>
              <a:rPr lang="en-US" sz="2800" dirty="0" smtClean="0"/>
              <a:t>  </a:t>
            </a:r>
            <a:r>
              <a:rPr lang="en-US" sz="2800" dirty="0" err="1" smtClean="0"/>
              <a:t>উচ্চ</a:t>
            </a:r>
            <a:r>
              <a:rPr lang="en-US" sz="2800" dirty="0" smtClean="0"/>
              <a:t> </a:t>
            </a:r>
            <a:r>
              <a:rPr lang="en-US" sz="2800" dirty="0" err="1" smtClean="0"/>
              <a:t>ফলনশীল</a:t>
            </a:r>
            <a:r>
              <a:rPr lang="en-US" sz="2800" dirty="0" smtClean="0"/>
              <a:t> </a:t>
            </a:r>
            <a:r>
              <a:rPr lang="en-US" sz="2800" dirty="0" err="1" smtClean="0"/>
              <a:t>জাতগুলো</a:t>
            </a:r>
            <a:r>
              <a:rPr lang="en-US" sz="2800" dirty="0" smtClean="0"/>
              <a:t> </a:t>
            </a:r>
            <a:r>
              <a:rPr lang="en-US" sz="2800" dirty="0" err="1" smtClean="0"/>
              <a:t>কী</a:t>
            </a:r>
            <a:r>
              <a:rPr lang="en-US" sz="2800" dirty="0" smtClean="0"/>
              <a:t> </a:t>
            </a:r>
            <a:r>
              <a:rPr lang="en-US" sz="2800" dirty="0" err="1" smtClean="0"/>
              <a:t>কী</a:t>
            </a:r>
            <a:r>
              <a:rPr lang="en-US" sz="2800" dirty="0" smtClean="0"/>
              <a:t>  </a:t>
            </a:r>
            <a:r>
              <a:rPr lang="en-US" sz="2800" dirty="0" err="1" smtClean="0"/>
              <a:t>বল</a:t>
            </a:r>
            <a:r>
              <a:rPr lang="en-US" sz="2800" dirty="0" smtClean="0"/>
              <a:t> ।</a:t>
            </a:r>
            <a:br>
              <a:rPr lang="en-US" sz="2800" dirty="0" smtClean="0"/>
            </a:br>
            <a:endParaRPr lang="en-US" sz="2800" dirty="0" smtClean="0"/>
          </a:p>
          <a:p>
            <a:pPr algn="ctr"/>
            <a:endParaRPr lang="en-US" sz="2800" dirty="0" smtClean="0"/>
          </a:p>
          <a:p>
            <a:pPr algn="ctr"/>
            <a:r>
              <a:rPr lang="en-US" sz="2800" dirty="0" smtClean="0">
                <a:solidFill>
                  <a:schemeClr val="tx1">
                    <a:lumMod val="85000"/>
                  </a:schemeClr>
                </a:solidFill>
              </a:rPr>
              <a:t>২. </a:t>
            </a:r>
            <a:r>
              <a:rPr lang="en-US" sz="2800" dirty="0" err="1" smtClean="0"/>
              <a:t>মিষ্টি</a:t>
            </a:r>
            <a:r>
              <a:rPr lang="en-US" sz="2800" dirty="0" smtClean="0"/>
              <a:t> </a:t>
            </a:r>
            <a:r>
              <a:rPr lang="en-US" sz="2800" dirty="0" err="1" smtClean="0"/>
              <a:t>কুমড়ার</a:t>
            </a:r>
            <a:r>
              <a:rPr lang="en-US" sz="2800" dirty="0" smtClean="0"/>
              <a:t> </a:t>
            </a:r>
            <a:r>
              <a:rPr lang="en-US" sz="2800" dirty="0" smtClean="0">
                <a:solidFill>
                  <a:schemeClr val="tx1">
                    <a:lumMod val="85000"/>
                  </a:schemeClr>
                </a:solidFill>
              </a:rPr>
              <a:t> </a:t>
            </a:r>
            <a:r>
              <a:rPr lang="en-US" sz="2800" dirty="0" err="1" smtClean="0">
                <a:solidFill>
                  <a:schemeClr val="tx1">
                    <a:lumMod val="85000"/>
                  </a:schemeClr>
                </a:solidFill>
              </a:rPr>
              <a:t>বালাই</a:t>
            </a:r>
            <a:r>
              <a:rPr lang="en-US" sz="2800" dirty="0" smtClean="0">
                <a:solidFill>
                  <a:schemeClr val="tx1">
                    <a:lumMod val="85000"/>
                  </a:schemeClr>
                </a:solidFill>
              </a:rPr>
              <a:t> </a:t>
            </a:r>
            <a:r>
              <a:rPr lang="en-US" sz="2800" dirty="0" err="1" smtClean="0">
                <a:solidFill>
                  <a:schemeClr val="tx1">
                    <a:lumMod val="85000"/>
                  </a:schemeClr>
                </a:solidFill>
              </a:rPr>
              <a:t>ব্যবস্থাপনা</a:t>
            </a:r>
            <a:r>
              <a:rPr lang="en-US" sz="2800" dirty="0" smtClean="0">
                <a:solidFill>
                  <a:schemeClr val="tx1">
                    <a:lumMod val="85000"/>
                  </a:schemeClr>
                </a:solidFill>
              </a:rPr>
              <a:t> </a:t>
            </a:r>
            <a:r>
              <a:rPr lang="en-US" sz="2800" dirty="0" err="1" smtClean="0">
                <a:solidFill>
                  <a:schemeClr val="tx1">
                    <a:lumMod val="85000"/>
                  </a:schemeClr>
                </a:solidFill>
              </a:rPr>
              <a:t>সম্পর্কে</a:t>
            </a:r>
            <a:r>
              <a:rPr lang="en-US" sz="2800" dirty="0" smtClean="0">
                <a:solidFill>
                  <a:schemeClr val="tx1">
                    <a:lumMod val="85000"/>
                  </a:schemeClr>
                </a:solidFill>
              </a:rPr>
              <a:t> </a:t>
            </a:r>
            <a:r>
              <a:rPr lang="en-US" sz="2800" dirty="0" err="1" smtClean="0">
                <a:solidFill>
                  <a:schemeClr val="tx1">
                    <a:lumMod val="85000"/>
                  </a:schemeClr>
                </a:solidFill>
              </a:rPr>
              <a:t>বল</a:t>
            </a:r>
            <a:r>
              <a:rPr lang="en-US" sz="2800" dirty="0" smtClean="0">
                <a:solidFill>
                  <a:schemeClr val="tx1">
                    <a:lumMod val="85000"/>
                  </a:schemeClr>
                </a:solidFill>
              </a:rPr>
              <a:t> । </a:t>
            </a:r>
            <a:endParaRPr lang="ar-SA"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367170"/>
            <a:ext cx="7848600" cy="3600986"/>
          </a:xfrm>
          <a:prstGeom prst="rect">
            <a:avLst/>
          </a:prstGeom>
        </p:spPr>
        <p:txBody>
          <a:bodyPr wrap="square">
            <a:spAutoFit/>
          </a:bodyPr>
          <a:lstStyle/>
          <a:p>
            <a:pPr algn="ctr"/>
            <a:r>
              <a:rPr lang="en-US" sz="3600" dirty="0" err="1" smtClean="0">
                <a:solidFill>
                  <a:srgbClr val="FFFF00"/>
                </a:solidFill>
              </a:rPr>
              <a:t>বাড়ীর</a:t>
            </a:r>
            <a:r>
              <a:rPr lang="en-US" sz="3600" dirty="0" smtClean="0">
                <a:solidFill>
                  <a:srgbClr val="FFFF00"/>
                </a:solidFill>
              </a:rPr>
              <a:t> </a:t>
            </a:r>
            <a:r>
              <a:rPr lang="en-US" sz="3600" dirty="0" err="1" smtClean="0">
                <a:solidFill>
                  <a:srgbClr val="FFFF00"/>
                </a:solidFill>
              </a:rPr>
              <a:t>কাজ</a:t>
            </a:r>
            <a:endParaRPr lang="en-US" sz="3600" dirty="0" smtClean="0">
              <a:solidFill>
                <a:srgbClr val="FFFF00"/>
              </a:solidFill>
            </a:endParaRPr>
          </a:p>
          <a:p>
            <a:pPr algn="ctr"/>
            <a:endParaRPr lang="en-US" sz="3600" dirty="0" smtClean="0">
              <a:solidFill>
                <a:srgbClr val="7030A0"/>
              </a:solidFill>
            </a:endParaRPr>
          </a:p>
          <a:p>
            <a:pPr algn="ctr"/>
            <a:r>
              <a:rPr lang="en-US" sz="3600" dirty="0" err="1" smtClean="0">
                <a:solidFill>
                  <a:srgbClr val="7030A0"/>
                </a:solidFill>
              </a:rPr>
              <a:t>দলীয়</a:t>
            </a:r>
            <a:r>
              <a:rPr lang="en-US" sz="3600" dirty="0" smtClean="0">
                <a:solidFill>
                  <a:srgbClr val="7030A0"/>
                </a:solidFill>
              </a:rPr>
              <a:t> </a:t>
            </a:r>
            <a:r>
              <a:rPr lang="en-US" sz="3600" dirty="0" err="1" smtClean="0">
                <a:solidFill>
                  <a:srgbClr val="7030A0"/>
                </a:solidFill>
              </a:rPr>
              <a:t>কাজ</a:t>
            </a:r>
            <a:r>
              <a:rPr lang="en-US" sz="3600" dirty="0" smtClean="0">
                <a:solidFill>
                  <a:srgbClr val="002060"/>
                </a:solidFill>
              </a:rPr>
              <a:t/>
            </a:r>
            <a:br>
              <a:rPr lang="en-US" sz="3600" dirty="0" smtClean="0">
                <a:solidFill>
                  <a:srgbClr val="002060"/>
                </a:solidFill>
              </a:rPr>
            </a:br>
            <a:endParaRPr lang="en-US" sz="3600" dirty="0" smtClean="0">
              <a:solidFill>
                <a:srgbClr val="002060"/>
              </a:solidFill>
            </a:endParaRPr>
          </a:p>
          <a:p>
            <a:pPr algn="ctr"/>
            <a:r>
              <a:rPr lang="en-US" sz="2800" dirty="0" err="1" smtClean="0">
                <a:solidFill>
                  <a:schemeClr val="tx1">
                    <a:lumMod val="65000"/>
                  </a:schemeClr>
                </a:solidFill>
              </a:rPr>
              <a:t>পছন্দমত</a:t>
            </a:r>
            <a:r>
              <a:rPr lang="en-US" sz="2800" dirty="0" smtClean="0">
                <a:solidFill>
                  <a:schemeClr val="tx1">
                    <a:lumMod val="65000"/>
                  </a:schemeClr>
                </a:solidFill>
              </a:rPr>
              <a:t> ৩টি </a:t>
            </a:r>
            <a:r>
              <a:rPr lang="en-US" sz="2800" dirty="0" err="1" smtClean="0"/>
              <a:t>মিষ্টি</a:t>
            </a:r>
            <a:r>
              <a:rPr lang="en-US" sz="2800" dirty="0" smtClean="0"/>
              <a:t> </a:t>
            </a:r>
            <a:r>
              <a:rPr lang="en-US" sz="2800" dirty="0" err="1" smtClean="0"/>
              <a:t>কুমড়ার</a:t>
            </a:r>
            <a:r>
              <a:rPr lang="en-US" sz="2800" dirty="0" smtClean="0"/>
              <a:t> </a:t>
            </a:r>
            <a:r>
              <a:rPr lang="en-US" sz="2800" dirty="0" smtClean="0">
                <a:solidFill>
                  <a:schemeClr val="tx1">
                    <a:lumMod val="65000"/>
                  </a:schemeClr>
                </a:solidFill>
              </a:rPr>
              <a:t> </a:t>
            </a:r>
            <a:r>
              <a:rPr lang="en-US" sz="2800" dirty="0" err="1" smtClean="0">
                <a:solidFill>
                  <a:schemeClr val="tx1">
                    <a:lumMod val="65000"/>
                  </a:schemeClr>
                </a:solidFill>
              </a:rPr>
              <a:t>রোগ</a:t>
            </a:r>
            <a:r>
              <a:rPr lang="en-US" sz="2800" dirty="0" smtClean="0">
                <a:solidFill>
                  <a:schemeClr val="tx1">
                    <a:lumMod val="65000"/>
                  </a:schemeClr>
                </a:solidFill>
              </a:rPr>
              <a:t> </a:t>
            </a:r>
            <a:r>
              <a:rPr lang="en-US" sz="2800" dirty="0" err="1" smtClean="0">
                <a:solidFill>
                  <a:schemeClr val="tx1">
                    <a:lumMod val="65000"/>
                  </a:schemeClr>
                </a:solidFill>
              </a:rPr>
              <a:t>বালাই</a:t>
            </a:r>
            <a:r>
              <a:rPr lang="en-US" sz="2800" dirty="0" smtClean="0">
                <a:solidFill>
                  <a:schemeClr val="tx1">
                    <a:lumMod val="65000"/>
                  </a:schemeClr>
                </a:solidFill>
              </a:rPr>
              <a:t> </a:t>
            </a:r>
            <a:r>
              <a:rPr lang="en-US" sz="2800" dirty="0" err="1" smtClean="0">
                <a:solidFill>
                  <a:schemeClr val="tx1">
                    <a:lumMod val="65000"/>
                  </a:schemeClr>
                </a:solidFill>
              </a:rPr>
              <a:t>পোস্টার</a:t>
            </a:r>
            <a:r>
              <a:rPr lang="en-US" sz="2800" dirty="0" smtClean="0">
                <a:solidFill>
                  <a:schemeClr val="tx1">
                    <a:lumMod val="65000"/>
                  </a:schemeClr>
                </a:solidFill>
              </a:rPr>
              <a:t> </a:t>
            </a:r>
            <a:r>
              <a:rPr lang="en-US" sz="2800" dirty="0" err="1" smtClean="0">
                <a:solidFill>
                  <a:schemeClr val="tx1">
                    <a:lumMod val="65000"/>
                  </a:schemeClr>
                </a:solidFill>
              </a:rPr>
              <a:t>পেপারে</a:t>
            </a:r>
            <a:r>
              <a:rPr lang="en-US" sz="2800" dirty="0" smtClean="0">
                <a:solidFill>
                  <a:schemeClr val="tx1">
                    <a:lumMod val="65000"/>
                  </a:schemeClr>
                </a:solidFill>
              </a:rPr>
              <a:t>  </a:t>
            </a:r>
            <a:r>
              <a:rPr lang="en-US" sz="2800" dirty="0" err="1" smtClean="0">
                <a:solidFill>
                  <a:schemeClr val="tx1">
                    <a:lumMod val="65000"/>
                  </a:schemeClr>
                </a:solidFill>
              </a:rPr>
              <a:t>অংকন</a:t>
            </a:r>
            <a:r>
              <a:rPr lang="en-US" sz="2800" dirty="0" smtClean="0">
                <a:solidFill>
                  <a:schemeClr val="tx1">
                    <a:lumMod val="65000"/>
                  </a:schemeClr>
                </a:solidFill>
              </a:rPr>
              <a:t>   </a:t>
            </a:r>
          </a:p>
          <a:p>
            <a:r>
              <a:rPr lang="en-US" sz="2800" dirty="0" smtClean="0">
                <a:solidFill>
                  <a:schemeClr val="tx1">
                    <a:lumMod val="65000"/>
                  </a:schemeClr>
                </a:solidFill>
              </a:rPr>
              <a:t>       </a:t>
            </a:r>
            <a:r>
              <a:rPr lang="en-US" sz="2800" dirty="0" err="1" smtClean="0">
                <a:solidFill>
                  <a:schemeClr val="tx1">
                    <a:lumMod val="65000"/>
                  </a:schemeClr>
                </a:solidFill>
              </a:rPr>
              <a:t>এবং</a:t>
            </a:r>
            <a:r>
              <a:rPr lang="en-US" sz="2800" dirty="0" smtClean="0">
                <a:solidFill>
                  <a:schemeClr val="tx1">
                    <a:lumMod val="65000"/>
                  </a:schemeClr>
                </a:solidFill>
              </a:rPr>
              <a:t>  </a:t>
            </a:r>
            <a:r>
              <a:rPr lang="en-US" sz="2800" dirty="0" err="1" smtClean="0">
                <a:solidFill>
                  <a:schemeClr val="tx1">
                    <a:lumMod val="65000"/>
                  </a:schemeClr>
                </a:solidFill>
              </a:rPr>
              <a:t>আলাদা</a:t>
            </a:r>
            <a:r>
              <a:rPr lang="en-US" sz="2800" dirty="0" smtClean="0">
                <a:solidFill>
                  <a:schemeClr val="tx1">
                    <a:lumMod val="65000"/>
                  </a:schemeClr>
                </a:solidFill>
              </a:rPr>
              <a:t> </a:t>
            </a:r>
            <a:r>
              <a:rPr lang="en-US" sz="2800" dirty="0" err="1" smtClean="0">
                <a:solidFill>
                  <a:schemeClr val="tx1">
                    <a:lumMod val="65000"/>
                  </a:schemeClr>
                </a:solidFill>
              </a:rPr>
              <a:t>গ্রুপে</a:t>
            </a:r>
            <a:r>
              <a:rPr lang="en-US" sz="2800" dirty="0" smtClean="0">
                <a:solidFill>
                  <a:schemeClr val="tx1">
                    <a:lumMod val="65000"/>
                  </a:schemeClr>
                </a:solidFill>
              </a:rPr>
              <a:t> </a:t>
            </a:r>
            <a:r>
              <a:rPr lang="en-US" sz="2800" dirty="0" err="1" smtClean="0">
                <a:solidFill>
                  <a:schemeClr val="tx1">
                    <a:lumMod val="65000"/>
                  </a:schemeClr>
                </a:solidFill>
              </a:rPr>
              <a:t>উপস্থাপন</a:t>
            </a:r>
            <a:r>
              <a:rPr lang="en-US" sz="2800" dirty="0" smtClean="0">
                <a:solidFill>
                  <a:schemeClr val="tx1">
                    <a:lumMod val="65000"/>
                  </a:schemeClr>
                </a:solidFill>
              </a:rPr>
              <a:t> </a:t>
            </a:r>
            <a:r>
              <a:rPr lang="en-US" sz="2800" dirty="0" err="1" smtClean="0">
                <a:solidFill>
                  <a:schemeClr val="tx1">
                    <a:lumMod val="65000"/>
                  </a:schemeClr>
                </a:solidFill>
              </a:rPr>
              <a:t>করতে</a:t>
            </a:r>
            <a:r>
              <a:rPr lang="en-US" sz="2800" dirty="0" smtClean="0">
                <a:solidFill>
                  <a:schemeClr val="tx1">
                    <a:lumMod val="65000"/>
                  </a:schemeClr>
                </a:solidFill>
              </a:rPr>
              <a:t> </a:t>
            </a:r>
            <a:r>
              <a:rPr lang="en-US" sz="2800" dirty="0" err="1" smtClean="0">
                <a:solidFill>
                  <a:schemeClr val="tx1">
                    <a:lumMod val="65000"/>
                  </a:schemeClr>
                </a:solidFill>
              </a:rPr>
              <a:t>হবে</a:t>
            </a:r>
            <a:r>
              <a:rPr lang="en-US" sz="2800" dirty="0" smtClean="0">
                <a:solidFill>
                  <a:schemeClr val="tx1">
                    <a:lumMod val="65000"/>
                  </a:schemeClr>
                </a:solidFill>
              </a:rPr>
              <a:t> ।</a:t>
            </a:r>
            <a:endParaRPr lang="ar-SA" sz="2800" dirty="0">
              <a:solidFill>
                <a:schemeClr val="tx1">
                  <a:lumMod val="6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umkin.jpg"/>
          <p:cNvPicPr>
            <a:picLocks noChangeAspect="1" noChangeArrowheads="1"/>
          </p:cNvPicPr>
          <p:nvPr/>
        </p:nvPicPr>
        <p:blipFill>
          <a:blip r:embed="rId2" cstate="print"/>
          <a:srcRect/>
          <a:stretch>
            <a:fillRect/>
          </a:stretch>
        </p:blipFill>
        <p:spPr bwMode="auto">
          <a:xfrm>
            <a:off x="457200" y="228600"/>
            <a:ext cx="8686800" cy="6400799"/>
          </a:xfrm>
          <a:prstGeom prst="rect">
            <a:avLst/>
          </a:prstGeom>
          <a:noFill/>
        </p:spPr>
      </p:pic>
      <p:sp>
        <p:nvSpPr>
          <p:cNvPr id="4" name="TextBox 3"/>
          <p:cNvSpPr txBox="1"/>
          <p:nvPr/>
        </p:nvSpPr>
        <p:spPr>
          <a:xfrm>
            <a:off x="609600" y="762000"/>
            <a:ext cx="4724400" cy="923330"/>
          </a:xfrm>
          <a:prstGeom prst="rect">
            <a:avLst/>
          </a:prstGeom>
          <a:noFill/>
        </p:spPr>
        <p:txBody>
          <a:bodyPr wrap="square" rtlCol="1">
            <a:spAutoFit/>
          </a:bodyPr>
          <a:lstStyle/>
          <a:p>
            <a:r>
              <a:rPr lang="en-US" sz="5400" b="1" dirty="0" err="1" smtClean="0">
                <a:solidFill>
                  <a:schemeClr val="accent2"/>
                </a:solidFill>
              </a:rPr>
              <a:t>আল্লাহ</a:t>
            </a:r>
            <a:r>
              <a:rPr lang="en-US" sz="5400" b="1" dirty="0" smtClean="0">
                <a:solidFill>
                  <a:schemeClr val="accent2"/>
                </a:solidFill>
              </a:rPr>
              <a:t> </a:t>
            </a:r>
            <a:r>
              <a:rPr lang="en-US" sz="5400" b="1" dirty="0" err="1" smtClean="0">
                <a:solidFill>
                  <a:schemeClr val="accent2"/>
                </a:solidFill>
              </a:rPr>
              <a:t>হাফিজ</a:t>
            </a:r>
            <a:endParaRPr lang="ar-SA" b="1"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04800"/>
            <a:ext cx="8305800" cy="6063198"/>
          </a:xfrm>
          <a:prstGeom prst="rect">
            <a:avLst/>
          </a:prstGeom>
        </p:spPr>
        <p:txBody>
          <a:bodyPr wrap="square">
            <a:spAutoFit/>
          </a:bodyPr>
          <a:lstStyle/>
          <a:p>
            <a:pPr algn="ctr"/>
            <a:r>
              <a:rPr lang="en-US" sz="4000" dirty="0" err="1" smtClean="0">
                <a:solidFill>
                  <a:srgbClr val="00B050"/>
                </a:solidFill>
              </a:rPr>
              <a:t>কৃষি</a:t>
            </a:r>
            <a:r>
              <a:rPr lang="en-US" sz="4000" dirty="0" smtClean="0">
                <a:solidFill>
                  <a:srgbClr val="00B050"/>
                </a:solidFill>
              </a:rPr>
              <a:t> </a:t>
            </a:r>
            <a:r>
              <a:rPr lang="en-US" sz="4000" dirty="0" err="1" smtClean="0">
                <a:solidFill>
                  <a:srgbClr val="00B050"/>
                </a:solidFill>
              </a:rPr>
              <a:t>শিক্ষা</a:t>
            </a:r>
            <a:r>
              <a:rPr lang="en-US" sz="4000" dirty="0" smtClean="0"/>
              <a:t/>
            </a:r>
            <a:br>
              <a:rPr lang="en-US" sz="4000" dirty="0" smtClean="0"/>
            </a:br>
            <a:endParaRPr lang="en-US" sz="4000" dirty="0" smtClean="0"/>
          </a:p>
          <a:p>
            <a:pPr algn="ctr"/>
            <a:r>
              <a:rPr lang="en-US" sz="3200" dirty="0" smtClean="0"/>
              <a:t>         </a:t>
            </a:r>
            <a:r>
              <a:rPr lang="en-US" sz="3200" dirty="0" err="1" smtClean="0"/>
              <a:t>শ্রেণি</a:t>
            </a:r>
            <a:r>
              <a:rPr lang="en-US" sz="3200" dirty="0" smtClean="0"/>
              <a:t> :  </a:t>
            </a:r>
            <a:r>
              <a:rPr lang="en-US" sz="3200" dirty="0" err="1" smtClean="0"/>
              <a:t>দাখিল</a:t>
            </a:r>
            <a:r>
              <a:rPr lang="en-US" sz="3200" dirty="0" smtClean="0"/>
              <a:t> </a:t>
            </a:r>
            <a:r>
              <a:rPr lang="en-US" sz="3200" dirty="0" err="1" smtClean="0"/>
              <a:t>নবম</a:t>
            </a:r>
            <a:r>
              <a:rPr lang="en-US" sz="3200" dirty="0" smtClean="0"/>
              <a:t> -</a:t>
            </a:r>
            <a:r>
              <a:rPr lang="en-US" sz="3200" dirty="0" err="1" smtClean="0"/>
              <a:t>দশম</a:t>
            </a:r>
            <a:r>
              <a:rPr lang="en-US" sz="3200" dirty="0" smtClean="0"/>
              <a:t> </a:t>
            </a:r>
            <a:r>
              <a:rPr lang="en-US" sz="2800" dirty="0" smtClean="0"/>
              <a:t/>
            </a:r>
            <a:br>
              <a:rPr lang="en-US" sz="2800" dirty="0" smtClean="0"/>
            </a:br>
            <a:r>
              <a:rPr lang="en-US" sz="2800" dirty="0" smtClean="0"/>
              <a:t> </a:t>
            </a:r>
            <a:r>
              <a:rPr lang="en-US" sz="16600" dirty="0" smtClean="0"/>
              <a:t/>
            </a:r>
            <a:br>
              <a:rPr lang="en-US" sz="16600" dirty="0" smtClean="0"/>
            </a:br>
            <a:r>
              <a:rPr lang="en-US" sz="1600" dirty="0" smtClean="0"/>
              <a:t/>
            </a:r>
            <a:br>
              <a:rPr lang="en-US" sz="1600" dirty="0" smtClean="0"/>
            </a:br>
            <a:endParaRPr lang="en-US" sz="1600" dirty="0" smtClean="0"/>
          </a:p>
          <a:p>
            <a:pPr algn="ctr"/>
            <a:endParaRPr lang="en-US" sz="1600" dirty="0" smtClean="0">
              <a:solidFill>
                <a:srgbClr val="FFFF00"/>
              </a:solidFill>
            </a:endParaRPr>
          </a:p>
          <a:p>
            <a:pPr algn="ctr"/>
            <a:r>
              <a:rPr lang="en-US" sz="2800" dirty="0" smtClean="0">
                <a:solidFill>
                  <a:srgbClr val="FFFF00"/>
                </a:solidFill>
              </a:rPr>
              <a:t>                                                           </a:t>
            </a:r>
          </a:p>
          <a:p>
            <a:pPr algn="ctr"/>
            <a:endParaRPr lang="en-US" sz="2800" dirty="0" smtClean="0">
              <a:solidFill>
                <a:srgbClr val="FFFF00"/>
              </a:solidFill>
            </a:endParaRPr>
          </a:p>
          <a:p>
            <a:pPr algn="ctr"/>
            <a:r>
              <a:rPr lang="en-US" sz="2800" dirty="0" smtClean="0">
                <a:solidFill>
                  <a:srgbClr val="FFFF00"/>
                </a:solidFill>
              </a:rPr>
              <a:t>                                                          </a:t>
            </a:r>
          </a:p>
          <a:p>
            <a:pPr algn="ctr"/>
            <a:r>
              <a:rPr lang="en-US" sz="2800" dirty="0" smtClean="0">
                <a:solidFill>
                  <a:srgbClr val="FFFF00"/>
                </a:solidFill>
              </a:rPr>
              <a:t>                                                            </a:t>
            </a:r>
            <a:r>
              <a:rPr lang="en-US" sz="2800" dirty="0" err="1" smtClean="0">
                <a:solidFill>
                  <a:srgbClr val="FFFF00"/>
                </a:solidFill>
              </a:rPr>
              <a:t>ফাহমিদা</a:t>
            </a:r>
            <a:r>
              <a:rPr lang="en-US" sz="2800" dirty="0" smtClean="0">
                <a:solidFill>
                  <a:srgbClr val="FFFF00"/>
                </a:solidFill>
              </a:rPr>
              <a:t> </a:t>
            </a:r>
            <a:r>
              <a:rPr lang="en-US" sz="2800" dirty="0" err="1" smtClean="0">
                <a:solidFill>
                  <a:srgbClr val="FFFF00"/>
                </a:solidFill>
              </a:rPr>
              <a:t>বেগম</a:t>
            </a:r>
            <a:r>
              <a:rPr lang="en-US" sz="2800" dirty="0" smtClean="0">
                <a:solidFill>
                  <a:srgbClr val="FFFF00"/>
                </a:solidFill>
              </a:rPr>
              <a:t>                    </a:t>
            </a:r>
            <a:br>
              <a:rPr lang="en-US" sz="2800" dirty="0" smtClean="0">
                <a:solidFill>
                  <a:srgbClr val="FFFF00"/>
                </a:solidFill>
              </a:rPr>
            </a:br>
            <a:r>
              <a:rPr lang="en-US" sz="2800" dirty="0" smtClean="0">
                <a:solidFill>
                  <a:srgbClr val="FFFF00"/>
                </a:solidFill>
              </a:rPr>
              <a:t>                                                             </a:t>
            </a:r>
            <a:r>
              <a:rPr lang="en-US" sz="2800" dirty="0" err="1" smtClean="0">
                <a:solidFill>
                  <a:srgbClr val="FFFF00"/>
                </a:solidFill>
              </a:rPr>
              <a:t>সহকারী</a:t>
            </a:r>
            <a:r>
              <a:rPr lang="en-US" sz="2800" dirty="0" smtClean="0">
                <a:solidFill>
                  <a:srgbClr val="FFFF00"/>
                </a:solidFill>
              </a:rPr>
              <a:t> </a:t>
            </a:r>
            <a:r>
              <a:rPr lang="en-US" sz="2800" dirty="0" err="1" smtClean="0">
                <a:solidFill>
                  <a:srgbClr val="FFFF00"/>
                </a:solidFill>
              </a:rPr>
              <a:t>শিক্ষক</a:t>
            </a:r>
            <a:r>
              <a:rPr lang="en-US" sz="2800" dirty="0" smtClean="0">
                <a:solidFill>
                  <a:srgbClr val="FFFF00"/>
                </a:solidFill>
              </a:rPr>
              <a:t/>
            </a:r>
            <a:br>
              <a:rPr lang="en-US" sz="2800" dirty="0" smtClean="0">
                <a:solidFill>
                  <a:srgbClr val="FFFF00"/>
                </a:solidFill>
              </a:rPr>
            </a:br>
            <a:r>
              <a:rPr lang="en-US" sz="2800" dirty="0" smtClean="0">
                <a:solidFill>
                  <a:srgbClr val="FFFF00"/>
                </a:solidFill>
              </a:rPr>
              <a:t>                                                            </a:t>
            </a:r>
            <a:r>
              <a:rPr lang="en-US" sz="2800" dirty="0" err="1" smtClean="0">
                <a:solidFill>
                  <a:srgbClr val="FFFF00"/>
                </a:solidFill>
              </a:rPr>
              <a:t>কাকুরা</a:t>
            </a:r>
            <a:r>
              <a:rPr lang="en-US" sz="2800" dirty="0" smtClean="0">
                <a:solidFill>
                  <a:srgbClr val="FFFF00"/>
                </a:solidFill>
              </a:rPr>
              <a:t> </a:t>
            </a:r>
            <a:r>
              <a:rPr lang="en-US" sz="2800" dirty="0" err="1" smtClean="0">
                <a:solidFill>
                  <a:srgbClr val="FFFF00"/>
                </a:solidFill>
              </a:rPr>
              <a:t>ফাজিল</a:t>
            </a:r>
            <a:r>
              <a:rPr lang="en-US" sz="2800" dirty="0" smtClean="0">
                <a:solidFill>
                  <a:srgbClr val="FFFF00"/>
                </a:solidFill>
              </a:rPr>
              <a:t> </a:t>
            </a:r>
            <a:r>
              <a:rPr lang="en-US" sz="2800" dirty="0" err="1" smtClean="0">
                <a:solidFill>
                  <a:srgbClr val="FFFF00"/>
                </a:solidFill>
              </a:rPr>
              <a:t>মাদরাসা</a:t>
            </a:r>
            <a:r>
              <a:rPr lang="en-US" sz="2800" dirty="0" smtClean="0">
                <a:solidFill>
                  <a:srgbClr val="FFFF00"/>
                </a:solidFill>
              </a:rPr>
              <a:t/>
            </a:r>
            <a:br>
              <a:rPr lang="en-US" sz="2800" dirty="0" smtClean="0">
                <a:solidFill>
                  <a:srgbClr val="FFFF00"/>
                </a:solidFill>
              </a:rPr>
            </a:br>
            <a:r>
              <a:rPr lang="en-US" sz="3200" dirty="0" smtClean="0">
                <a:solidFill>
                  <a:srgbClr val="FFFF00"/>
                </a:solidFill>
              </a:rPr>
              <a:t>                                                        </a:t>
            </a:r>
            <a:r>
              <a:rPr lang="en-US" sz="2800" dirty="0" err="1" smtClean="0">
                <a:solidFill>
                  <a:srgbClr val="FFFF00"/>
                </a:solidFill>
              </a:rPr>
              <a:t>তারাকান্দা,ময়মনসিংহ</a:t>
            </a:r>
            <a:r>
              <a:rPr lang="en-US" sz="2800" dirty="0" smtClean="0">
                <a:solidFill>
                  <a:srgbClr val="FFFF00"/>
                </a:solidFill>
              </a:rPr>
              <a:t> </a:t>
            </a:r>
            <a:r>
              <a:rPr lang="en-US" sz="2400" dirty="0" smtClean="0">
                <a:solidFill>
                  <a:srgbClr val="7030A0"/>
                </a:solidFill>
              </a:rPr>
              <a:t>।</a:t>
            </a:r>
            <a:endParaRPr lang="ar-SA" sz="2800"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059936"/>
          </a:xfrm>
        </p:spPr>
        <p:txBody>
          <a:bodyPr/>
          <a:lstStyle/>
          <a:p>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err="1" smtClean="0">
                <a:solidFill>
                  <a:srgbClr val="FFFF00"/>
                </a:solidFill>
              </a:rPr>
              <a:t>এসো</a:t>
            </a:r>
            <a:r>
              <a:rPr lang="en-US" dirty="0" smtClean="0">
                <a:solidFill>
                  <a:srgbClr val="FFFF00"/>
                </a:solidFill>
              </a:rPr>
              <a:t> </a:t>
            </a:r>
            <a:r>
              <a:rPr lang="en-US" dirty="0" err="1" smtClean="0">
                <a:solidFill>
                  <a:srgbClr val="FFFF00"/>
                </a:solidFill>
              </a:rPr>
              <a:t>ছবি</a:t>
            </a:r>
            <a:r>
              <a:rPr lang="en-US" dirty="0" smtClean="0">
                <a:solidFill>
                  <a:srgbClr val="FFFF00"/>
                </a:solidFill>
              </a:rPr>
              <a:t> </a:t>
            </a:r>
            <a:r>
              <a:rPr lang="en-US" dirty="0" err="1" smtClean="0">
                <a:solidFill>
                  <a:srgbClr val="FFFF00"/>
                </a:solidFill>
              </a:rPr>
              <a:t>দেখি</a:t>
            </a:r>
            <a:r>
              <a:rPr lang="en-US" dirty="0" smtClean="0">
                <a:solidFill>
                  <a:srgbClr val="FFFF00"/>
                </a:solidFill>
              </a:rPr>
              <a:t> ও </a:t>
            </a:r>
            <a:r>
              <a:rPr lang="en-US" dirty="0" err="1" smtClean="0">
                <a:solidFill>
                  <a:srgbClr val="FFFF00"/>
                </a:solidFill>
              </a:rPr>
              <a:t>চিন্তা</a:t>
            </a:r>
            <a:r>
              <a:rPr lang="en-US" dirty="0" smtClean="0">
                <a:solidFill>
                  <a:srgbClr val="FFFF00"/>
                </a:solidFill>
              </a:rPr>
              <a:t>  </a:t>
            </a:r>
            <a:r>
              <a:rPr lang="en-US" dirty="0" err="1" smtClean="0">
                <a:solidFill>
                  <a:srgbClr val="FFFF00"/>
                </a:solidFill>
              </a:rPr>
              <a:t>করি</a:t>
            </a:r>
            <a:r>
              <a:rPr lang="en-US" dirty="0" smtClean="0">
                <a:solidFill>
                  <a:srgbClr val="FFFF00"/>
                </a:solidFill>
              </a:rPr>
              <a:t> </a:t>
            </a:r>
            <a:endParaRPr lang="ar-SA"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512064"/>
            <a:ext cx="3352800" cy="914400"/>
          </a:xfrm>
        </p:spPr>
        <p:txBody>
          <a:bodyPr/>
          <a:lstStyle/>
          <a:p>
            <a:r>
              <a:rPr lang="en-US" dirty="0" smtClean="0"/>
              <a:t/>
            </a:r>
            <a:br>
              <a:rPr lang="en-US" dirty="0" smtClean="0"/>
            </a:br>
            <a:r>
              <a:rPr lang="en-US" dirty="0" smtClean="0"/>
              <a:t/>
            </a:r>
            <a:br>
              <a:rPr lang="en-US" dirty="0" smtClean="0"/>
            </a:br>
            <a:r>
              <a:rPr lang="en-US" dirty="0" err="1" smtClean="0"/>
              <a:t>বৈশাখি</a:t>
            </a: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err="1" smtClean="0"/>
              <a:t>মাঘী</a:t>
            </a:r>
            <a:r>
              <a:rPr lang="en-US" dirty="0" smtClean="0"/>
              <a:t/>
            </a:r>
            <a:br>
              <a:rPr lang="en-US" dirty="0" smtClean="0"/>
            </a:br>
            <a:endParaRPr lang="ar-SA" dirty="0"/>
          </a:p>
        </p:txBody>
      </p:sp>
      <p:pic>
        <p:nvPicPr>
          <p:cNvPr id="3074" name="Picture 2" descr="D:\শৈাখি.jpg"/>
          <p:cNvPicPr>
            <a:picLocks noChangeAspect="1" noChangeArrowheads="1"/>
          </p:cNvPicPr>
          <p:nvPr/>
        </p:nvPicPr>
        <p:blipFill>
          <a:blip r:embed="rId2" cstate="print"/>
          <a:srcRect/>
          <a:stretch>
            <a:fillRect/>
          </a:stretch>
        </p:blipFill>
        <p:spPr bwMode="auto">
          <a:xfrm>
            <a:off x="609600" y="304800"/>
            <a:ext cx="4800600" cy="3124200"/>
          </a:xfrm>
          <a:prstGeom prst="rect">
            <a:avLst/>
          </a:prstGeom>
          <a:noFill/>
        </p:spPr>
      </p:pic>
      <p:pic>
        <p:nvPicPr>
          <p:cNvPr id="3075" name="Picture 3" descr="D:\মাঘী.jpg"/>
          <p:cNvPicPr>
            <a:picLocks noChangeAspect="1" noChangeArrowheads="1"/>
          </p:cNvPicPr>
          <p:nvPr/>
        </p:nvPicPr>
        <p:blipFill>
          <a:blip r:embed="rId3" cstate="print"/>
          <a:srcRect/>
          <a:stretch>
            <a:fillRect/>
          </a:stretch>
        </p:blipFill>
        <p:spPr bwMode="auto">
          <a:xfrm>
            <a:off x="533400" y="3733800"/>
            <a:ext cx="4953000" cy="3124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990600"/>
            <a:ext cx="2895600" cy="3657600"/>
          </a:xfrm>
        </p:spPr>
        <p:txBody>
          <a:bodyPr/>
          <a:lstStyle/>
          <a:p>
            <a:r>
              <a:rPr lang="en-US" dirty="0" err="1" smtClean="0"/>
              <a:t>লাল</a:t>
            </a:r>
            <a:r>
              <a:rPr lang="en-US" dirty="0" smtClean="0"/>
              <a:t> </a:t>
            </a:r>
            <a:r>
              <a:rPr lang="en-US" dirty="0" err="1" smtClean="0"/>
              <a:t>বিটল</a:t>
            </a:r>
            <a:r>
              <a:rPr lang="en-US" dirty="0" smtClean="0"/>
              <a:t> </a:t>
            </a:r>
            <a:r>
              <a:rPr lang="en-US" dirty="0" err="1" smtClean="0"/>
              <a:t>পোকা</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err="1" smtClean="0"/>
              <a:t>লাল</a:t>
            </a:r>
            <a:r>
              <a:rPr lang="en-US" dirty="0" smtClean="0"/>
              <a:t> </a:t>
            </a:r>
            <a:r>
              <a:rPr lang="en-US" dirty="0" err="1" smtClean="0"/>
              <a:t>বিটল</a:t>
            </a:r>
            <a:r>
              <a:rPr lang="en-US" dirty="0" smtClean="0"/>
              <a:t> </a:t>
            </a:r>
            <a:r>
              <a:rPr lang="en-US" dirty="0" err="1" smtClean="0"/>
              <a:t>পোকায়</a:t>
            </a:r>
            <a:r>
              <a:rPr lang="en-US" dirty="0" smtClean="0"/>
              <a:t> </a:t>
            </a:r>
            <a:r>
              <a:rPr lang="en-US" dirty="0" err="1" smtClean="0"/>
              <a:t>খাওয়া</a:t>
            </a:r>
            <a:r>
              <a:rPr lang="en-US" dirty="0" smtClean="0"/>
              <a:t> </a:t>
            </a:r>
            <a:r>
              <a:rPr lang="en-US" dirty="0" err="1" smtClean="0"/>
              <a:t>কুমড়া</a:t>
            </a:r>
            <a:r>
              <a:rPr lang="en-US" dirty="0" smtClean="0"/>
              <a:t> </a:t>
            </a:r>
            <a:r>
              <a:rPr lang="en-US" dirty="0" err="1" smtClean="0"/>
              <a:t>পাতা</a:t>
            </a:r>
            <a:r>
              <a:rPr lang="ar-SA" dirty="0" smtClean="0"/>
              <a:t>  </a:t>
            </a:r>
            <a:endParaRPr lang="ar-SA" dirty="0"/>
          </a:p>
        </p:txBody>
      </p:sp>
      <p:pic>
        <p:nvPicPr>
          <p:cNvPr id="4098" name="Picture 2" descr="D:\লাল বিটল পোকা.png"/>
          <p:cNvPicPr>
            <a:picLocks noChangeAspect="1" noChangeArrowheads="1"/>
          </p:cNvPicPr>
          <p:nvPr/>
        </p:nvPicPr>
        <p:blipFill>
          <a:blip r:embed="rId2" cstate="print"/>
          <a:srcRect/>
          <a:stretch>
            <a:fillRect/>
          </a:stretch>
        </p:blipFill>
        <p:spPr bwMode="auto">
          <a:xfrm>
            <a:off x="762000" y="1"/>
            <a:ext cx="4724400" cy="3581399"/>
          </a:xfrm>
          <a:prstGeom prst="rect">
            <a:avLst/>
          </a:prstGeom>
          <a:noFill/>
        </p:spPr>
      </p:pic>
      <p:pic>
        <p:nvPicPr>
          <p:cNvPr id="4099" name="Picture 3" descr="D:\লাল বিটল পোকা খাওয়া পাতা.JPG"/>
          <p:cNvPicPr>
            <a:picLocks noChangeAspect="1" noChangeArrowheads="1"/>
          </p:cNvPicPr>
          <p:nvPr/>
        </p:nvPicPr>
        <p:blipFill>
          <a:blip r:embed="rId3" cstate="print"/>
          <a:srcRect/>
          <a:stretch>
            <a:fillRect/>
          </a:stretch>
        </p:blipFill>
        <p:spPr bwMode="auto">
          <a:xfrm>
            <a:off x="762000" y="3657600"/>
            <a:ext cx="4645025" cy="3200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512064"/>
            <a:ext cx="3505200" cy="1850136"/>
          </a:xfrm>
        </p:spPr>
        <p:txBody>
          <a:bodyPr/>
          <a:lstStyle/>
          <a:p>
            <a:r>
              <a:rPr lang="en-US" dirty="0" err="1" smtClean="0"/>
              <a:t>কুমড়ার</a:t>
            </a:r>
            <a:r>
              <a:rPr lang="en-US" dirty="0" smtClean="0"/>
              <a:t/>
            </a:r>
            <a:br>
              <a:rPr lang="en-US" dirty="0" smtClean="0"/>
            </a:br>
            <a:r>
              <a:rPr lang="en-US" dirty="0" err="1" smtClean="0"/>
              <a:t>পাউডারি</a:t>
            </a:r>
            <a:r>
              <a:rPr lang="en-US" dirty="0" smtClean="0"/>
              <a:t> </a:t>
            </a:r>
            <a:r>
              <a:rPr lang="en-US" dirty="0" err="1" smtClean="0"/>
              <a:t>মিলডিও</a:t>
            </a:r>
            <a:r>
              <a:rPr lang="en-US" dirty="0" smtClean="0"/>
              <a:t/>
            </a:r>
            <a:br>
              <a:rPr lang="en-US" dirty="0" smtClean="0"/>
            </a:br>
            <a:endParaRPr lang="ar-SA" dirty="0"/>
          </a:p>
        </p:txBody>
      </p:sp>
      <p:pic>
        <p:nvPicPr>
          <p:cNvPr id="1026" name="Picture 2" descr="D:\পাতায় পাউডারি.jpg"/>
          <p:cNvPicPr>
            <a:picLocks noChangeAspect="1" noChangeArrowheads="1"/>
          </p:cNvPicPr>
          <p:nvPr/>
        </p:nvPicPr>
        <p:blipFill>
          <a:blip r:embed="rId2" cstate="print"/>
          <a:srcRect/>
          <a:stretch>
            <a:fillRect/>
          </a:stretch>
        </p:blipFill>
        <p:spPr bwMode="auto">
          <a:xfrm>
            <a:off x="609600" y="0"/>
            <a:ext cx="4267200" cy="3429000"/>
          </a:xfrm>
          <a:prstGeom prst="rect">
            <a:avLst/>
          </a:prstGeom>
          <a:noFill/>
        </p:spPr>
      </p:pic>
      <p:pic>
        <p:nvPicPr>
          <p:cNvPr id="1027" name="Picture 3" descr="D:\কান্ডে.jpg"/>
          <p:cNvPicPr>
            <a:picLocks noChangeAspect="1" noChangeArrowheads="1"/>
          </p:cNvPicPr>
          <p:nvPr/>
        </p:nvPicPr>
        <p:blipFill>
          <a:blip r:embed="rId3" cstate="print"/>
          <a:srcRect/>
          <a:stretch>
            <a:fillRect/>
          </a:stretch>
        </p:blipFill>
        <p:spPr bwMode="auto">
          <a:xfrm>
            <a:off x="533400" y="3505200"/>
            <a:ext cx="4419600" cy="3352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কুমড়ার</a:t>
            </a:r>
            <a:r>
              <a:rPr lang="en-US" dirty="0" smtClean="0"/>
              <a:t/>
            </a:r>
            <a:br>
              <a:rPr lang="en-US" dirty="0" smtClean="0"/>
            </a:br>
            <a:r>
              <a:rPr lang="en-US" dirty="0" err="1" smtClean="0"/>
              <a:t>ডাউনি</a:t>
            </a:r>
            <a:r>
              <a:rPr lang="en-US" dirty="0" smtClean="0"/>
              <a:t> </a:t>
            </a:r>
            <a:r>
              <a:rPr lang="en-US" dirty="0" err="1" smtClean="0"/>
              <a:t>মিলডিও</a:t>
            </a:r>
            <a:r>
              <a:rPr lang="en-US" dirty="0" smtClean="0"/>
              <a:t> </a:t>
            </a:r>
            <a:endParaRPr lang="ar-SA" dirty="0"/>
          </a:p>
        </p:txBody>
      </p:sp>
      <p:pic>
        <p:nvPicPr>
          <p:cNvPr id="2050" name="Picture 2" descr="D:\ডাউনি মিলডিু.JPG"/>
          <p:cNvPicPr>
            <a:picLocks noChangeAspect="1" noChangeArrowheads="1"/>
          </p:cNvPicPr>
          <p:nvPr/>
        </p:nvPicPr>
        <p:blipFill>
          <a:blip r:embed="rId2" cstate="print"/>
          <a:srcRect/>
          <a:stretch>
            <a:fillRect/>
          </a:stretch>
        </p:blipFill>
        <p:spPr bwMode="auto">
          <a:xfrm>
            <a:off x="3143250" y="2000250"/>
            <a:ext cx="2857500" cy="2857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কুমড়ার</a:t>
            </a:r>
            <a:r>
              <a:rPr lang="en-US" dirty="0" smtClean="0"/>
              <a:t> </a:t>
            </a:r>
            <a:r>
              <a:rPr lang="en-US" dirty="0" err="1" smtClean="0"/>
              <a:t>এনথ্রাকনোজ</a:t>
            </a:r>
            <a:endParaRPr lang="ar-SA" dirty="0"/>
          </a:p>
        </p:txBody>
      </p:sp>
      <p:pic>
        <p:nvPicPr>
          <p:cNvPr id="3074" name="Picture 2" descr="D:\এনথ্রাকনোজ.jpg"/>
          <p:cNvPicPr>
            <a:picLocks noChangeAspect="1" noChangeArrowheads="1"/>
          </p:cNvPicPr>
          <p:nvPr/>
        </p:nvPicPr>
        <p:blipFill>
          <a:blip r:embed="rId2" cstate="print"/>
          <a:srcRect/>
          <a:stretch>
            <a:fillRect/>
          </a:stretch>
        </p:blipFill>
        <p:spPr bwMode="auto">
          <a:xfrm>
            <a:off x="762000" y="1219200"/>
            <a:ext cx="6858000" cy="47482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457200"/>
            <a:ext cx="8001000" cy="5816977"/>
          </a:xfrm>
          <a:prstGeom prst="rect">
            <a:avLst/>
          </a:prstGeom>
        </p:spPr>
        <p:txBody>
          <a:bodyPr wrap="square">
            <a:spAutoFit/>
          </a:bodyPr>
          <a:lstStyle/>
          <a:p>
            <a:pPr algn="ctr"/>
            <a:r>
              <a:rPr lang="en-US" sz="4000" dirty="0" err="1" smtClean="0">
                <a:solidFill>
                  <a:srgbClr val="FF0000"/>
                </a:solidFill>
              </a:rPr>
              <a:t>আজকের</a:t>
            </a:r>
            <a:r>
              <a:rPr lang="en-US" sz="4000" dirty="0" smtClean="0">
                <a:solidFill>
                  <a:srgbClr val="FF0000"/>
                </a:solidFill>
              </a:rPr>
              <a:t> </a:t>
            </a:r>
            <a:r>
              <a:rPr lang="en-US" sz="4000" dirty="0" err="1" smtClean="0">
                <a:solidFill>
                  <a:srgbClr val="FF0000"/>
                </a:solidFill>
              </a:rPr>
              <a:t>বিষয়ঃ</a:t>
            </a:r>
            <a:r>
              <a:rPr lang="en-US" sz="4000" dirty="0" smtClean="0"/>
              <a:t/>
            </a:r>
            <a:br>
              <a:rPr lang="en-US" sz="4000" dirty="0" smtClean="0"/>
            </a:br>
            <a:endParaRPr lang="en-US" sz="4000" dirty="0" smtClean="0"/>
          </a:p>
          <a:p>
            <a:pPr algn="ctr"/>
            <a:r>
              <a:rPr lang="en-US" sz="4000" dirty="0" err="1" smtClean="0"/>
              <a:t>শাকসবজি</a:t>
            </a:r>
            <a:r>
              <a:rPr lang="en-US" sz="4000" dirty="0" smtClean="0"/>
              <a:t> </a:t>
            </a:r>
            <a:r>
              <a:rPr lang="en-US" sz="4000" dirty="0" err="1" smtClean="0"/>
              <a:t>চাষ</a:t>
            </a:r>
            <a:r>
              <a:rPr lang="en-US" sz="4000" dirty="0" smtClean="0"/>
              <a:t> </a:t>
            </a:r>
            <a:r>
              <a:rPr lang="en-US" sz="4000" dirty="0" err="1" smtClean="0"/>
              <a:t>পদ্ধতি</a:t>
            </a:r>
            <a:r>
              <a:rPr lang="en-US" sz="3600" dirty="0" smtClean="0"/>
              <a:t/>
            </a:r>
            <a:br>
              <a:rPr lang="en-US" sz="3600" dirty="0" smtClean="0"/>
            </a:br>
            <a:endParaRPr lang="en-US" sz="3600" dirty="0" smtClean="0"/>
          </a:p>
          <a:p>
            <a:pPr algn="ctr"/>
            <a:r>
              <a:rPr lang="en-US" sz="3600" dirty="0" err="1" smtClean="0"/>
              <a:t>এর</a:t>
            </a:r>
            <a:r>
              <a:rPr lang="en-US" sz="3600" dirty="0" smtClean="0"/>
              <a:t> </a:t>
            </a:r>
            <a:r>
              <a:rPr lang="en-US" sz="3600" dirty="0" smtClean="0"/>
              <a:t/>
            </a:r>
            <a:br>
              <a:rPr lang="en-US" sz="3600" dirty="0" smtClean="0"/>
            </a:br>
            <a:endParaRPr lang="en-US" sz="3600" dirty="0" smtClean="0"/>
          </a:p>
          <a:p>
            <a:pPr algn="ctr"/>
            <a:r>
              <a:rPr lang="bn-IN" sz="3600" dirty="0" smtClean="0"/>
              <a:t> </a:t>
            </a:r>
            <a:r>
              <a:rPr lang="en-US" sz="3600" dirty="0" err="1" smtClean="0"/>
              <a:t>মিষ্টি</a:t>
            </a:r>
            <a:r>
              <a:rPr lang="en-US" sz="3600" dirty="0" smtClean="0"/>
              <a:t> </a:t>
            </a:r>
            <a:r>
              <a:rPr lang="en-US" sz="3600" dirty="0" err="1" smtClean="0"/>
              <a:t>কুমড়া</a:t>
            </a:r>
            <a:r>
              <a:rPr lang="en-US" sz="3600" dirty="0" smtClean="0"/>
              <a:t>  </a:t>
            </a:r>
            <a:r>
              <a:rPr lang="en-US" sz="3600" dirty="0" err="1" smtClean="0"/>
              <a:t>চাষ</a:t>
            </a:r>
            <a:r>
              <a:rPr lang="bn-IN" sz="3600" dirty="0" smtClean="0"/>
              <a:t> </a:t>
            </a:r>
            <a:r>
              <a:rPr lang="en-US" sz="3600" dirty="0" err="1" smtClean="0"/>
              <a:t>অংশ</a:t>
            </a:r>
            <a:r>
              <a:rPr lang="en-US" sz="3600" dirty="0" smtClean="0"/>
              <a:t/>
            </a:r>
            <a:br>
              <a:rPr lang="en-US" sz="3600" dirty="0" smtClean="0"/>
            </a:br>
            <a:r>
              <a:rPr lang="en-US" sz="3600" dirty="0" smtClean="0"/>
              <a:t/>
            </a:r>
            <a:br>
              <a:rPr lang="en-US" sz="3600" dirty="0" smtClean="0"/>
            </a:br>
            <a:endParaRPr lang="en-US" sz="3600" dirty="0" smtClean="0"/>
          </a:p>
          <a:p>
            <a:pPr algn="ctr"/>
            <a:r>
              <a:rPr lang="en-US" sz="3600" dirty="0" smtClean="0">
                <a:solidFill>
                  <a:srgbClr val="00B050"/>
                </a:solidFill>
              </a:rPr>
              <a:t>৪র্থ </a:t>
            </a:r>
            <a:r>
              <a:rPr lang="en-US" sz="3600" dirty="0" err="1" smtClean="0">
                <a:solidFill>
                  <a:srgbClr val="00B050"/>
                </a:solidFill>
              </a:rPr>
              <a:t>অধ্যায়</a:t>
            </a:r>
            <a:r>
              <a:rPr lang="en-US" sz="3600" dirty="0" smtClean="0">
                <a:solidFill>
                  <a:srgbClr val="00B050"/>
                </a:solidFill>
              </a:rPr>
              <a:t>, ২য় </a:t>
            </a:r>
            <a:r>
              <a:rPr lang="en-US" sz="3600" dirty="0" err="1" smtClean="0">
                <a:solidFill>
                  <a:srgbClr val="00B050"/>
                </a:solidFill>
              </a:rPr>
              <a:t>পরিচ্ছেদ</a:t>
            </a:r>
            <a:endParaRPr lang="ar-SA"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52</TotalTime>
  <Words>50</Words>
  <Application>Microsoft Office PowerPoint</Application>
  <PresentationFormat>On-screen Show (4:3)</PresentationFormat>
  <Paragraphs>44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Metro</vt:lpstr>
      <vt:lpstr>Slide 1</vt:lpstr>
      <vt:lpstr>Slide 2</vt:lpstr>
      <vt:lpstr>    এসো ছবি দেখি ও চিন্তা  করি </vt:lpstr>
      <vt:lpstr>  বৈশাখি      মাঘী </vt:lpstr>
      <vt:lpstr>লাল বিটল পোকা    লাল বিটল পোকায় খাওয়া কুমড়া পাতা  </vt:lpstr>
      <vt:lpstr>কুমড়ার পাউডারি মিলডিও </vt:lpstr>
      <vt:lpstr>কুমড়ার ডাউনি মিলডিও </vt:lpstr>
      <vt:lpstr>কুমড়ার এনথ্রাকনোজ</vt:lpstr>
      <vt:lpstr>Slide 9</vt:lpstr>
      <vt:lpstr>Slide 10</vt:lpstr>
      <vt:lpstr>Slide 11</vt:lpstr>
      <vt:lpstr>Slide 12</vt:lpstr>
      <vt:lpstr>পোকা ও রোগ দমন :  কুমড়া জাতীয় গাছের বিভিন্ন পোকার মধ্যে লাল পোকা, কাঁটালে পোকা এবং ফলের মাছি উল্লেখ্য যোগ্য। এ পোকা দমনের জন্য সেভিন। ডায়াজিনন প্রয়োগ করা যেতে পারে। আর এ জাতীয় সবজির রোগের মধ্যে পাউডারি মিলডিও, ডাউনি মিলডিও ও এনথ্রাকনোজ প্রধান। দুই সপ্তাহ পর পর ডায়াথেন প্রয়োগ করতে হবে।  ফসল সংগ্রহ ও ফলন :  মিষ্টিকুমড়া কচি অবস্থা থেকে শুরু করে পরিপূর্ণ পাকা অবস্থায় খাওয়া যায়। তাই কচি অবস্থা থেকেই ফসল সংগ্রহ শুরু হয়। কুমড়া বেশ পাকিয়ে সংগ্রহ করলে অনেকদিন ঘরে রাখা যায়। শতক প্রতি ফলন ৮০-১০০ কেজি হতে পারে। </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cp:revision>
  <dcterms:created xsi:type="dcterms:W3CDTF">2006-08-16T00:00:00Z</dcterms:created>
  <dcterms:modified xsi:type="dcterms:W3CDTF">2021-02-19T05:21:45Z</dcterms:modified>
</cp:coreProperties>
</file>