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57" r:id="rId3"/>
    <p:sldId id="311" r:id="rId4"/>
    <p:sldId id="305" r:id="rId5"/>
    <p:sldId id="306" r:id="rId6"/>
    <p:sldId id="261" r:id="rId7"/>
    <p:sldId id="263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307" r:id="rId17"/>
    <p:sldId id="308" r:id="rId18"/>
    <p:sldId id="30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FF33CC"/>
    <a:srgbClr val="F53DDB"/>
    <a:srgbClr val="0091C4"/>
    <a:srgbClr val="FF0066"/>
    <a:srgbClr val="FF2929"/>
    <a:srgbClr val="2CC6EA"/>
    <a:srgbClr val="00FF00"/>
    <a:srgbClr val="24F272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8" autoAdjust="0"/>
    <p:restoredTop sz="91231" autoAdjust="0"/>
  </p:normalViewPr>
  <p:slideViewPr>
    <p:cSldViewPr>
      <p:cViewPr varScale="1">
        <p:scale>
          <a:sx n="64" d="100"/>
          <a:sy n="64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20412-AAC4-400D-BA10-4063F677F9D7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80FA4-06DB-4204-B653-4EDC21EEB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21FDCE-7F3A-4E8B-A458-890C844748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5" y="228601"/>
            <a:ext cx="8763119" cy="640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0"/>
            <a:ext cx="461376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6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oy\Downloads\red-blood-cell-png-however-most-scientists-agree-to-a-point-that-human-sperm-cells-4-are-the-smallest-cells-in-terms-of-volume-sperm-cells-head-measures-5-1-m-in-length-6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89593" l="5316" r="92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03" y="914400"/>
            <a:ext cx="2431797" cy="1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91869"/>
            <a:ext cx="9144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এরিথ্রোসাইট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/>
              <a:t>erythros</a:t>
            </a:r>
            <a:r>
              <a:rPr lang="en-US" sz="2000" b="1" dirty="0"/>
              <a:t>=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000" b="1" dirty="0"/>
              <a:t>+ </a:t>
            </a:r>
            <a:r>
              <a:rPr lang="en-US" sz="2000" b="1" dirty="0" err="1"/>
              <a:t>kytos</a:t>
            </a:r>
            <a:r>
              <a:rPr lang="en-US" sz="2000" b="1" dirty="0"/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990600"/>
            <a:ext cx="9089348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অবতল,চাকতির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মত,নিউক্লিয়াসবিহীন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গড় ব্যাস 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.৩Βm,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স্থুলতা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Βm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ভ্রূণাবস্থায় যকৃত, প্লীহা ও থাইমাস 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বাকি সময়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হিউমেরাস, ফিমার, স্টার্নাম, কশেরুকা, পর্শুকা প্রভৃতি অস্থির প্রান্ত থেকে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প্রতি ঘনমিলিমিটার রক্তে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ভ্রুণদেহে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৮০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০লক্ষ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শিশুদেহে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৬০-৭০লক্ষ,পূর্ণবয়ষ্ক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পুরুষে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গড় আয়ু ১২০ দিন।প্রতিসেকেন্ডে ১০ মিলিয়ন ধ্বংস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হয় এবং সমসংখ্যার তৈরি হয়।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858001" y="990600"/>
            <a:ext cx="2286000" cy="14859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5091458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1021140"/>
            <a:ext cx="6285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হিমোগ্লোবিনের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O₂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CO₂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/>
              <a:t> </a:t>
            </a:r>
          </a:p>
        </p:txBody>
      </p:sp>
      <p:pic>
        <p:nvPicPr>
          <p:cNvPr id="5" name="Picture 2" descr="C:\Users\Sanjoy\Downloads\DelayedDescriptiveAsianporcupine-size_restricted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57" y="241825"/>
            <a:ext cx="2621343" cy="19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45" y="3113782"/>
            <a:ext cx="5578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বাফার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051" name="Picture 3" descr="C:\Users\Sanjoy\Downloads\acid-base-balance-25-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19" y="2464119"/>
            <a:ext cx="2577220" cy="19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81" y="5018782"/>
            <a:ext cx="6069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ঝিল্লিতে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এন্টিজেন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3" descr="C:\Users\Sanjoy\Downloads\20180726000783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8"/>
          <a:stretch/>
        </p:blipFill>
        <p:spPr bwMode="auto">
          <a:xfrm>
            <a:off x="6005577" y="4706959"/>
            <a:ext cx="2909823" cy="19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76200"/>
            <a:ext cx="8909535" cy="1219200"/>
          </a:xfrm>
          <a:prstGeom prst="rect">
            <a:avLst/>
          </a:prstGeom>
          <a:solidFill>
            <a:srgbClr val="0091C4"/>
          </a:solidFill>
          <a:ln>
            <a:solidFill>
              <a:srgbClr val="F53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(Leucocytes) </a:t>
            </a:r>
            <a:b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265" y="1828800"/>
            <a:ext cx="8909535" cy="498598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অনিয়তাকার, নিউক্লিয়াসযুক্ত, হিমোগ্লোবিনবিহীন বড় কোষ।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গড় ব্যাস ৭.৫-২০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´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নিউক্লিওপ্রোটিন,গ্লাইকোজেন,লিপিড,কোলেষ্টেরল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প্রোটিনবিশ্লেষী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এনজাইম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লাল অস্থিমজ্জা, লসিকা গ্রন্থি, প্লীহা, টনসিল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আয়ুষ্কাল </a:t>
            </a:r>
            <a:r>
              <a:rPr lang="en-US" sz="2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৫-১০ দিন 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প্রতি ঘনমিলিমিটার রক্তে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নবজাতকে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৯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হাজার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শিশুতে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৬,২০০-১৭০০০ ,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পূর্ণবয়ষ্কে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৪-১০০০০ 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রক্তে লোহিত ও শ্বেত রক্তকণিকার অনুপাত ৭০০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:1।  </a:t>
            </a:r>
          </a:p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সাইটোপ্লাজমে দানার উপস্থিতির উপর ভিত্তি করে শ্বেতরক্তকণিকা ২ প্রকার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ক) দানাদার শ্বেতরক্তকণিকা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(খ) অদানাদার শ্বেতরক্তকণিকা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00"/>
            <a:ext cx="6410729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Leuco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Cyte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r="14449" b="5763"/>
          <a:stretch/>
        </p:blipFill>
        <p:spPr bwMode="auto">
          <a:xfrm>
            <a:off x="5921386" y="4658735"/>
            <a:ext cx="2765414" cy="205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570480">
            <a:off x="3610586" y="4756630"/>
            <a:ext cx="2133346" cy="530790"/>
          </a:xfrm>
          <a:prstGeom prst="rightArrow">
            <a:avLst/>
          </a:prstGeom>
          <a:solidFill>
            <a:srgbClr val="F53DDB"/>
          </a:solidFill>
          <a:ln>
            <a:solidFill>
              <a:srgbClr val="F53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99162">
            <a:off x="3603873" y="5786452"/>
            <a:ext cx="2236896" cy="530790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731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/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581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মনোসাইট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নিউট্রোফিল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জীবাণু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লিম্ফোসাইটগুলি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বেসোফিল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হেপারিন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রক্তনালির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লিউকোসাইট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হিষ্টামিন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ইওসিনোফিল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লার্ভা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এলার্জিক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এন্টিবডি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3379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662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অণুচক্রিকা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প্লেইটলেট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931069"/>
            <a:ext cx="899160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অনিয়ত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ক্ষুদ্র, গোল,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ও ডিম্বাকার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চাকতি সদৃশ।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আবৃত,সামান্য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সাইটোপ্লাজমযুক্ত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নিউক্লিয়াসবিহীন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গড় ব্যাস ২-৪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´m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প্লীহার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ম্যাক্রোফেজের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অস্থিমজ্জার মেগাক্যারিওসাইট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থেকে 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প্রতি ঘনমিলিলিটার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রক্তে সংখ্যা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1.5-4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লক্ষ। </a:t>
            </a:r>
            <a:endParaRPr lang="en-US" sz="3200" dirty="0"/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আয়ুষ্কাল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দিন 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93" y="1100692"/>
            <a:ext cx="3784161" cy="251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2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518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অণুচক্রিকার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4971" r="13432" b="7798"/>
          <a:stretch/>
        </p:blipFill>
        <p:spPr bwMode="auto">
          <a:xfrm>
            <a:off x="5383794" y="485792"/>
            <a:ext cx="3607806" cy="2790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551325"/>
            <a:ext cx="903484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প্লেইটলেট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রক্তজমাট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তরান্বিত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সেরাটোনিন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বাহিকাকে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সংকোচনে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অণুচক্রিকা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রক্তজমাট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ষ্ট্রোক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এটাকের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0522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"/>
            <a:ext cx="4188967" cy="144655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894" y="2286000"/>
            <a:ext cx="83199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কণিকাগুলির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পোষ্টারে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8602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52400"/>
            <a:ext cx="3135795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8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8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785408"/>
            <a:ext cx="80025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রক্তগ্রুপ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নির্ধারনকারী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রক্তনালির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বাঁধেনা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রক্তকণিকাকে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আণুবীক্ষণিক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প্রহরী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90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4052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249" y="2937808"/>
            <a:ext cx="8557151" cy="193899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উল্লেখপূর্বক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6035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4746" r="12670" b="1921"/>
          <a:stretch/>
        </p:blipFill>
        <p:spPr bwMode="auto">
          <a:xfrm>
            <a:off x="495123" y="384255"/>
            <a:ext cx="8115477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2825" y="5029200"/>
            <a:ext cx="7957775" cy="4267200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/>
            <a:r>
              <a:rPr lang="bn-BD" sz="1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5000" dirty="0"/>
          </a:p>
          <a:p>
            <a:pPr algn="ctr"/>
            <a:r>
              <a:rPr lang="bn-BD" sz="15000" b="1" dirty="0"/>
              <a:t> </a:t>
            </a:r>
            <a:endParaRPr lang="en-US" sz="15000" b="1" dirty="0"/>
          </a:p>
        </p:txBody>
      </p:sp>
      <p:sp>
        <p:nvSpPr>
          <p:cNvPr id="7" name="Rectangle 6"/>
          <p:cNvSpPr/>
          <p:nvPr/>
        </p:nvSpPr>
        <p:spPr>
          <a:xfrm>
            <a:off x="3886200" y="5066943"/>
            <a:ext cx="1600118" cy="2400657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15000" dirty="0">
                <a:solidFill>
                  <a:srgbClr val="00B050"/>
                </a:solidFill>
              </a:rPr>
              <a:t> </a:t>
            </a:r>
            <a:endParaRPr lang="en-US" sz="15000" dirty="0">
              <a:solidFill>
                <a:srgbClr val="00B050"/>
              </a:solidFill>
            </a:endParaRPr>
          </a:p>
        </p:txBody>
      </p:sp>
      <p:pic>
        <p:nvPicPr>
          <p:cNvPr id="12" name="Picture 2" descr="E:\VANDAR\IMAGE OR PICTURE\Image natural\IMG_20180722_091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2854"/>
            <a:ext cx="5138470" cy="4949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838200"/>
            <a:ext cx="558999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সঞ্জয় ভৌমিক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প্রভাষক,প্রাণিবিদ্যা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ফরিদ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ঞ্জ,চাঁদপুর।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479490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দ্বাদশ শ্রেণির </a:t>
            </a:r>
            <a:endParaRPr lang="bn-IN" sz="4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জীববিজ্ঞান </a:t>
            </a:r>
            <a:r>
              <a:rPr lang="bn-IN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দ্বিতীয় পত্র </a:t>
            </a:r>
            <a:endParaRPr lang="bn-IN" sz="4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সময়-৪৫ মিনিট </a:t>
            </a:r>
            <a:endParaRPr lang="en-US" sz="4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2400" y="3526211"/>
            <a:ext cx="4724400" cy="1"/>
          </a:xfrm>
          <a:prstGeom prst="line">
            <a:avLst/>
          </a:prstGeom>
          <a:ln w="76200">
            <a:solidFill>
              <a:srgbClr val="24F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>
          <a:xfrm>
            <a:off x="5638800" y="600095"/>
            <a:ext cx="1665514" cy="2219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242505" y="143470"/>
            <a:ext cx="2015295" cy="923330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/>
            <a:r>
              <a:rPr lang="bn-BD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36610" r="61102" b="31695"/>
          <a:stretch/>
        </p:blipFill>
        <p:spPr bwMode="auto">
          <a:xfrm>
            <a:off x="7620000" y="1258576"/>
            <a:ext cx="1226067" cy="14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6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5544"/>
            <a:ext cx="57983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চল কিছু ছবি দেখি- </a:t>
            </a:r>
            <a:endParaRPr lang="en-US" sz="7200" dirty="0"/>
          </a:p>
          <a:p>
            <a:endParaRPr lang="en-US" sz="9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17627" r="12796"/>
          <a:stretch/>
        </p:blipFill>
        <p:spPr bwMode="auto">
          <a:xfrm>
            <a:off x="61993" y="1243657"/>
            <a:ext cx="9082007" cy="56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4293" r="14322" b="7456"/>
          <a:stretch/>
        </p:blipFill>
        <p:spPr bwMode="auto">
          <a:xfrm>
            <a:off x="328707" y="1243657"/>
            <a:ext cx="8434293" cy="550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66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66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তোমরা কি পাঠ</a:t>
            </a:r>
            <a:r>
              <a:rPr lang="en-US" sz="66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সম্পর্কে কিছু ধারণা করতে পারছ?</a:t>
            </a:r>
            <a:r>
              <a:rPr lang="bn-BD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7" y="2057400"/>
            <a:ext cx="4915073" cy="49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713" y="306050"/>
            <a:ext cx="76690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আজকের পাঠ-  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      </a:t>
            </a:r>
            <a:endParaRPr lang="bn-BD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92940"/>
            <a:ext cx="72683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BD" sz="96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উপাদান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9950" y="1869298"/>
            <a:ext cx="1041732" cy="133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0" y="3328949"/>
            <a:ext cx="331927" cy="4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814" y="2990671"/>
            <a:ext cx="7721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charset="0"/>
                <a:cs typeface="NikoshBAN" charset="0"/>
              </a:rPr>
              <a:t> </a:t>
            </a:r>
            <a:r>
              <a:rPr lang="hi-IN" sz="5400" b="1" dirty="0"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5400" b="1" dirty="0">
                <a:latin typeface="NikoshBAN" charset="0"/>
              </a:rPr>
              <a:t>............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41892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সমূহের 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কণিকার প্রকারভেদ বর্ণনা করতে পারবে।</a:t>
            </a:r>
          </a:p>
          <a:p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কণিকার কাজ ব্যাখ্যা করতে পারবে।   </a:t>
            </a:r>
            <a:endParaRPr lang="bn-BD" sz="3600" b="1" dirty="0"/>
          </a:p>
        </p:txBody>
      </p:sp>
      <p:sp>
        <p:nvSpPr>
          <p:cNvPr id="4" name="Cloud Callout 3"/>
          <p:cNvSpPr/>
          <p:nvPr/>
        </p:nvSpPr>
        <p:spPr>
          <a:xfrm>
            <a:off x="2514600" y="214884"/>
            <a:ext cx="3886200" cy="237591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81200"/>
            <a:ext cx="8229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নালির মধ্যে দিয়ে প্রবাহিত হয়।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বর্ণের।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ক্ষারধর্মী  পদার্থ।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স্বাদ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ঈষ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লবনাক্ত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পি এইচ 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৩৫- 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আপেক্ষিক গুরুত্ব 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.0৬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তাপমাত্রা ৩৬-৩৮ডিগ্রি সেঃ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895600" y="-190857"/>
            <a:ext cx="334258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রক্ত?</a:t>
            </a:r>
            <a:endParaRPr lang="en-US" sz="1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21824" y="1239404"/>
            <a:ext cx="401632" cy="513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6400" y="1295400"/>
            <a:ext cx="381000" cy="48683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auto">
          <a:xfrm>
            <a:off x="48126" y="76200"/>
            <a:ext cx="9095874" cy="660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 bwMode="auto">
          <a:xfrm>
            <a:off x="16042" y="76200"/>
            <a:ext cx="912795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0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4443845" cy="1107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রক্তরসের কাজ- 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436674"/>
            <a:ext cx="88392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পরিপাককৃত খাদ্যসার রক্তরসের মাধ্যমে দেহের বিভিন্ন টিস্যু ও অঙ্গে বাহিত হয়।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রক্তরস টিস্যুর বর্জ্যপদার্থ রেচনের জন্য বৃক্কে নিয়ে যায়।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রক্তরসের মাধ্যমে হরমোন,এনজাইম,লিপিড বিভিন্ন অঙ্গে বাহিত হয়।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রক্তরস রক্তের অম্ল ক্ষারের ভারসাম্য রক্ষা 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31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536546" cy="147732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IN" sz="7200" b="1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066800"/>
            <a:ext cx="675056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 রক্তরসের পরিমাণ শতকরা কত ভাগ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৩৫%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2828836"/>
            <a:ext cx="762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রক্তরসে প্রাপ্ত অজৈব উপাদান কোনটি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ক)গ্লুকোজ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অ্যালবুমিন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  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ঘ) ইউরিয়া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6482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রক্তরসের কাজ নয় 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ক)অম্ল ক্ষারের ভারসাম্য রক্ষা করা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টিস্যুর বর্জ্যপদার্থ বৃক্কে নিয়ে যাওয়া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গ)খাদ্যসার বিভিন্ন অঙ্গে নিয়ে যাওয়া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ঘ) রক্ত তঞ্চনে সাহায্য 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22197" y="2133600"/>
            <a:ext cx="44394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48200" y="5715000"/>
            <a:ext cx="44394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3352800"/>
            <a:ext cx="44394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r="12500"/>
          <a:stretch/>
        </p:blipFill>
        <p:spPr bwMode="auto">
          <a:xfrm>
            <a:off x="0" y="0"/>
            <a:ext cx="91279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2862</TotalTime>
  <Words>829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Georgia</vt:lpstr>
      <vt:lpstr>NikoshBAN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Sanjoy Bhowmik</cp:lastModifiedBy>
  <cp:revision>589</cp:revision>
  <dcterms:created xsi:type="dcterms:W3CDTF">2017-09-03T13:24:11Z</dcterms:created>
  <dcterms:modified xsi:type="dcterms:W3CDTF">2021-02-12T16:08:21Z</dcterms:modified>
</cp:coreProperties>
</file>