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sldIdLst>
    <p:sldId id="274" r:id="rId2"/>
    <p:sldId id="276" r:id="rId3"/>
    <p:sldId id="256" r:id="rId4"/>
    <p:sldId id="257" r:id="rId5"/>
    <p:sldId id="263" r:id="rId6"/>
    <p:sldId id="264" r:id="rId7"/>
    <p:sldId id="265" r:id="rId8"/>
    <p:sldId id="266" r:id="rId9"/>
    <p:sldId id="283" r:id="rId10"/>
    <p:sldId id="267" r:id="rId11"/>
    <p:sldId id="259" r:id="rId12"/>
    <p:sldId id="260" r:id="rId13"/>
    <p:sldId id="272" r:id="rId14"/>
    <p:sldId id="271" r:id="rId15"/>
    <p:sldId id="273" r:id="rId16"/>
    <p:sldId id="284" r:id="rId17"/>
    <p:sldId id="269" r:id="rId18"/>
    <p:sldId id="270" r:id="rId19"/>
    <p:sldId id="285" r:id="rId20"/>
    <p:sldId id="280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92" y="60"/>
      </p:cViewPr>
      <p:guideLst>
        <p:guide orient="horz" pos="2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5ADC4-57E1-4BAC-99AC-14CCE69C0AE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CEDB-CF57-47DB-82F7-76291DC3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6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3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3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4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94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07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7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3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0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8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8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99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4B3EFE-F28A-4C1C-82C0-480A0D297AA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D11079-DF3B-4A05-904A-EC0CA1A3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/>
          <a:stretch/>
        </p:blipFill>
        <p:spPr>
          <a:xfrm>
            <a:off x="706528" y="1343024"/>
            <a:ext cx="7730944" cy="4729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088" y="614362"/>
            <a:ext cx="7743824" cy="742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3663"/>
              </p:ext>
            </p:extLst>
          </p:nvPr>
        </p:nvGraphicFramePr>
        <p:xfrm>
          <a:off x="725679" y="2691176"/>
          <a:ext cx="7692642" cy="1018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04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423" y="1926173"/>
            <a:ext cx="5924551" cy="46166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 ব্যাপ্তি নেই এমন)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উপাত্তের মধ্যক নির্ণয়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 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0138" y="4086224"/>
            <a:ext cx="6072187" cy="1057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সম্বলিত সারণির মধ্যক নির্ণয় করতে গেলে অবশ্যই ক্রমযোজিত গণসংখ্যা সারণি লাগবেই।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2526" y="1074781"/>
                <a:ext cx="3419949" cy="51545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4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4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4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৫০</m:t>
                            </m:r>
                          </m:num>
                          <m:den>
                            <m:r>
                              <a:rPr lang="bn-IN" sz="2400" i="1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4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৫০</m:t>
                                </m:r>
                              </m:num>
                              <m:den>
                                <m:r>
                                  <a:rPr lang="bn-IN" sz="2400" i="1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400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400" i="1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IN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b="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= ৭৫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</a:p>
              <a:p>
                <a:r>
                  <a:rPr lang="en-US" sz="2400" b="1" dirty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b="1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  <a:p>
                <a:endParaRPr lang="bn-IN" sz="2400" dirty="0"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26" y="1074781"/>
                <a:ext cx="3419949" cy="5154569"/>
              </a:xfrm>
              <a:prstGeom prst="rect">
                <a:avLst/>
              </a:prstGeom>
              <a:blipFill rotWithShape="0">
                <a:blip r:embed="rId2"/>
                <a:stretch>
                  <a:fillRect l="-2482" t="-129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80159"/>
              </p:ext>
            </p:extLst>
          </p:nvPr>
        </p:nvGraphicFramePr>
        <p:xfrm>
          <a:off x="771526" y="1077278"/>
          <a:ext cx="4024311" cy="5152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6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5909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গণ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সং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ণস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8943" y="567392"/>
            <a:ext cx="416611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৫০,যা জোড়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65803"/>
              </p:ext>
            </p:extLst>
          </p:nvPr>
        </p:nvGraphicFramePr>
        <p:xfrm>
          <a:off x="611379" y="1281839"/>
          <a:ext cx="7692642" cy="1018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04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836" y="726023"/>
            <a:ext cx="5924551" cy="46166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 ব্যাপ্তি নেই এমন)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উপাত্তের মধ্যক নির্ণয়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পদ্ধতিঃ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88" y="2586037"/>
            <a:ext cx="7772400" cy="2486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,৪৫,৪৫,৫০,৫০,৬০,৬০,৬০,৬০,৬০,৬৫,৬৫,৬৫,৬৫,৭০,৭০,৭০,৭০,৭০,৭০,৭০,৭০,৭০,৭০,৭৫,৭৫,৭৫,৭৫,৭৫,৭৫,৭৫,৭৫,৭৫,৭৫,৭৫,৭৫,৭৫,৭৫,৭৫,৮০,৮০,৮০,৮০,৮০,৯০,৯০,৯০,৯৫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৯৫,৯৯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9113" y="3429001"/>
            <a:ext cx="828675" cy="3714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01558"/>
              </p:ext>
            </p:extLst>
          </p:nvPr>
        </p:nvGraphicFramePr>
        <p:xfrm>
          <a:off x="725679" y="2691176"/>
          <a:ext cx="7692642" cy="1018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04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423" y="1926173"/>
            <a:ext cx="5924551" cy="46166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 ব্যাপ্তি নেই এমন)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উপাত্তের মধ্যক নির্ণয়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 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0138" y="4086224"/>
            <a:ext cx="6072187" cy="1057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সম্বলিত সারণির মধ্যক নির্ণয় করতে গেলে অবশ্যই ক্রমযোজিত গণসংখ্যা সারণি লাগবেই।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825" y="842962"/>
            <a:ext cx="4814888" cy="6143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আবার,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=৫৩,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বিজোড়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সংখ্যা হলে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01771"/>
              </p:ext>
            </p:extLst>
          </p:nvPr>
        </p:nvGraphicFramePr>
        <p:xfrm>
          <a:off x="771526" y="1077278"/>
          <a:ext cx="4024311" cy="5152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6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5909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গণ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সং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ণস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8943" y="567392"/>
            <a:ext cx="416611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৫৩,যা বিজোড়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43475" y="1443037"/>
                <a:ext cx="3286124" cy="394334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IN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মধ্যক=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bn-IN" sz="28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৫৩</m:t>
                        </m:r>
                        <m:r>
                          <a:rPr lang="bn-IN" sz="28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তম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</a:p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৫৪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তম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</a:p>
              <a:p>
                <a:pPr algn="ctr"/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২৭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bn-IN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৭০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=৭০ 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5" y="1443037"/>
                <a:ext cx="3286124" cy="3943349"/>
              </a:xfrm>
              <a:prstGeom prst="rect">
                <a:avLst/>
              </a:prstGeom>
              <a:blipFill rotWithShape="0">
                <a:blip r:embed="rId2"/>
                <a:stretch>
                  <a:fillRect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7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53937"/>
              </p:ext>
            </p:extLst>
          </p:nvPr>
        </p:nvGraphicFramePr>
        <p:xfrm>
          <a:off x="611379" y="1281839"/>
          <a:ext cx="7692642" cy="1018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36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2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04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9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836" y="726023"/>
            <a:ext cx="5924551" cy="46166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 ব্যাপ্তি নেই এমন)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উপাত্তের মধ্যক নির্ণয়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পদ্ধতিঃ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88" y="2586037"/>
            <a:ext cx="7772400" cy="2486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,৪৫,৪৫,৫০,৫০,৬০,৬০,৬০,৬০,৬০,৬৫,৬৫,৬৫,৬৫,৬৫,৬৫,৬৫,৭০,৭০,৭০,৭০,৭০,৭০,৭০,৭০,৭০,৭০,৭৫,৭৫,৭৫,৭৫,৭৫,৭৫,৭৫,৭৫,৭৫,৭৫,৭৫,৭৫,৭৫,৭৫,৭৫,৮০,৮০,৮০,৮০,৮০,৯০,৯০,৯০,৯৫,৯৫,৯৯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3300412"/>
            <a:ext cx="428625" cy="5429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6" y="1328739"/>
            <a:ext cx="25074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87591"/>
              </p:ext>
            </p:extLst>
          </p:nvPr>
        </p:nvGraphicFramePr>
        <p:xfrm>
          <a:off x="700087" y="2719388"/>
          <a:ext cx="7758113" cy="95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900113"/>
                <a:gridCol w="709017"/>
                <a:gridCol w="969764"/>
                <a:gridCol w="969764"/>
                <a:gridCol w="969764"/>
                <a:gridCol w="969764"/>
                <a:gridCol w="969764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উচ্চতা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(সে মি )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১৫৪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১৫৯</a:t>
                      </a:r>
                      <a:r>
                        <a:rPr lang="bn-IN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১৬৪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১৬৯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১৭৪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১৭৬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9422" y="2278856"/>
            <a:ext cx="3089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২।নিম্নের সারণির </a:t>
            </a:r>
            <a:r>
              <a:rPr lang="bn-IN" sz="21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1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কর। </a:t>
            </a:r>
            <a:endParaRPr lang="en-US" sz="21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2995" y="1896665"/>
            <a:ext cx="73366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সারণিভুক্ত উপাত্তের মধ্যক নির্ণয় করতে হলে অবশ্যই কোন সারণি তৈরি করতে হবে?।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C4DAD94-3F6E-4938-B51B-B807D9A7B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02516"/>
              </p:ext>
            </p:extLst>
          </p:nvPr>
        </p:nvGraphicFramePr>
        <p:xfrm>
          <a:off x="714375" y="934835"/>
          <a:ext cx="724376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559">
                  <a:extLst>
                    <a:ext uri="{9D8B030D-6E8A-4147-A177-3AD203B41FA5}">
                      <a16:colId xmlns="" xmlns:a16="http://schemas.microsoft.com/office/drawing/2014/main" val="2168218688"/>
                    </a:ext>
                  </a:extLst>
                </a:gridCol>
                <a:gridCol w="1024854">
                  <a:extLst>
                    <a:ext uri="{9D8B030D-6E8A-4147-A177-3AD203B41FA5}">
                      <a16:colId xmlns="" xmlns:a16="http://schemas.microsoft.com/office/drawing/2014/main" val="438007305"/>
                    </a:ext>
                  </a:extLst>
                </a:gridCol>
                <a:gridCol w="1041761">
                  <a:extLst>
                    <a:ext uri="{9D8B030D-6E8A-4147-A177-3AD203B41FA5}">
                      <a16:colId xmlns="" xmlns:a16="http://schemas.microsoft.com/office/drawing/2014/main" val="2523818136"/>
                    </a:ext>
                  </a:extLst>
                </a:gridCol>
                <a:gridCol w="1030950">
                  <a:extLst>
                    <a:ext uri="{9D8B030D-6E8A-4147-A177-3AD203B41FA5}">
                      <a16:colId xmlns="" xmlns:a16="http://schemas.microsoft.com/office/drawing/2014/main" val="874617131"/>
                    </a:ext>
                  </a:extLst>
                </a:gridCol>
                <a:gridCol w="993559">
                  <a:extLst>
                    <a:ext uri="{9D8B030D-6E8A-4147-A177-3AD203B41FA5}">
                      <a16:colId xmlns="" xmlns:a16="http://schemas.microsoft.com/office/drawing/2014/main" val="2214480541"/>
                    </a:ext>
                  </a:extLst>
                </a:gridCol>
                <a:gridCol w="935112">
                  <a:extLst>
                    <a:ext uri="{9D8B030D-6E8A-4147-A177-3AD203B41FA5}">
                      <a16:colId xmlns="" xmlns:a16="http://schemas.microsoft.com/office/drawing/2014/main" val="2091657419"/>
                    </a:ext>
                  </a:extLst>
                </a:gridCol>
                <a:gridCol w="1223967">
                  <a:extLst>
                    <a:ext uri="{9D8B030D-6E8A-4147-A177-3AD203B41FA5}">
                      <a16:colId xmlns="" xmlns:a16="http://schemas.microsoft.com/office/drawing/2014/main" val="1759818019"/>
                    </a:ext>
                  </a:extLst>
                </a:gridCol>
              </a:tblGrid>
              <a:tr h="381692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শ্রেণী ব্যাপ্তি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৩০-৩৫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৩৬- ৪১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৪২-৪৭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৪৮-৫৩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৫৪-৫৯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৬০-৬৫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3330864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২৫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54474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6F7D601-558F-4F91-BB09-40C5F9CCC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31553"/>
              </p:ext>
            </p:extLst>
          </p:nvPr>
        </p:nvGraphicFramePr>
        <p:xfrm>
          <a:off x="700087" y="2000247"/>
          <a:ext cx="3600451" cy="404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766">
                  <a:extLst>
                    <a:ext uri="{9D8B030D-6E8A-4147-A177-3AD203B41FA5}">
                      <a16:colId xmlns="" xmlns:a16="http://schemas.microsoft.com/office/drawing/2014/main" val="4193403248"/>
                    </a:ext>
                  </a:extLst>
                </a:gridCol>
                <a:gridCol w="1117660">
                  <a:extLst>
                    <a:ext uri="{9D8B030D-6E8A-4147-A177-3AD203B41FA5}">
                      <a16:colId xmlns="" xmlns:a16="http://schemas.microsoft.com/office/drawing/2014/main" val="2045265120"/>
                    </a:ext>
                  </a:extLst>
                </a:gridCol>
                <a:gridCol w="1343025">
                  <a:extLst>
                    <a:ext uri="{9D8B030D-6E8A-4147-A177-3AD203B41FA5}">
                      <a16:colId xmlns="" xmlns:a16="http://schemas.microsoft.com/office/drawing/2014/main" val="4257435314"/>
                    </a:ext>
                  </a:extLst>
                </a:gridCol>
              </a:tblGrid>
              <a:tr h="828285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শ্রেণী ব্যাপ্তি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ক্রমযোজিত গণসংখ্যা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905389"/>
                  </a:ext>
                </a:extLst>
              </a:tr>
              <a:tr h="46015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৩০-৩৫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9734295"/>
                  </a:ext>
                </a:extLst>
              </a:tr>
              <a:tr h="46015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৩৬- ৪১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১৩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6411884"/>
                  </a:ext>
                </a:extLst>
              </a:tr>
              <a:tr h="46015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৪২-৪৭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5937396"/>
                  </a:ext>
                </a:extLst>
              </a:tr>
              <a:tr h="46015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৪৮-৫৩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২৫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৫৬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9940294"/>
                  </a:ext>
                </a:extLst>
              </a:tr>
              <a:tr h="46015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৫৪-৫৯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৬৪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7686552"/>
                  </a:ext>
                </a:extLst>
              </a:tr>
              <a:tr h="46015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৬০-৬৫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৭০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008254"/>
                  </a:ext>
                </a:extLst>
              </a:tr>
              <a:tr h="4601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=৭০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49617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29ED4562-EA2D-42C2-8BD6-B0236C65A8DC}"/>
                  </a:ext>
                </a:extLst>
              </p:cNvPr>
              <p:cNvSpPr/>
              <p:nvPr/>
            </p:nvSpPr>
            <p:spPr>
              <a:xfrm>
                <a:off x="4572000" y="1799287"/>
                <a:ext cx="4092803" cy="118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এখানে,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num>
                      <m:den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20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0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৭০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20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=৩৫ ,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মধ্যক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৩৫-তম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পদ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যার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৪৮-৫৩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শ্রেণীতে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মধ্যক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শ্রেণী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৪৮-৫৩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ED4562-EA2D-42C2-8BD6-B0236C65A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99287"/>
                <a:ext cx="4092803" cy="1186800"/>
              </a:xfrm>
              <a:prstGeom prst="rect">
                <a:avLst/>
              </a:prstGeom>
              <a:blipFill rotWithShape="0">
                <a:blip r:embed="rId2"/>
                <a:stretch>
                  <a:fillRect l="-1490" r="-298"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1936C59-7E08-4D5D-BEF3-2FC446FABDD7}"/>
              </a:ext>
            </a:extLst>
          </p:cNvPr>
          <p:cNvSpPr/>
          <p:nvPr/>
        </p:nvSpPr>
        <p:spPr>
          <a:xfrm>
            <a:off x="4686300" y="3929061"/>
            <a:ext cx="36551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এখানে </a:t>
            </a:r>
            <a:r>
              <a:rPr lang="bn-IN" sz="20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L= </a:t>
            </a:r>
            <a:r>
              <a:rPr lang="bn-IN" sz="2000" dirty="0" smtClean="0">
                <a:latin typeface="NikoshBAN" pitchFamily="2" charset="0"/>
                <a:cs typeface="NikoshBAN" pitchFamily="2" charset="0"/>
                <a:sym typeface="Symbol"/>
              </a:rPr>
              <a:t>মধ্যক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শ্রেণির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নিম্নসীমা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=৪৮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n=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মোট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গ</a:t>
            </a:r>
            <a:r>
              <a:rPr lang="bn-IN" sz="2000" dirty="0" smtClean="0">
                <a:latin typeface="NikoshBAN" pitchFamily="2" charset="0"/>
                <a:cs typeface="NikoshBAN" pitchFamily="2" charset="0"/>
                <a:sym typeface="Symbol"/>
              </a:rPr>
              <a:t>ণ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  <a:sym typeface="Symbol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৭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০ 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h=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শ্রেনি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ব্যাপ্তি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F</a:t>
            </a:r>
            <a:r>
              <a:rPr lang="en-US" sz="1200" dirty="0">
                <a:latin typeface="NikoshBAN" pitchFamily="2" charset="0"/>
                <a:cs typeface="NikoshBAN" pitchFamily="2" charset="0"/>
                <a:sym typeface="Symbol"/>
              </a:rPr>
              <a:t>c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মধ্যক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শ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্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ে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ন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ি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প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ূর্ববতী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শ্রেনির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যোজিত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  <a:sym typeface="Symbol"/>
              </a:rPr>
              <a:t>   গনস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ংখ্যা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১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f</a:t>
            </a:r>
            <a:r>
              <a:rPr lang="en-US" sz="1400" dirty="0" err="1">
                <a:latin typeface="NikoshBAN" pitchFamily="2" charset="0"/>
                <a:cs typeface="NikoshBAN" pitchFamily="2" charset="0"/>
                <a:sym typeface="Symbol"/>
              </a:rPr>
              <a:t>m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মধ্যক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শ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্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ে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ন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ি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র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গনস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ংখ্যা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৫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Times New Roman" pitchFamily="18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29175" y="3057525"/>
                <a:ext cx="3429000" cy="82867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আমরা জানি,মধ্যক নির্ণয়ের সূত্র    </a:t>
                </a:r>
                <a:r>
                  <a:rPr lang="bn-IN" sz="2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L+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f>
                      <m:fPr>
                        <m:ctrlPr>
                          <a:rPr lang="bn-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num>
                      <m:den>
                        <m:r>
                          <a:rPr lang="bn-IN" sz="20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-Fc)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0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h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𝑓𝑚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5" y="3057525"/>
                <a:ext cx="3429000" cy="828675"/>
              </a:xfrm>
              <a:prstGeom prst="rect">
                <a:avLst/>
              </a:prstGeom>
              <a:blipFill rotWithShape="0">
                <a:blip r:embed="rId3"/>
                <a:stretch>
                  <a:fillRect t="-5755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19136" y="540285"/>
            <a:ext cx="4795839" cy="369332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 ব্যাপ্তি আছে এমন)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উপাত্তের মধ্যক নির্ণয়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পদ্ধতিঃ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1614B3E-8DA6-451B-8162-F1F63018A39C}"/>
                  </a:ext>
                </a:extLst>
              </p:cNvPr>
              <p:cNvSpPr/>
              <p:nvPr/>
            </p:nvSpPr>
            <p:spPr>
              <a:xfrm>
                <a:off x="1514475" y="939038"/>
                <a:ext cx="3962400" cy="5148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L+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-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Fc)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𝑓𝑚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= ৪৮+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৭০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-৩১)x</a:t>
                </a:r>
                <a:r>
                  <a:rPr lang="bn-IN" sz="2800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২৫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=৪৮+(৩৫-৩১ )x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৬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২৫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=৪৮+৪x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৬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২৫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৪৮+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২৪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২৫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=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৪৮+০.৯৬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=৪৮.৯৬</a:t>
                </a:r>
                <a:endParaRPr lang="bn-IN" sz="2800" dirty="0">
                  <a:solidFill>
                    <a:srgbClr val="00206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৪৮.৯৬ </a:t>
                </a:r>
                <a:endPara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614B3E-8DA6-451B-8162-F1F63018A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5" y="939038"/>
                <a:ext cx="3962400" cy="5148974"/>
              </a:xfrm>
              <a:prstGeom prst="rect">
                <a:avLst/>
              </a:prstGeom>
              <a:blipFill rotWithShape="0">
                <a:blip r:embed="rId2"/>
                <a:stretch>
                  <a:fillRect l="-3077" b="-2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3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C4DAD94-3F6E-4938-B51B-B807D9A7B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5799"/>
              </p:ext>
            </p:extLst>
          </p:nvPr>
        </p:nvGraphicFramePr>
        <p:xfrm>
          <a:off x="685800" y="1220585"/>
          <a:ext cx="724376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559">
                  <a:extLst>
                    <a:ext uri="{9D8B030D-6E8A-4147-A177-3AD203B41FA5}">
                      <a16:colId xmlns="" xmlns:a16="http://schemas.microsoft.com/office/drawing/2014/main" val="2168218688"/>
                    </a:ext>
                  </a:extLst>
                </a:gridCol>
                <a:gridCol w="1024854">
                  <a:extLst>
                    <a:ext uri="{9D8B030D-6E8A-4147-A177-3AD203B41FA5}">
                      <a16:colId xmlns="" xmlns:a16="http://schemas.microsoft.com/office/drawing/2014/main" val="438007305"/>
                    </a:ext>
                  </a:extLst>
                </a:gridCol>
                <a:gridCol w="1041761">
                  <a:extLst>
                    <a:ext uri="{9D8B030D-6E8A-4147-A177-3AD203B41FA5}">
                      <a16:colId xmlns="" xmlns:a16="http://schemas.microsoft.com/office/drawing/2014/main" val="2523818136"/>
                    </a:ext>
                  </a:extLst>
                </a:gridCol>
                <a:gridCol w="1030950">
                  <a:extLst>
                    <a:ext uri="{9D8B030D-6E8A-4147-A177-3AD203B41FA5}">
                      <a16:colId xmlns="" xmlns:a16="http://schemas.microsoft.com/office/drawing/2014/main" val="874617131"/>
                    </a:ext>
                  </a:extLst>
                </a:gridCol>
                <a:gridCol w="993559">
                  <a:extLst>
                    <a:ext uri="{9D8B030D-6E8A-4147-A177-3AD203B41FA5}">
                      <a16:colId xmlns="" xmlns:a16="http://schemas.microsoft.com/office/drawing/2014/main" val="2214480541"/>
                    </a:ext>
                  </a:extLst>
                </a:gridCol>
                <a:gridCol w="935112">
                  <a:extLst>
                    <a:ext uri="{9D8B030D-6E8A-4147-A177-3AD203B41FA5}">
                      <a16:colId xmlns="" xmlns:a16="http://schemas.microsoft.com/office/drawing/2014/main" val="2091657419"/>
                    </a:ext>
                  </a:extLst>
                </a:gridCol>
                <a:gridCol w="1223967">
                  <a:extLst>
                    <a:ext uri="{9D8B030D-6E8A-4147-A177-3AD203B41FA5}">
                      <a16:colId xmlns="" xmlns:a16="http://schemas.microsoft.com/office/drawing/2014/main" val="1759818019"/>
                    </a:ext>
                  </a:extLst>
                </a:gridCol>
              </a:tblGrid>
              <a:tr h="381692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শ্রেণী ব্যাপ্তি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৬৪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৭৪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3330864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54474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28976" y="500064"/>
            <a:ext cx="25074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5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5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3429000"/>
            <a:ext cx="7286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নিবেশনের ক্রমযোজিত গণসংখ্যা সারণি তৈরি কর। </a:t>
            </a:r>
          </a:p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গণসংখ্যা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নিবেশনের আয়তলেখ অঙ্কন কর।</a:t>
            </a:r>
          </a:p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গ)উপরের গণসংখ্যা সারণি থেকে মধ্যক নির্ণয় কর।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712" y="1170965"/>
            <a:ext cx="7318320" cy="4772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8059" y="2117431"/>
            <a:ext cx="2768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00" b="1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600" b="1" u="sng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16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নজিৎ</a:t>
            </a:r>
            <a:r>
              <a:rPr lang="en-US" sz="16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u="sng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16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u="sng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প্রামানিক</a:t>
            </a:r>
            <a:r>
              <a:rPr lang="en-US" sz="16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1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নববিধান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কাপুড়িয়াপট্টি,নাটোর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1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৭২১৫১৬৪৯১</a:t>
            </a:r>
            <a:endParaRPr lang="bn-BD" sz="1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1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sanjitnatore@gmail.com</a:t>
            </a:r>
          </a:p>
        </p:txBody>
      </p:sp>
      <p:sp>
        <p:nvSpPr>
          <p:cNvPr id="4" name="Bevel 3"/>
          <p:cNvSpPr/>
          <p:nvPr/>
        </p:nvSpPr>
        <p:spPr>
          <a:xfrm>
            <a:off x="4457700" y="1943100"/>
            <a:ext cx="3186113" cy="2971800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৯ম/১০ম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50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তারিখঃ30/০১/২02১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3512" y="1843087"/>
            <a:ext cx="16394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026" y="1275159"/>
            <a:ext cx="139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617" y="1757363"/>
            <a:ext cx="592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n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21607" y="2121694"/>
                <a:ext cx="1750217" cy="471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1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1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07" y="2121694"/>
                <a:ext cx="1750217" cy="471488"/>
              </a:xfrm>
              <a:prstGeom prst="rect">
                <a:avLst/>
              </a:prstGeom>
              <a:blipFill rotWithShape="0">
                <a:blip r:embed="rId2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32323" y="2957512"/>
                <a:ext cx="1710927" cy="471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1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23" y="2957512"/>
                <a:ext cx="1710927" cy="471488"/>
              </a:xfrm>
              <a:prstGeom prst="rect">
                <a:avLst/>
              </a:prstGeom>
              <a:blipFill rotWithShape="0">
                <a:blip r:embed="rId3"/>
                <a:stretch>
                  <a:fillRect r="-8803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61286" y="2957512"/>
                <a:ext cx="1782364" cy="471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1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1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তম</m:t>
                    </m:r>
                    <m:r>
                      <a:rPr lang="en-US" sz="21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পদ</m:t>
                    </m:r>
                    <m:r>
                      <a:rPr lang="en-US" sz="21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1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286" y="2957512"/>
                <a:ext cx="1782364" cy="471488"/>
              </a:xfrm>
              <a:prstGeom prst="rect">
                <a:avLst/>
              </a:prstGeom>
              <a:blipFill rotWithShape="0">
                <a:blip r:embed="rId4"/>
                <a:stretch>
                  <a:fillRect l="-338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29152" y="2175273"/>
                <a:ext cx="1685923" cy="471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1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1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endParaRPr lang="en-US" sz="21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2" y="2175273"/>
                <a:ext cx="1685923" cy="471488"/>
              </a:xfrm>
              <a:prstGeom prst="rect">
                <a:avLst/>
              </a:prstGeom>
              <a:blipFill rotWithShape="0">
                <a:blip r:embed="rId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779419" y="2014540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79418" y="2035970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90135" y="2035970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03096" y="2025255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892" y="3771901"/>
            <a:ext cx="403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১৩,১৯,১৭,১৪,১৬,১৫,১৮,২০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0195" y="4900613"/>
            <a:ext cx="1589483" cy="471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IN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.৫</a:t>
            </a:r>
            <a:endParaRPr lang="en-US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2712" y="4839891"/>
            <a:ext cx="1568052" cy="471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.৫</a:t>
            </a:r>
            <a:endParaRPr lang="en-US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0911" y="5647136"/>
            <a:ext cx="1664493" cy="471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)১</a:t>
            </a:r>
            <a:r>
              <a:rPr lang="en-US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.৫  </a:t>
            </a:r>
            <a:endParaRPr lang="en-US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4138" y="5464969"/>
            <a:ext cx="1621629" cy="471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.৫</a:t>
            </a:r>
            <a:endParaRPr lang="en-US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75747" y="3546873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97178" y="3541377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 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09387" y="3550798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 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99374" y="3579020"/>
            <a:ext cx="1810941" cy="696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654" y="3504010"/>
            <a:ext cx="3718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</a:t>
            </a:r>
            <a:r>
              <a:rPr lang="bn-IN" sz="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C4DAD94-3F6E-4938-B51B-B807D9A7B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56737"/>
              </p:ext>
            </p:extLst>
          </p:nvPr>
        </p:nvGraphicFramePr>
        <p:xfrm>
          <a:off x="671511" y="1885950"/>
          <a:ext cx="6858001" cy="940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647">
                  <a:extLst>
                    <a:ext uri="{9D8B030D-6E8A-4147-A177-3AD203B41FA5}">
                      <a16:colId xmlns="" xmlns:a16="http://schemas.microsoft.com/office/drawing/2014/main" val="2168218688"/>
                    </a:ext>
                  </a:extLst>
                </a:gridCol>
                <a:gridCol w="970277">
                  <a:extLst>
                    <a:ext uri="{9D8B030D-6E8A-4147-A177-3AD203B41FA5}">
                      <a16:colId xmlns="" xmlns:a16="http://schemas.microsoft.com/office/drawing/2014/main" val="438007305"/>
                    </a:ext>
                  </a:extLst>
                </a:gridCol>
                <a:gridCol w="986283">
                  <a:extLst>
                    <a:ext uri="{9D8B030D-6E8A-4147-A177-3AD203B41FA5}">
                      <a16:colId xmlns="" xmlns:a16="http://schemas.microsoft.com/office/drawing/2014/main" val="2523818136"/>
                    </a:ext>
                  </a:extLst>
                </a:gridCol>
                <a:gridCol w="976048">
                  <a:extLst>
                    <a:ext uri="{9D8B030D-6E8A-4147-A177-3AD203B41FA5}">
                      <a16:colId xmlns="" xmlns:a16="http://schemas.microsoft.com/office/drawing/2014/main" val="874617131"/>
                    </a:ext>
                  </a:extLst>
                </a:gridCol>
                <a:gridCol w="940647">
                  <a:extLst>
                    <a:ext uri="{9D8B030D-6E8A-4147-A177-3AD203B41FA5}">
                      <a16:colId xmlns="" xmlns:a16="http://schemas.microsoft.com/office/drawing/2014/main" val="2214480541"/>
                    </a:ext>
                  </a:extLst>
                </a:gridCol>
                <a:gridCol w="885314">
                  <a:extLst>
                    <a:ext uri="{9D8B030D-6E8A-4147-A177-3AD203B41FA5}">
                      <a16:colId xmlns="" xmlns:a16="http://schemas.microsoft.com/office/drawing/2014/main" val="2091657419"/>
                    </a:ext>
                  </a:extLst>
                </a:gridCol>
                <a:gridCol w="1158785">
                  <a:extLst>
                    <a:ext uri="{9D8B030D-6E8A-4147-A177-3AD203B41FA5}">
                      <a16:colId xmlns="" xmlns:a16="http://schemas.microsoft.com/office/drawing/2014/main" val="1759818019"/>
                    </a:ext>
                  </a:extLst>
                </a:gridCol>
              </a:tblGrid>
              <a:tr h="483592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শ্রেণী ব্যাপ্তি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৩১-৪০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৪১- 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৫১-৬০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৬১-৭০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৮১-৯০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3330864"/>
                  </a:ext>
                </a:extLst>
              </a:tr>
              <a:tr h="416521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54474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72887" y="529710"/>
            <a:ext cx="2794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00113" y="3429000"/>
            <a:ext cx="7286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নিবেশনের অজিভ রেখা আঁক।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গণসংখ্যা নিবেশনের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গ)উপরের গণসংখ্যা সারণি থেকে মধ্যক নির্ণয় কর।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22937"/>
              </p:ext>
            </p:extLst>
          </p:nvPr>
        </p:nvGraphicFramePr>
        <p:xfrm>
          <a:off x="7543800" y="1883865"/>
          <a:ext cx="971549" cy="945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549"/>
              </a:tblGrid>
              <a:tr h="488533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৯১-১০০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2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8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6" y="890586"/>
            <a:ext cx="7896228" cy="5010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138" y="3971925"/>
            <a:ext cx="517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" y="1104900"/>
            <a:ext cx="7586663" cy="4648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93306" y="1871663"/>
            <a:ext cx="1957387" cy="20859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28838" y="571500"/>
            <a:ext cx="520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 কোথায়?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796" y="5729288"/>
            <a:ext cx="782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মধ্যবর্তী পাখিটিকে গণিতের পরিসংখ্যানের  ভাষায় কি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00763" y="4743450"/>
            <a:ext cx="1585912" cy="9144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1" y="2071688"/>
            <a:ext cx="7558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(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Median)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0" y="1285875"/>
            <a:ext cx="318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পাঠের বিষয়-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3225" y="1100138"/>
            <a:ext cx="27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57262" y="2783681"/>
            <a:ext cx="6829426" cy="757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4406" y="3600450"/>
            <a:ext cx="6765132" cy="757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4406" y="4457701"/>
            <a:ext cx="6793706" cy="757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বিন্যস্ত উপাত্তের মধ্যক নির্ণয় করতে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0119" y="5286375"/>
            <a:ext cx="6850856" cy="757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গনসংখ্যা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সারনী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মধ্যক নির্ণয় করতে পারবে।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1550" y="1828800"/>
            <a:ext cx="4186238" cy="5857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280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5800" y="1212056"/>
            <a:ext cx="7143751" cy="3900487"/>
            <a:chOff x="728662" y="528639"/>
            <a:chExt cx="7143751" cy="39004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3" t="8353" r="35293" b="7294"/>
            <a:stretch/>
          </p:blipFill>
          <p:spPr>
            <a:xfrm>
              <a:off x="842963" y="1785938"/>
              <a:ext cx="728663" cy="197898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7217" r="35065" b="13343"/>
            <a:stretch/>
          </p:blipFill>
          <p:spPr>
            <a:xfrm>
              <a:off x="1700214" y="1385887"/>
              <a:ext cx="842962" cy="24994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4" r="25264"/>
            <a:stretch/>
          </p:blipFill>
          <p:spPr>
            <a:xfrm>
              <a:off x="2871787" y="1057275"/>
              <a:ext cx="1143001" cy="28200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0" t="3783" r="24793" b="5462"/>
            <a:stretch/>
          </p:blipFill>
          <p:spPr>
            <a:xfrm>
              <a:off x="4286250" y="885826"/>
              <a:ext cx="1528763" cy="3086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-5958" r="14611" b="7513"/>
            <a:stretch/>
          </p:blipFill>
          <p:spPr>
            <a:xfrm>
              <a:off x="6261859" y="528639"/>
              <a:ext cx="1610554" cy="337185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28662" y="3886201"/>
              <a:ext cx="757238" cy="442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rgbClr val="0070C0"/>
                  </a:solidFill>
                </a:rPr>
                <a:t>১</a:t>
              </a:r>
              <a:r>
                <a:rPr lang="en-US" sz="2000" dirty="0" smtClean="0">
                  <a:solidFill>
                    <a:srgbClr val="0070C0"/>
                  </a:solidFill>
                </a:rPr>
                <a:t> L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57363" y="3929063"/>
              <a:ext cx="828674" cy="442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rgbClr val="0070C0"/>
                  </a:solidFill>
                </a:rPr>
                <a:t>২</a:t>
              </a:r>
              <a:r>
                <a:rPr lang="en-US" sz="2000" dirty="0" smtClean="0">
                  <a:solidFill>
                    <a:srgbClr val="0070C0"/>
                  </a:solidFill>
                </a:rPr>
                <a:t> L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71813" y="3971926"/>
              <a:ext cx="842962" cy="442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rgbClr val="0070C0"/>
                  </a:solidFill>
                </a:rPr>
                <a:t>৩</a:t>
              </a:r>
              <a:r>
                <a:rPr lang="en-US" sz="2000" dirty="0" smtClean="0">
                  <a:solidFill>
                    <a:srgbClr val="0070C0"/>
                  </a:solidFill>
                </a:rPr>
                <a:t> L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71999" y="3957639"/>
              <a:ext cx="928687" cy="442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rgbClr val="0070C0"/>
                  </a:solidFill>
                </a:rPr>
                <a:t>৫</a:t>
              </a:r>
              <a:r>
                <a:rPr lang="en-US" sz="2000" dirty="0" smtClean="0">
                  <a:solidFill>
                    <a:srgbClr val="0070C0"/>
                  </a:solidFill>
                </a:rPr>
                <a:t> L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00837" y="3986214"/>
              <a:ext cx="928688" cy="442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rgbClr val="0070C0"/>
                  </a:solidFill>
                </a:rPr>
                <a:t>৮</a:t>
              </a:r>
              <a:r>
                <a:rPr lang="en-US" sz="2000" dirty="0" smtClean="0">
                  <a:solidFill>
                    <a:srgbClr val="0070C0"/>
                  </a:solidFill>
                </a:rPr>
                <a:t> L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85837" y="586799"/>
            <a:ext cx="634365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503" y="5138738"/>
            <a:ext cx="7814994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3238" y="4557713"/>
            <a:ext cx="857250" cy="6143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6167" y="728663"/>
            <a:ext cx="7611666" cy="645969"/>
            <a:chOff x="491748" y="609600"/>
            <a:chExt cx="8301220" cy="7831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491748" y="672640"/>
              <a:ext cx="931826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38346" y="628299"/>
              <a:ext cx="839352" cy="7200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08861" y="609600"/>
              <a:ext cx="939528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81545" y="617220"/>
              <a:ext cx="883618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81599" y="621030"/>
              <a:ext cx="868965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96328" y="621030"/>
              <a:ext cx="947171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19401" y="655320"/>
              <a:ext cx="876698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94107" y="637998"/>
              <a:ext cx="947556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65551" y="634541"/>
              <a:ext cx="927417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7947" y="2543176"/>
            <a:ext cx="7708106" cy="740637"/>
            <a:chOff x="451752" y="3276600"/>
            <a:chExt cx="8335227" cy="80010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5093277" y="3322320"/>
              <a:ext cx="876300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45877" y="3310890"/>
              <a:ext cx="914400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969578" y="3310891"/>
              <a:ext cx="862989" cy="7200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760277" y="3276600"/>
              <a:ext cx="1026702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63297" y="3322320"/>
              <a:ext cx="872480" cy="7200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59392" y="3318510"/>
              <a:ext cx="890785" cy="7200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1752" y="3356611"/>
              <a:ext cx="869625" cy="7200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186387" y="3318510"/>
              <a:ext cx="911545" cy="7200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107465" y="3333944"/>
              <a:ext cx="969726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963324" y="3028071"/>
            <a:ext cx="3323426" cy="29454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35819" y="3104399"/>
            <a:ext cx="3364706" cy="4837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00125" y="5630288"/>
            <a:ext cx="6858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অতএব,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431" y="1672650"/>
            <a:ext cx="757713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71537" y="3471863"/>
                <a:ext cx="7400926" cy="9429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আমরা জানি,যদি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তম পদের মান। </a:t>
                </a:r>
                <a:endPara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7" y="3471863"/>
                <a:ext cx="7400926" cy="942975"/>
              </a:xfrm>
              <a:prstGeom prst="rect">
                <a:avLst/>
              </a:prstGeom>
              <a:blipFill rotWithShape="0">
                <a:blip r:embed="rId2"/>
                <a:stretch>
                  <a:fillRect l="-1233" t="-8917" r="-411" b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2924" y="4543425"/>
                <a:ext cx="7929564" cy="103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=৯,যা বিজোড় সংখ্যা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মধ্যক=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৯</m:t>
                        </m:r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num>
                      <m:den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পদ=৫ম পদ,যা ১২  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4" y="4543425"/>
                <a:ext cx="7929564" cy="1036309"/>
              </a:xfrm>
              <a:prstGeom prst="rect">
                <a:avLst/>
              </a:prstGeom>
              <a:blipFill rotWithShape="0">
                <a:blip r:embed="rId3"/>
                <a:stretch>
                  <a:fillRect l="-1153" t="-4706" b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9383048">
            <a:off x="1343025" y="3557588"/>
            <a:ext cx="574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নৈর্ব্যক্তিক</a:t>
            </a:r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প্রশ্নে প্রয়োজন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589" y="1498283"/>
            <a:ext cx="5457824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2938" y="700088"/>
            <a:ext cx="7858124" cy="718146"/>
            <a:chOff x="-107571" y="496551"/>
            <a:chExt cx="9113504" cy="82736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-107571" y="538382"/>
              <a:ext cx="899520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03777" y="505896"/>
              <a:ext cx="878212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40538" y="516106"/>
              <a:ext cx="800100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27640" y="549913"/>
              <a:ext cx="927919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75825" y="561825"/>
              <a:ext cx="936157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70765" y="603825"/>
              <a:ext cx="863006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07337" y="502919"/>
              <a:ext cx="953834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22113" y="516106"/>
              <a:ext cx="953834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984997" y="496551"/>
              <a:ext cx="953834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002689" y="502920"/>
              <a:ext cx="1003244" cy="72009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7231" y="2271714"/>
            <a:ext cx="7729538" cy="569883"/>
            <a:chOff x="419100" y="2819400"/>
            <a:chExt cx="8628430" cy="791016"/>
          </a:xfrm>
        </p:grpSpPr>
        <p:sp>
          <p:nvSpPr>
            <p:cNvPr id="18" name="Oval 17"/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933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587949" y="2890326"/>
              <a:ext cx="920866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20552" y="2830830"/>
              <a:ext cx="851448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448300" y="2865120"/>
              <a:ext cx="902987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286500" y="2865120"/>
              <a:ext cx="941086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124700" y="2827020"/>
              <a:ext cx="920866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068342" y="2884953"/>
              <a:ext cx="979188" cy="720091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657225" y="2716708"/>
            <a:ext cx="3108521" cy="1220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22" idx="5"/>
          </p:cNvCxnSpPr>
          <p:nvPr/>
        </p:nvCxnSpPr>
        <p:spPr>
          <a:xfrm flipV="1">
            <a:off x="5145902" y="2702421"/>
            <a:ext cx="3280531" cy="63202"/>
          </a:xfrm>
          <a:prstGeom prst="straightConnector1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35982" y="2947987"/>
                <a:ext cx="5779118" cy="103522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rgbClr val="FF99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আমরা জানি,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যদি জোড়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হয় তবে,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মধ্যক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/>
                                <a:cs typeface="NikoshBAN" pitchFamily="2" charset="0"/>
                              </a:rPr>
                              <m:t>n</m:t>
                            </m:r>
                          </m:num>
                          <m:den>
                            <m:r>
                              <a:rPr lang="bn-IN" sz="2000" dirty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000" i="1" dirty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000" dirty="0">
                            <a:latin typeface="NikoshBAN" pitchFamily="2" charset="0"/>
                            <a:cs typeface="NikoshBAN" pitchFamily="2" charset="0"/>
                          </a:rPr>
                          <m:t>ত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itchFamily="2" charset="0"/>
                            <a:cs typeface="NikoshBAN" pitchFamily="2" charset="0"/>
                          </a:rPr>
                          <m:t>ম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latin typeface="NikoshBAN" pitchFamily="2" charset="0"/>
                            <a:cs typeface="NikoshBAN" pitchFamily="2" charset="0"/>
                          </a:rPr>
                          <m:t> পদ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sz="2000" b="0" i="0" dirty="0" smtClean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IN" sz="2000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bn-BD" sz="20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>
                                <a:latin typeface="Cambria Math"/>
                                <a:cs typeface="NikoshBAN" pitchFamily="2" charset="0"/>
                              </a:rPr>
                              <m:t>n</m:t>
                            </m:r>
                            <m:r>
                              <a:rPr lang="bn-IN" sz="2000" i="1" dirty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IN" sz="2000" i="1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bn-IN" sz="20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sz="20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bn-IN" sz="20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IN" sz="2000" dirty="0">
                            <a:latin typeface="NikoshBAN" pitchFamily="2" charset="0"/>
                            <a:cs typeface="NikoshBAN" pitchFamily="2" charset="0"/>
                          </a:rPr>
                          <m:t>তম পদ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82" y="2947987"/>
                <a:ext cx="5779118" cy="1035220"/>
              </a:xfrm>
              <a:prstGeom prst="rect">
                <a:avLst/>
              </a:prstGeom>
              <a:blipFill rotWithShape="0">
                <a:blip r:embed="rId2"/>
                <a:stretch>
                  <a:fillRect l="-1052" t="-4070" b="-11628"/>
                </a:stretch>
              </a:blipFill>
              <a:ln w="19050">
                <a:solidFill>
                  <a:srgbClr val="FF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0086" y="3943350"/>
                <a:ext cx="7772401" cy="1412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=১০,যা জোড়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</a:p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মধ্যক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cs typeface="NikoshBAN" pitchFamily="2" charset="0"/>
                              </a:rPr>
                              <m:t>n</m:t>
                            </m:r>
                          </m:num>
                          <m:den>
                            <m:r>
                              <a:rPr lang="bn-IN" dirty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i="1" dirty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ত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ম পদ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b="0" i="0" dirty="0" smtClean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bn-BD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/>
                                <a:cs typeface="NikoshBAN" pitchFamily="2" charset="0"/>
                              </a:rPr>
                              <m:t>n</m:t>
                            </m:r>
                            <m:r>
                              <a:rPr lang="bn-IN" i="1" dirty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IN" i="1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bn-IN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bn-IN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তম পদ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dirty="0" smtClean="0"/>
                  <a:t>=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IN" b="0" i="0" dirty="0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১০</m:t>
                            </m:r>
                          </m:num>
                          <m:den>
                            <m:r>
                              <a:rPr lang="bn-IN" dirty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i="1" dirty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ত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ম পদ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b="0" i="0" dirty="0" smtClean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bn-BD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bn-IN" b="0" i="0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১০</m:t>
                            </m:r>
                            <m:r>
                              <a:rPr lang="bn-IN" i="1" dirty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IN" i="1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bn-IN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bn-IN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dirty="0">
                            <a:latin typeface="NikoshBAN" pitchFamily="2" charset="0"/>
                            <a:cs typeface="NikoshBAN" pitchFamily="2" charset="0"/>
                          </a:rPr>
                          <m:t>তম পদ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dirty="0" smtClean="0"/>
                  <a:t>=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৫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ম পদ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b="0" i="0" dirty="0" smtClean="0">
                            <a:latin typeface="NikoshBAN" pitchFamily="2" charset="0"/>
                            <a:cs typeface="NikoshBAN" pitchFamily="2" charset="0"/>
                          </a:rPr>
                          <m:t>৬</m:t>
                        </m:r>
                        <m:r>
                          <m:rPr>
                            <m:nor/>
                          </m:rPr>
                          <a:rPr lang="bn-IN" b="0" i="0" dirty="0" smtClean="0">
                            <a:latin typeface="NikoshBAN" pitchFamily="2" charset="0"/>
                            <a:cs typeface="NikoshBAN" pitchFamily="2" charset="0"/>
                          </a:rPr>
                          <m:t>ষ্ঠ পদ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dirty="0" smtClean="0"/>
              </a:p>
              <a:p>
                <a:r>
                  <a:rPr lang="bn-IN" dirty="0"/>
                  <a:t> </a:t>
                </a:r>
                <a:r>
                  <a:rPr lang="bn-IN" dirty="0" smtClean="0"/>
                  <a:t>                                                          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১২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IN" b="0" i="0" dirty="0" smtClean="0">
                            <a:latin typeface="NikoshBAN" pitchFamily="2" charset="0"/>
                            <a:cs typeface="NikoshBAN" pitchFamily="2" charset="0"/>
                          </a:rPr>
                          <m:t>১৩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২৫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dirty="0" smtClean="0"/>
                  <a:t>=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১২.৫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6" y="3943350"/>
                <a:ext cx="7772401" cy="1412823"/>
              </a:xfrm>
              <a:prstGeom prst="rect">
                <a:avLst/>
              </a:prstGeom>
              <a:blipFill rotWithShape="0">
                <a:blip r:embed="rId3"/>
                <a:stretch>
                  <a:fillRect l="-706" t="-2586" b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000125" y="5630288"/>
            <a:ext cx="6858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অতএব,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১২.৫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383048">
            <a:off x="1343025" y="3557588"/>
            <a:ext cx="574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নৈর্ব্যক্তিক</a:t>
            </a:r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প্রশ্নে প্রয়োজন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build="p" animBg="1"/>
      <p:bldP spid="33" grpId="0"/>
      <p:bldP spid="34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6" y="1328739"/>
            <a:ext cx="25074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0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846" y="2178845"/>
            <a:ext cx="7154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১।মধ্যক কাকে বলে? </a:t>
            </a:r>
          </a:p>
          <a:p>
            <a:r>
              <a:rPr lang="bn-IN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১৫,১৭,২৪,২১,১৬,১৭,২৩,১৮,২০,২২ উপাত্ত সমূহের মধ্যক কত?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n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  <a:p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872</TotalTime>
  <Words>928</Words>
  <Application>Microsoft Office PowerPoint</Application>
  <PresentationFormat>On-screen Show (4:3)</PresentationFormat>
  <Paragraphs>409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Garamond</vt:lpstr>
      <vt:lpstr>NikoshBAN</vt:lpstr>
      <vt:lpstr>Symbol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76</cp:revision>
  <dcterms:created xsi:type="dcterms:W3CDTF">2020-07-21T18:40:36Z</dcterms:created>
  <dcterms:modified xsi:type="dcterms:W3CDTF">2021-02-02T17:40:41Z</dcterms:modified>
</cp:coreProperties>
</file>