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29"/>
  </p:notesMasterIdLst>
  <p:sldIdLst>
    <p:sldId id="295" r:id="rId2"/>
    <p:sldId id="297" r:id="rId3"/>
    <p:sldId id="258" r:id="rId4"/>
    <p:sldId id="285" r:id="rId5"/>
    <p:sldId id="259" r:id="rId6"/>
    <p:sldId id="260" r:id="rId7"/>
    <p:sldId id="261" r:id="rId8"/>
    <p:sldId id="288" r:id="rId9"/>
    <p:sldId id="262" r:id="rId10"/>
    <p:sldId id="280" r:id="rId11"/>
    <p:sldId id="277" r:id="rId12"/>
    <p:sldId id="278" r:id="rId13"/>
    <p:sldId id="284" r:id="rId14"/>
    <p:sldId id="294" r:id="rId15"/>
    <p:sldId id="263" r:id="rId16"/>
    <p:sldId id="283" r:id="rId17"/>
    <p:sldId id="265" r:id="rId18"/>
    <p:sldId id="282" r:id="rId19"/>
    <p:sldId id="287" r:id="rId20"/>
    <p:sldId id="266" r:id="rId21"/>
    <p:sldId id="292" r:id="rId22"/>
    <p:sldId id="291" r:id="rId23"/>
    <p:sldId id="289" r:id="rId24"/>
    <p:sldId id="293" r:id="rId25"/>
    <p:sldId id="269" r:id="rId26"/>
    <p:sldId id="270" r:id="rId27"/>
    <p:sldId id="279" r:id="rId28"/>
  </p:sldIdLst>
  <p:sldSz cx="11430000" cy="6858000"/>
  <p:notesSz cx="6858000" cy="9144000"/>
  <p:defaultTextStyle>
    <a:defPPr>
      <a:defRPr lang="en-US"/>
    </a:defPPr>
    <a:lvl1pPr marL="0" algn="l" defTabSz="979553" rtl="0" eaLnBrk="1" latinLnBrk="0" hangingPunct="1">
      <a:defRPr sz="1800" kern="1200">
        <a:solidFill>
          <a:schemeClr val="tx1"/>
        </a:solidFill>
        <a:latin typeface="+mn-lt"/>
        <a:ea typeface="+mn-ea"/>
        <a:cs typeface="+mn-cs"/>
      </a:defRPr>
    </a:lvl1pPr>
    <a:lvl2pPr marL="489777" algn="l" defTabSz="979553" rtl="0" eaLnBrk="1" latinLnBrk="0" hangingPunct="1">
      <a:defRPr sz="1800" kern="1200">
        <a:solidFill>
          <a:schemeClr val="tx1"/>
        </a:solidFill>
        <a:latin typeface="+mn-lt"/>
        <a:ea typeface="+mn-ea"/>
        <a:cs typeface="+mn-cs"/>
      </a:defRPr>
    </a:lvl2pPr>
    <a:lvl3pPr marL="979553" algn="l" defTabSz="979553" rtl="0" eaLnBrk="1" latinLnBrk="0" hangingPunct="1">
      <a:defRPr sz="1800" kern="1200">
        <a:solidFill>
          <a:schemeClr val="tx1"/>
        </a:solidFill>
        <a:latin typeface="+mn-lt"/>
        <a:ea typeface="+mn-ea"/>
        <a:cs typeface="+mn-cs"/>
      </a:defRPr>
    </a:lvl3pPr>
    <a:lvl4pPr marL="1469330" algn="l" defTabSz="979553" rtl="0" eaLnBrk="1" latinLnBrk="0" hangingPunct="1">
      <a:defRPr sz="1800" kern="1200">
        <a:solidFill>
          <a:schemeClr val="tx1"/>
        </a:solidFill>
        <a:latin typeface="+mn-lt"/>
        <a:ea typeface="+mn-ea"/>
        <a:cs typeface="+mn-cs"/>
      </a:defRPr>
    </a:lvl4pPr>
    <a:lvl5pPr marL="1959106" algn="l" defTabSz="979553" rtl="0" eaLnBrk="1" latinLnBrk="0" hangingPunct="1">
      <a:defRPr sz="1800" kern="1200">
        <a:solidFill>
          <a:schemeClr val="tx1"/>
        </a:solidFill>
        <a:latin typeface="+mn-lt"/>
        <a:ea typeface="+mn-ea"/>
        <a:cs typeface="+mn-cs"/>
      </a:defRPr>
    </a:lvl5pPr>
    <a:lvl6pPr marL="2448884" algn="l" defTabSz="979553" rtl="0" eaLnBrk="1" latinLnBrk="0" hangingPunct="1">
      <a:defRPr sz="1800" kern="1200">
        <a:solidFill>
          <a:schemeClr val="tx1"/>
        </a:solidFill>
        <a:latin typeface="+mn-lt"/>
        <a:ea typeface="+mn-ea"/>
        <a:cs typeface="+mn-cs"/>
      </a:defRPr>
    </a:lvl6pPr>
    <a:lvl7pPr marL="2938661" algn="l" defTabSz="979553" rtl="0" eaLnBrk="1" latinLnBrk="0" hangingPunct="1">
      <a:defRPr sz="1800" kern="1200">
        <a:solidFill>
          <a:schemeClr val="tx1"/>
        </a:solidFill>
        <a:latin typeface="+mn-lt"/>
        <a:ea typeface="+mn-ea"/>
        <a:cs typeface="+mn-cs"/>
      </a:defRPr>
    </a:lvl7pPr>
    <a:lvl8pPr marL="3428437" algn="l" defTabSz="979553" rtl="0" eaLnBrk="1" latinLnBrk="0" hangingPunct="1">
      <a:defRPr sz="1800" kern="1200">
        <a:solidFill>
          <a:schemeClr val="tx1"/>
        </a:solidFill>
        <a:latin typeface="+mn-lt"/>
        <a:ea typeface="+mn-ea"/>
        <a:cs typeface="+mn-cs"/>
      </a:defRPr>
    </a:lvl8pPr>
    <a:lvl9pPr marL="3918214" algn="l" defTabSz="9795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CC33"/>
    <a:srgbClr val="F2A6C1"/>
    <a:srgbClr val="F2A6ED"/>
    <a:srgbClr val="F7A1DA"/>
    <a:srgbClr val="F9CFED"/>
    <a:srgbClr val="F0E2A8"/>
    <a:srgbClr val="A59FF9"/>
    <a:srgbClr val="AAEECE"/>
    <a:srgbClr val="A3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9" autoAdjust="0"/>
  </p:normalViewPr>
  <p:slideViewPr>
    <p:cSldViewPr>
      <p:cViewPr varScale="1">
        <p:scale>
          <a:sx n="78" d="100"/>
          <a:sy n="78" d="100"/>
        </p:scale>
        <p:origin x="498" y="66"/>
      </p:cViewPr>
      <p:guideLst>
        <p:guide orient="horz" pos="2160"/>
        <p:guide pos="360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0.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320F21-F68C-456F-A2CD-81BD7820BDB9}" type="datetimeFigureOut">
              <a:rPr lang="en-US" smtClean="0"/>
              <a:pPr/>
              <a:t>2/2/2021</a:t>
            </a:fld>
            <a:endParaRPr lang="en-US"/>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1EA66-1558-4175-AE08-6A805B128BE8}" type="slidenum">
              <a:rPr lang="en-US" smtClean="0"/>
              <a:pPr/>
              <a:t>‹#›</a:t>
            </a:fld>
            <a:endParaRPr lang="en-US"/>
          </a:p>
        </p:txBody>
      </p:sp>
    </p:spTree>
    <p:extLst>
      <p:ext uri="{BB962C8B-B14F-4D97-AF65-F5344CB8AC3E}">
        <p14:creationId xmlns:p14="http://schemas.microsoft.com/office/powerpoint/2010/main" val="186147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9E61EA66-1558-4175-AE08-6A805B128BE8}" type="slidenum">
              <a:rPr lang="en-US" smtClean="0"/>
              <a:pPr/>
              <a:t>3</a:t>
            </a:fld>
            <a:endParaRPr lang="en-US"/>
          </a:p>
        </p:txBody>
      </p:sp>
    </p:spTree>
    <p:extLst>
      <p:ext uri="{BB962C8B-B14F-4D97-AF65-F5344CB8AC3E}">
        <p14:creationId xmlns:p14="http://schemas.microsoft.com/office/powerpoint/2010/main" val="118272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1EA66-1558-4175-AE08-6A805B128BE8}" type="slidenum">
              <a:rPr lang="en-US" smtClean="0"/>
              <a:pPr/>
              <a:t>16</a:t>
            </a:fld>
            <a:endParaRPr lang="en-US"/>
          </a:p>
        </p:txBody>
      </p:sp>
    </p:spTree>
    <p:extLst>
      <p:ext uri="{BB962C8B-B14F-4D97-AF65-F5344CB8AC3E}">
        <p14:creationId xmlns:p14="http://schemas.microsoft.com/office/powerpoint/2010/main" val="2830563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1430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1430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28625" y="4960137"/>
            <a:ext cx="7286625" cy="1463040"/>
          </a:xfrm>
        </p:spPr>
        <p:txBody>
          <a:bodyPr anchor="ctr">
            <a:normAutofit/>
          </a:bodyPr>
          <a:lstStyle>
            <a:lvl1pPr algn="r">
              <a:defRPr sz="4688" spc="188" baseline="0"/>
            </a:lvl1pPr>
          </a:lstStyle>
          <a:p>
            <a:r>
              <a:rPr lang="en-US" smtClean="0"/>
              <a:t>Click to edit Master title style</a:t>
            </a:r>
            <a:endParaRPr lang="en-US" dirty="0"/>
          </a:p>
        </p:txBody>
      </p:sp>
      <p:sp>
        <p:nvSpPr>
          <p:cNvPr id="3" name="Subtitle 2"/>
          <p:cNvSpPr>
            <a:spLocks noGrp="1"/>
          </p:cNvSpPr>
          <p:nvPr>
            <p:ph type="subTitle" idx="1"/>
          </p:nvPr>
        </p:nvSpPr>
        <p:spPr>
          <a:xfrm>
            <a:off x="8072438" y="4960137"/>
            <a:ext cx="3000375" cy="1463040"/>
          </a:xfrm>
        </p:spPr>
        <p:txBody>
          <a:bodyPr lIns="91440" rIns="91440" anchor="ctr">
            <a:normAutofit/>
          </a:bodyPr>
          <a:lstStyle>
            <a:lvl1pPr marL="0" indent="0" algn="l">
              <a:lnSpc>
                <a:spcPct val="100000"/>
              </a:lnSpc>
              <a:spcBef>
                <a:spcPts val="0"/>
              </a:spcBef>
              <a:buNone/>
              <a:defRPr sz="1688">
                <a:solidFill>
                  <a:schemeClr val="tx1">
                    <a:lumMod val="95000"/>
                    <a:lumOff val="5000"/>
                  </a:schemeClr>
                </a:solidFill>
              </a:defRPr>
            </a:lvl1pPr>
            <a:lvl2pPr marL="428625" indent="0" algn="ctr">
              <a:buNone/>
              <a:defRPr sz="1688"/>
            </a:lvl2pPr>
            <a:lvl3pPr marL="857250" indent="0" algn="ctr">
              <a:buNone/>
              <a:defRPr sz="1688"/>
            </a:lvl3pPr>
            <a:lvl4pPr marL="1285875" indent="0" algn="ctr">
              <a:buNone/>
              <a:defRPr sz="1688"/>
            </a:lvl4pPr>
            <a:lvl5pPr marL="1714500" indent="0" algn="ctr">
              <a:buNone/>
              <a:defRPr sz="1688"/>
            </a:lvl5pPr>
            <a:lvl6pPr marL="2143125" indent="0" algn="ctr">
              <a:buNone/>
              <a:defRPr sz="1688"/>
            </a:lvl6pPr>
            <a:lvl7pPr marL="2571750" indent="0" algn="ctr">
              <a:buNone/>
              <a:defRPr sz="1688"/>
            </a:lvl7pPr>
            <a:lvl8pPr marL="3000375" indent="0" algn="ctr">
              <a:buNone/>
              <a:defRPr sz="1688"/>
            </a:lvl8pPr>
            <a:lvl9pPr marL="3429000" indent="0" algn="ctr">
              <a:buNone/>
              <a:defRPr sz="168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7862665"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1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14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5" y="762000"/>
            <a:ext cx="2464594"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28689" y="762000"/>
            <a:ext cx="7108031"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9429750" y="87838"/>
            <a:ext cx="0" cy="8572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11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283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1430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1430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28625" y="4960137"/>
            <a:ext cx="7286625" cy="1463040"/>
          </a:xfrm>
        </p:spPr>
        <p:txBody>
          <a:bodyPr anchor="ctr">
            <a:normAutofit/>
          </a:bodyPr>
          <a:lstStyle>
            <a:lvl1pPr algn="r">
              <a:defRPr sz="4688" b="0" spc="188"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072438" y="4960137"/>
            <a:ext cx="3000375" cy="1463040"/>
          </a:xfrm>
        </p:spPr>
        <p:txBody>
          <a:bodyPr lIns="91440" rIns="91440" anchor="ctr">
            <a:normAutofit/>
          </a:bodyPr>
          <a:lstStyle>
            <a:lvl1pPr marL="0" indent="0">
              <a:lnSpc>
                <a:spcPct val="100000"/>
              </a:lnSpc>
              <a:spcBef>
                <a:spcPts val="0"/>
              </a:spcBef>
              <a:buNone/>
              <a:defRPr sz="1688">
                <a:solidFill>
                  <a:schemeClr val="tx1">
                    <a:lumMod val="95000"/>
                    <a:lumOff val="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7862665"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4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60120" y="585216"/>
            <a:ext cx="9112568"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60119" y="2286000"/>
            <a:ext cx="445770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14988" y="2286000"/>
            <a:ext cx="445770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01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60120" y="2179636"/>
            <a:ext cx="4457700" cy="822960"/>
          </a:xfrm>
        </p:spPr>
        <p:txBody>
          <a:bodyPr lIns="137160" rIns="137160" anchor="ctr">
            <a:normAutofit/>
          </a:bodyPr>
          <a:lstStyle>
            <a:lvl1pPr marL="0" indent="0">
              <a:spcBef>
                <a:spcPts val="0"/>
              </a:spcBef>
              <a:spcAft>
                <a:spcPts val="0"/>
              </a:spcAft>
              <a:buNone/>
              <a:defRPr sz="2156" b="0" cap="none" baseline="0">
                <a:solidFill>
                  <a:schemeClr val="accent1"/>
                </a:solidFill>
                <a:latin typeface="+mn-lt"/>
              </a:defRPr>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Edit Master text styles</a:t>
            </a:r>
          </a:p>
        </p:txBody>
      </p:sp>
      <p:sp>
        <p:nvSpPr>
          <p:cNvPr id="4" name="Content Placeholder 3"/>
          <p:cNvSpPr>
            <a:spLocks noGrp="1"/>
          </p:cNvSpPr>
          <p:nvPr>
            <p:ph sz="half" idx="2"/>
          </p:nvPr>
        </p:nvSpPr>
        <p:spPr>
          <a:xfrm>
            <a:off x="960120" y="2967788"/>
            <a:ext cx="445770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16457" y="2179636"/>
            <a:ext cx="4457700" cy="822960"/>
          </a:xfrm>
        </p:spPr>
        <p:txBody>
          <a:bodyPr lIns="137160" rIns="137160" anchor="ctr">
            <a:normAutofit/>
          </a:bodyPr>
          <a:lstStyle>
            <a:lvl1pPr marL="0" indent="0">
              <a:spcBef>
                <a:spcPts val="0"/>
              </a:spcBef>
              <a:spcAft>
                <a:spcPts val="0"/>
              </a:spcAft>
              <a:buNone/>
              <a:defRPr lang="en-US" sz="2156" b="0" kern="1200" cap="none" baseline="0" dirty="0">
                <a:solidFill>
                  <a:schemeClr val="accent1"/>
                </a:solidFill>
                <a:latin typeface="+mn-lt"/>
                <a:ea typeface="+mn-ea"/>
                <a:cs typeface="+mn-cs"/>
              </a:defRPr>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marL="0" lvl="0" indent="0" algn="l" defTabSz="857250" rtl="0" eaLnBrk="1" latinLnBrk="0" hangingPunct="1">
              <a:lnSpc>
                <a:spcPct val="90000"/>
              </a:lnSpc>
              <a:spcBef>
                <a:spcPts val="1688"/>
              </a:spcBef>
              <a:buNone/>
            </a:pPr>
            <a:r>
              <a:rPr lang="en-US" smtClean="0"/>
              <a:t>Edit Master text styles</a:t>
            </a:r>
          </a:p>
        </p:txBody>
      </p:sp>
      <p:sp>
        <p:nvSpPr>
          <p:cNvPr id="6" name="Content Placeholder 5"/>
          <p:cNvSpPr>
            <a:spLocks noGrp="1"/>
          </p:cNvSpPr>
          <p:nvPr>
            <p:ph sz="quarter" idx="4"/>
          </p:nvPr>
        </p:nvSpPr>
        <p:spPr>
          <a:xfrm>
            <a:off x="5616457" y="2967788"/>
            <a:ext cx="445770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398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602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76200" y="95534"/>
            <a:ext cx="11277600" cy="6637362"/>
          </a:xfrm>
          <a:prstGeom prst="rect">
            <a:avLst/>
          </a:prstGeom>
          <a:noFill/>
          <a:ln w="177800" cap="rnd" cmpd="sng">
            <a:gradFill flip="none" rotWithShape="1">
              <a:gsLst>
                <a:gs pos="23000">
                  <a:srgbClr val="387078">
                    <a:lumMod val="28000"/>
                    <a:lumOff val="72000"/>
                  </a:srgbClr>
                </a:gs>
                <a:gs pos="15000">
                  <a:srgbClr val="00B050"/>
                </a:gs>
                <a:gs pos="26545">
                  <a:srgbClr val="7030A0"/>
                </a:gs>
                <a:gs pos="0">
                  <a:srgbClr val="00FF00"/>
                </a:gs>
                <a:gs pos="75000">
                  <a:srgbClr val="FFC000"/>
                </a:gs>
                <a:gs pos="40000">
                  <a:srgbClr val="00B0F0"/>
                </a:gs>
                <a:gs pos="57000">
                  <a:srgbClr val="0070C0"/>
                </a:gs>
                <a:gs pos="93000">
                  <a:srgbClr val="00FF00"/>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89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960120" y="471509"/>
            <a:ext cx="4114800" cy="1737360"/>
          </a:xfrm>
        </p:spPr>
        <p:txBody>
          <a:bodyPr>
            <a:noAutofit/>
          </a:bodyPr>
          <a:lstStyle>
            <a:lvl1pPr>
              <a:lnSpc>
                <a:spcPct val="80000"/>
              </a:lnSpc>
              <a:defRPr sz="3750"/>
            </a:lvl1pPr>
          </a:lstStyle>
          <a:p>
            <a:r>
              <a:rPr lang="en-US" smtClean="0"/>
              <a:t>Click to edit Master title style</a:t>
            </a:r>
            <a:endParaRPr lang="en-US" dirty="0"/>
          </a:p>
        </p:txBody>
      </p:sp>
      <p:sp>
        <p:nvSpPr>
          <p:cNvPr id="3" name="Content Placeholder 2"/>
          <p:cNvSpPr>
            <a:spLocks noGrp="1"/>
          </p:cNvSpPr>
          <p:nvPr>
            <p:ph idx="1"/>
          </p:nvPr>
        </p:nvSpPr>
        <p:spPr>
          <a:xfrm>
            <a:off x="5357812" y="822960"/>
            <a:ext cx="5323523" cy="5184648"/>
          </a:xfrm>
        </p:spPr>
        <p:txBody>
          <a:bodyPr/>
          <a:lstStyle>
            <a:lvl1pPr>
              <a:defRPr sz="2250"/>
            </a:lvl1pPr>
            <a:lvl2pPr>
              <a:defRPr sz="1875"/>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0120" y="2257506"/>
            <a:ext cx="4114800" cy="3762294"/>
          </a:xfrm>
        </p:spPr>
        <p:txBody>
          <a:bodyPr lIns="91440" rIns="91440">
            <a:normAutofit/>
          </a:bodyPr>
          <a:lstStyle>
            <a:lvl1pPr marL="0" indent="0">
              <a:lnSpc>
                <a:spcPct val="108000"/>
              </a:lnSpc>
              <a:spcBef>
                <a:spcPts val="563"/>
              </a:spcBef>
              <a:buNone/>
              <a:defRPr sz="1500"/>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3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5" y="4960138"/>
            <a:ext cx="7286625" cy="1463040"/>
          </a:xfrm>
        </p:spPr>
        <p:txBody>
          <a:bodyPr anchor="ctr">
            <a:normAutofit/>
          </a:bodyPr>
          <a:lstStyle>
            <a:lvl1pPr algn="r">
              <a:defRPr sz="4688" spc="188"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1427143" cy="4572000"/>
          </a:xfrm>
          <a:solidFill>
            <a:schemeClr val="accent1">
              <a:lumMod val="60000"/>
              <a:lumOff val="40000"/>
            </a:schemeClr>
          </a:solidFill>
        </p:spPr>
        <p:txBody>
          <a:bodyPr lIns="457200" tIns="365760" rIns="45720" bIns="45720"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smtClean="0"/>
              <a:t>Click icon to add picture</a:t>
            </a:r>
            <a:endParaRPr lang="en-US" dirty="0"/>
          </a:p>
        </p:txBody>
      </p:sp>
      <p:sp>
        <p:nvSpPr>
          <p:cNvPr id="4" name="Text Placeholder 3"/>
          <p:cNvSpPr>
            <a:spLocks noGrp="1"/>
          </p:cNvSpPr>
          <p:nvPr>
            <p:ph type="body" sz="half" idx="2"/>
          </p:nvPr>
        </p:nvSpPr>
        <p:spPr>
          <a:xfrm>
            <a:off x="8072438" y="4960138"/>
            <a:ext cx="3000375" cy="1463040"/>
          </a:xfrm>
        </p:spPr>
        <p:txBody>
          <a:bodyPr lIns="91440" rIns="91440" anchor="ctr">
            <a:normAutofit/>
          </a:bodyPr>
          <a:lstStyle>
            <a:lvl1pPr marL="0" indent="0">
              <a:lnSpc>
                <a:spcPct val="100000"/>
              </a:lnSpc>
              <a:spcBef>
                <a:spcPts val="0"/>
              </a:spcBef>
              <a:buNone/>
              <a:defRPr sz="1688">
                <a:solidFill>
                  <a:schemeClr val="tx1">
                    <a:lumMod val="95000"/>
                    <a:lumOff val="5000"/>
                  </a:schemeClr>
                </a:solidFill>
              </a:defRPr>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7862665"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95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0" y="585216"/>
            <a:ext cx="9112568"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60121" y="2286000"/>
            <a:ext cx="9112568"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60121" y="6470704"/>
            <a:ext cx="2019509" cy="274320"/>
          </a:xfrm>
          <a:prstGeom prst="rect">
            <a:avLst/>
          </a:prstGeom>
        </p:spPr>
        <p:txBody>
          <a:bodyPr vert="horz" lIns="91440" tIns="45720" rIns="91440" bIns="45720" rtlCol="0" anchor="ctr"/>
          <a:lstStyle>
            <a:lvl1pPr algn="l">
              <a:defRPr sz="938">
                <a:solidFill>
                  <a:schemeClr val="tx1">
                    <a:lumMod val="95000"/>
                    <a:lumOff val="5000"/>
                  </a:schemeClr>
                </a:solidFill>
                <a:latin typeface="+mj-lt"/>
              </a:defRPr>
            </a:lvl1pPr>
          </a:lstStyle>
          <a:p>
            <a:fld id="{1D8BD707-D9CF-40AE-B4C6-C98DA3205C09}" type="datetimeFigureOut">
              <a:rPr lang="en-US" smtClean="0"/>
              <a:pPr/>
              <a:t>2/2/2021</a:t>
            </a:fld>
            <a:endParaRPr lang="en-US"/>
          </a:p>
        </p:txBody>
      </p:sp>
      <p:sp>
        <p:nvSpPr>
          <p:cNvPr id="5" name="Footer Placeholder 4"/>
          <p:cNvSpPr>
            <a:spLocks noGrp="1"/>
          </p:cNvSpPr>
          <p:nvPr>
            <p:ph type="ftr" sz="quarter" idx="3"/>
          </p:nvPr>
        </p:nvSpPr>
        <p:spPr>
          <a:xfrm>
            <a:off x="4540249" y="6470704"/>
            <a:ext cx="5532618" cy="274320"/>
          </a:xfrm>
          <a:prstGeom prst="rect">
            <a:avLst/>
          </a:prstGeom>
        </p:spPr>
        <p:txBody>
          <a:bodyPr vert="horz" lIns="91440" tIns="45720" rIns="91440" bIns="45720" rtlCol="0" anchor="ctr"/>
          <a:lstStyle>
            <a:lvl1pPr algn="r">
              <a:defRPr sz="938"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160000" y="6470704"/>
            <a:ext cx="912813" cy="274320"/>
          </a:xfrm>
          <a:prstGeom prst="rect">
            <a:avLst/>
          </a:prstGeom>
        </p:spPr>
        <p:txBody>
          <a:bodyPr vert="horz" lIns="91440" tIns="45720" rIns="91440" bIns="45720" rtlCol="0" anchor="ctr"/>
          <a:lstStyle>
            <a:lvl1pPr algn="l">
              <a:defRPr sz="938">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71437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729422"/>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857250" rtl="0" eaLnBrk="1" latinLnBrk="0" hangingPunct="1">
        <a:lnSpc>
          <a:spcPct val="80000"/>
        </a:lnSpc>
        <a:spcBef>
          <a:spcPct val="0"/>
        </a:spcBef>
        <a:buNone/>
        <a:defRPr sz="4688" kern="1200" cap="all" spc="94" baseline="0">
          <a:solidFill>
            <a:schemeClr val="tx1">
              <a:lumMod val="95000"/>
              <a:lumOff val="5000"/>
            </a:schemeClr>
          </a:solidFill>
          <a:latin typeface="+mj-lt"/>
          <a:ea typeface="+mj-ea"/>
          <a:cs typeface="+mj-cs"/>
        </a:defRPr>
      </a:lvl1pPr>
    </p:titleStyle>
    <p:bodyStyle>
      <a:lvl1pPr marL="85725" indent="-85725" algn="l" defTabSz="857250" rtl="0" eaLnBrk="1" latinLnBrk="0" hangingPunct="1">
        <a:lnSpc>
          <a:spcPct val="90000"/>
        </a:lnSpc>
        <a:spcBef>
          <a:spcPts val="1125"/>
        </a:spcBef>
        <a:spcAft>
          <a:spcPts val="188"/>
        </a:spcAft>
        <a:buClr>
          <a:schemeClr val="accent1"/>
        </a:buClr>
        <a:buSzPct val="100000"/>
        <a:buFont typeface="Tw Cen MT" panose="020B0602020104020603" pitchFamily="34" charset="0"/>
        <a:buChar char=" "/>
        <a:defRPr sz="2063" kern="1200">
          <a:solidFill>
            <a:schemeClr val="tx1"/>
          </a:solidFill>
          <a:latin typeface="+mn-lt"/>
          <a:ea typeface="+mn-ea"/>
          <a:cs typeface="+mn-cs"/>
        </a:defRPr>
      </a:lvl1pPr>
      <a:lvl2pPr marL="248603" indent="-128588" algn="l" defTabSz="857250" rtl="0" eaLnBrk="1" latinLnBrk="0" hangingPunct="1">
        <a:lnSpc>
          <a:spcPct val="90000"/>
        </a:lnSpc>
        <a:spcBef>
          <a:spcPts val="188"/>
        </a:spcBef>
        <a:spcAft>
          <a:spcPts val="375"/>
        </a:spcAft>
        <a:buClr>
          <a:schemeClr val="accent1"/>
        </a:buClr>
        <a:buFont typeface="Wingdings 3" pitchFamily="18" charset="2"/>
        <a:buChar char=""/>
        <a:defRPr sz="1688" kern="1200">
          <a:solidFill>
            <a:schemeClr val="tx1"/>
          </a:solidFill>
          <a:latin typeface="+mn-lt"/>
          <a:ea typeface="+mn-ea"/>
          <a:cs typeface="+mn-cs"/>
        </a:defRPr>
      </a:lvl2pPr>
      <a:lvl3pPr marL="420053" indent="-128588" algn="l" defTabSz="857250" rtl="0" eaLnBrk="1" latinLnBrk="0" hangingPunct="1">
        <a:lnSpc>
          <a:spcPct val="90000"/>
        </a:lnSpc>
        <a:spcBef>
          <a:spcPts val="188"/>
        </a:spcBef>
        <a:spcAft>
          <a:spcPts val="375"/>
        </a:spcAft>
        <a:buClr>
          <a:schemeClr val="accent1"/>
        </a:buClr>
        <a:buFont typeface="Wingdings 3" pitchFamily="18" charset="2"/>
        <a:buChar char=""/>
        <a:defRPr sz="1313" kern="1200">
          <a:solidFill>
            <a:schemeClr val="tx1"/>
          </a:solidFill>
          <a:latin typeface="+mn-lt"/>
          <a:ea typeface="+mn-ea"/>
          <a:cs typeface="+mn-cs"/>
        </a:defRPr>
      </a:lvl3pPr>
      <a:lvl4pPr marL="557213" indent="-128588" algn="l" defTabSz="857250" rtl="0" eaLnBrk="1" latinLnBrk="0" hangingPunct="1">
        <a:lnSpc>
          <a:spcPct val="90000"/>
        </a:lnSpc>
        <a:spcBef>
          <a:spcPts val="188"/>
        </a:spcBef>
        <a:spcAft>
          <a:spcPts val="375"/>
        </a:spcAft>
        <a:buClr>
          <a:schemeClr val="accent1"/>
        </a:buClr>
        <a:buFont typeface="Wingdings 3" pitchFamily="18" charset="2"/>
        <a:buChar char=""/>
        <a:defRPr sz="1313" kern="1200">
          <a:solidFill>
            <a:schemeClr val="tx1"/>
          </a:solidFill>
          <a:latin typeface="+mn-lt"/>
          <a:ea typeface="+mn-ea"/>
          <a:cs typeface="+mn-cs"/>
        </a:defRPr>
      </a:lvl4pPr>
      <a:lvl5pPr marL="728663" indent="-128588" algn="l" defTabSz="857250" rtl="0" eaLnBrk="1" latinLnBrk="0" hangingPunct="1">
        <a:lnSpc>
          <a:spcPct val="90000"/>
        </a:lnSpc>
        <a:spcBef>
          <a:spcPts val="188"/>
        </a:spcBef>
        <a:spcAft>
          <a:spcPts val="375"/>
        </a:spcAft>
        <a:buClr>
          <a:schemeClr val="accent1"/>
        </a:buClr>
        <a:buFont typeface="Wingdings 3" pitchFamily="18" charset="2"/>
        <a:buChar char=""/>
        <a:defRPr sz="1313" kern="1200">
          <a:solidFill>
            <a:schemeClr val="tx1"/>
          </a:solidFill>
          <a:latin typeface="+mn-lt"/>
          <a:ea typeface="+mn-ea"/>
          <a:cs typeface="+mn-cs"/>
        </a:defRPr>
      </a:lvl5pPr>
      <a:lvl6pPr marL="857250" indent="-128588" algn="l" defTabSz="857250" rtl="0" eaLnBrk="1" latinLnBrk="0" hangingPunct="1">
        <a:lnSpc>
          <a:spcPct val="90000"/>
        </a:lnSpc>
        <a:spcBef>
          <a:spcPts val="188"/>
        </a:spcBef>
        <a:spcAft>
          <a:spcPts val="375"/>
        </a:spcAft>
        <a:buClr>
          <a:schemeClr val="accent1"/>
        </a:buClr>
        <a:buFont typeface="Wingdings 3" pitchFamily="18" charset="2"/>
        <a:buChar char=""/>
        <a:defRPr sz="1313" kern="1200">
          <a:solidFill>
            <a:schemeClr val="tx1"/>
          </a:solidFill>
          <a:latin typeface="+mn-lt"/>
          <a:ea typeface="+mn-ea"/>
          <a:cs typeface="+mn-cs"/>
        </a:defRPr>
      </a:lvl6pPr>
      <a:lvl7pPr marL="994410" indent="-128588" algn="l" defTabSz="857250" rtl="0" eaLnBrk="1" latinLnBrk="0" hangingPunct="1">
        <a:lnSpc>
          <a:spcPct val="90000"/>
        </a:lnSpc>
        <a:spcBef>
          <a:spcPts val="188"/>
        </a:spcBef>
        <a:spcAft>
          <a:spcPts val="375"/>
        </a:spcAft>
        <a:buClr>
          <a:schemeClr val="accent1"/>
        </a:buClr>
        <a:buFont typeface="Wingdings 3" pitchFamily="18" charset="2"/>
        <a:buChar char=""/>
        <a:defRPr sz="1313" kern="1200">
          <a:solidFill>
            <a:schemeClr val="tx1"/>
          </a:solidFill>
          <a:latin typeface="+mn-lt"/>
          <a:ea typeface="+mn-ea"/>
          <a:cs typeface="+mn-cs"/>
        </a:defRPr>
      </a:lvl7pPr>
      <a:lvl8pPr marL="1140143" indent="-128588" algn="l" defTabSz="857250" rtl="0" eaLnBrk="1" latinLnBrk="0" hangingPunct="1">
        <a:lnSpc>
          <a:spcPct val="90000"/>
        </a:lnSpc>
        <a:spcBef>
          <a:spcPts val="188"/>
        </a:spcBef>
        <a:spcAft>
          <a:spcPts val="375"/>
        </a:spcAft>
        <a:buClr>
          <a:schemeClr val="accent1"/>
        </a:buClr>
        <a:buFont typeface="Wingdings 3" pitchFamily="18" charset="2"/>
        <a:buChar char=""/>
        <a:defRPr sz="1313" kern="1200">
          <a:solidFill>
            <a:schemeClr val="tx1"/>
          </a:solidFill>
          <a:latin typeface="+mn-lt"/>
          <a:ea typeface="+mn-ea"/>
          <a:cs typeface="+mn-cs"/>
        </a:defRPr>
      </a:lvl8pPr>
      <a:lvl9pPr marL="1277303" indent="-128588" algn="l" defTabSz="857250" rtl="0" eaLnBrk="1" latinLnBrk="0" hangingPunct="1">
        <a:lnSpc>
          <a:spcPct val="90000"/>
        </a:lnSpc>
        <a:spcBef>
          <a:spcPts val="188"/>
        </a:spcBef>
        <a:spcAft>
          <a:spcPts val="375"/>
        </a:spcAft>
        <a:buClr>
          <a:schemeClr val="accent1"/>
        </a:buClr>
        <a:buFont typeface="Wingdings 3" pitchFamily="18" charset="2"/>
        <a:buChar char=""/>
        <a:defRPr sz="1313"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4.bin"/><Relationship Id="rId14" Type="http://schemas.openxmlformats.org/officeDocument/2006/relationships/image" Target="../media/image2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8.jpe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26.wmf"/><Relationship Id="rId4" Type="http://schemas.openxmlformats.org/officeDocument/2006/relationships/oleObject" Target="../embeddings/oleObject7.bin"/><Relationship Id="rId9" Type="http://schemas.openxmlformats.org/officeDocument/2006/relationships/image" Target="../media/image2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30.pn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3.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76200"/>
            <a:ext cx="10972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ক্লাসে</a:t>
            </a:r>
            <a:r>
              <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শুভেচ্ছা</a:t>
            </a:r>
            <a:endParaRPr lang="en-SG"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96" y="1371600"/>
            <a:ext cx="9677400" cy="472440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46" y="2819400"/>
            <a:ext cx="5143500" cy="1905000"/>
          </a:xfrm>
          <a:prstGeom prst="rect">
            <a:avLst/>
          </a:prstGeom>
        </p:spPr>
      </p:pic>
    </p:spTree>
    <p:extLst>
      <p:ext uri="{BB962C8B-B14F-4D97-AF65-F5344CB8AC3E}">
        <p14:creationId xmlns:p14="http://schemas.microsoft.com/office/powerpoint/2010/main" val="42385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28600" y="228600"/>
            <a:ext cx="10972800" cy="114300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dirty="0">
                <a:solidFill>
                  <a:schemeClr val="tx1"/>
                </a:solidFill>
                <a:latin typeface="NikoshBAN" pitchFamily="2" charset="0"/>
                <a:cs typeface="NikoshBAN" pitchFamily="2" charset="0"/>
              </a:rPr>
              <a:t>নিচের ভিডিওটি লক্ষ্য কর</a:t>
            </a:r>
            <a:endParaRPr lang="en-US" sz="4400" dirty="0">
              <a:solidFill>
                <a:schemeClr val="tx1"/>
              </a:solidFill>
              <a:latin typeface="NikoshBAN" pitchFamily="2" charset="0"/>
              <a:cs typeface="NikoshBAN" pitchFamily="2" charset="0"/>
            </a:endParaRPr>
          </a:p>
        </p:txBody>
      </p:sp>
      <p:sp>
        <p:nvSpPr>
          <p:cNvPr id="4" name="Rectangle 3"/>
          <p:cNvSpPr/>
          <p:nvPr/>
        </p:nvSpPr>
        <p:spPr>
          <a:xfrm>
            <a:off x="228600" y="5386080"/>
            <a:ext cx="10972800"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600" dirty="0">
                <a:solidFill>
                  <a:schemeClr val="tx1"/>
                </a:solidFill>
                <a:latin typeface="NikoshBAN" pitchFamily="2" charset="0"/>
                <a:cs typeface="NikoshBAN" pitchFamily="2" charset="0"/>
              </a:rPr>
              <a:t>তাপের প্রবাহ</a:t>
            </a:r>
            <a:endParaRPr lang="en-US" sz="3600" dirty="0">
              <a:solidFill>
                <a:schemeClr val="tx1"/>
              </a:solidFill>
              <a:latin typeface="NikoshBAN" pitchFamily="2" charset="0"/>
              <a:cs typeface="NikoshBAN" pitchFamily="2" charset="0"/>
            </a:endParaRPr>
          </a:p>
        </p:txBody>
      </p:sp>
      <p:sp>
        <p:nvSpPr>
          <p:cNvPr id="7" name="Action Button: Back or Previous 6">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8" name="Action Button: Forward or Next 7">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Rectangle 9"/>
          <p:cNvSpPr/>
          <p:nvPr/>
        </p:nvSpPr>
        <p:spPr>
          <a:xfrm>
            <a:off x="304800" y="5410200"/>
            <a:ext cx="10972800"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দেখলে</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990600"/>
            <a:ext cx="6870192" cy="3505200"/>
          </a:xfrm>
          <a:prstGeom prst="rect">
            <a:avLst/>
          </a:prstGeom>
        </p:spPr>
      </p:pic>
      <p:pic>
        <p:nvPicPr>
          <p:cNvPr id="12" name="তাপ_পরিবহন.wmv(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200400" y="1143000"/>
            <a:ext cx="50292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2"/>
                                        </p:tgtEl>
                                      </p:cBhvr>
                                    </p:cmd>
                                  </p:childTnLst>
                                </p:cTn>
                              </p:par>
                            </p:childTnLst>
                          </p:cTn>
                        </p:par>
                      </p:childTnLst>
                    </p:cTn>
                  </p:par>
                </p:childTnLst>
              </p:cTn>
              <p:nextCondLst>
                <p:cond evt="onClick" delay="0">
                  <p:tgtEl>
                    <p:spTgt spid="12"/>
                  </p:tgtEl>
                </p:cond>
              </p:nextCondLst>
            </p:seq>
            <p:video>
              <p:cMediaNode vol="80000">
                <p:cTn id="28" fill="hold" display="0">
                  <p:stCondLst>
                    <p:cond delay="indefinite"/>
                  </p:stCondLst>
                </p:cTn>
                <p:tgtEl>
                  <p:spTgt spid="12"/>
                </p:tgtEl>
              </p:cMediaNode>
            </p:video>
          </p:childTnLst>
        </p:cTn>
      </p:par>
    </p:tnLst>
    <p:bldLst>
      <p:bldP spid="4" grpId="0"/>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4181475" y="3962400"/>
            <a:ext cx="2905125" cy="114300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তাপের প্রবাহ</a:t>
            </a:r>
            <a:endParaRPr lang="en-US" sz="3200" dirty="0">
              <a:solidFill>
                <a:schemeClr val="tx1"/>
              </a:solidFill>
              <a:latin typeface="NikoshBAN" pitchFamily="2" charset="0"/>
              <a:cs typeface="NikoshBAN" pitchFamily="2" charset="0"/>
            </a:endParaRPr>
          </a:p>
        </p:txBody>
      </p:sp>
      <p:sp>
        <p:nvSpPr>
          <p:cNvPr id="3" name="Rectangle 2"/>
          <p:cNvSpPr/>
          <p:nvPr/>
        </p:nvSpPr>
        <p:spPr>
          <a:xfrm>
            <a:off x="152400" y="4648200"/>
            <a:ext cx="110490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just"/>
            <a:r>
              <a:rPr lang="bn-BD" sz="3600" dirty="0">
                <a:solidFill>
                  <a:schemeClr val="tx1"/>
                </a:solidFill>
                <a:latin typeface="NikoshBAN" pitchFamily="2" charset="0"/>
                <a:cs typeface="NikoshBAN" pitchFamily="2" charset="0"/>
              </a:rPr>
              <a:t>একাধিক বস্তুতে তাপের প্রবাহ বস্তুর তাপের উপর নির্ভর করে না। বস্তুগুলির তাপমাত্রার উপর নির্ভর করে। জ্বর হলে শরীরের তাপমাত্রা পারিপার্শিকের তাপমাত্রার চেয়ে বেশি হয়। তাই শরীর থেকে তাপ পারিপার্শিকে প্রবাহিত হয়। ফলে ঠান্ডা লাগে। </a:t>
            </a:r>
            <a:endParaRPr lang="en-US" sz="3600" dirty="0">
              <a:solidFill>
                <a:schemeClr val="tx1"/>
              </a:solidFill>
              <a:latin typeface="NikoshBAN" pitchFamily="2" charset="0"/>
              <a:cs typeface="NikoshBAN" pitchFamily="2" charset="0"/>
            </a:endParaRPr>
          </a:p>
        </p:txBody>
      </p:sp>
      <p:grpSp>
        <p:nvGrpSpPr>
          <p:cNvPr id="10" name="Group 9"/>
          <p:cNvGrpSpPr/>
          <p:nvPr/>
        </p:nvGrpSpPr>
        <p:grpSpPr>
          <a:xfrm>
            <a:off x="1295400" y="894735"/>
            <a:ext cx="8991599" cy="3067665"/>
            <a:chOff x="1295400" y="1143000"/>
            <a:chExt cx="6781800" cy="3581400"/>
          </a:xfrm>
          <a:effectLst>
            <a:glow rad="101600">
              <a:schemeClr val="accent2">
                <a:satMod val="175000"/>
                <a:alpha val="40000"/>
              </a:schemeClr>
            </a:glow>
          </a:effectLst>
        </p:grpSpPr>
        <p:pic>
          <p:nvPicPr>
            <p:cNvPr id="4" name="Picture 3" descr="images12.jpg"/>
            <p:cNvPicPr>
              <a:picLocks noChangeAspect="1"/>
            </p:cNvPicPr>
            <p:nvPr/>
          </p:nvPicPr>
          <p:blipFill>
            <a:blip r:embed="rId2"/>
            <a:srcRect t="12525" b="6667"/>
            <a:stretch>
              <a:fillRect/>
            </a:stretch>
          </p:blipFill>
          <p:spPr>
            <a:xfrm>
              <a:off x="1295400" y="1143000"/>
              <a:ext cx="6781800" cy="3581400"/>
            </a:xfrm>
            <a:prstGeom prst="rect">
              <a:avLst/>
            </a:prstGeom>
            <a:ln>
              <a:solidFill>
                <a:srgbClr val="FF0000"/>
              </a:solidFill>
            </a:ln>
          </p:spPr>
        </p:pic>
        <p:sp>
          <p:nvSpPr>
            <p:cNvPr id="7" name="Rectangle 6"/>
            <p:cNvSpPr/>
            <p:nvPr/>
          </p:nvSpPr>
          <p:spPr>
            <a:xfrm>
              <a:off x="2133600" y="3886200"/>
              <a:ext cx="1295400" cy="5334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750" dirty="0">
                  <a:solidFill>
                    <a:schemeClr val="tx1"/>
                  </a:solidFill>
                  <a:latin typeface="NikoshBAN" pitchFamily="2" charset="0"/>
                  <a:cs typeface="NikoshBAN" pitchFamily="2" charset="0"/>
                </a:rPr>
                <a:t>উষ্ণ বস্তু</a:t>
              </a:r>
              <a:endParaRPr lang="en-US" sz="3750" dirty="0">
                <a:solidFill>
                  <a:schemeClr val="tx1"/>
                </a:solidFill>
                <a:latin typeface="NikoshBAN" pitchFamily="2" charset="0"/>
                <a:cs typeface="NikoshBAN" pitchFamily="2" charset="0"/>
              </a:endParaRPr>
            </a:p>
          </p:txBody>
        </p:sp>
        <p:sp>
          <p:nvSpPr>
            <p:cNvPr id="8" name="Rectangle 7"/>
            <p:cNvSpPr/>
            <p:nvPr/>
          </p:nvSpPr>
          <p:spPr>
            <a:xfrm>
              <a:off x="6096000" y="3886200"/>
              <a:ext cx="1295400" cy="533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500" b="1" dirty="0">
                  <a:solidFill>
                    <a:schemeClr val="tx1"/>
                  </a:solidFill>
                  <a:latin typeface="NikoshBAN" pitchFamily="2" charset="0"/>
                  <a:cs typeface="NikoshBAN" pitchFamily="2" charset="0"/>
                </a:rPr>
                <a:t>শীতল বস্তু</a:t>
              </a:r>
              <a:endParaRPr lang="en-US" sz="3500" b="1" dirty="0">
                <a:solidFill>
                  <a:schemeClr val="tx1"/>
                </a:solidFill>
                <a:latin typeface="NikoshBAN" pitchFamily="2" charset="0"/>
                <a:cs typeface="NikoshBAN" pitchFamily="2" charset="0"/>
              </a:endParaRPr>
            </a:p>
          </p:txBody>
        </p:sp>
        <p:sp>
          <p:nvSpPr>
            <p:cNvPr id="9" name="Right Arrow 8"/>
            <p:cNvSpPr/>
            <p:nvPr/>
          </p:nvSpPr>
          <p:spPr>
            <a:xfrm>
              <a:off x="3581400" y="3733800"/>
              <a:ext cx="22860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750" dirty="0">
                  <a:solidFill>
                    <a:schemeClr val="tx1"/>
                  </a:solidFill>
                  <a:latin typeface="NikoshBAN" pitchFamily="2" charset="0"/>
                  <a:cs typeface="NikoshBAN" pitchFamily="2" charset="0"/>
                </a:rPr>
                <a:t>তাপের প্রবাহ</a:t>
              </a:r>
              <a:endParaRPr lang="en-US" sz="3750" dirty="0">
                <a:solidFill>
                  <a:schemeClr val="tx1"/>
                </a:solidFill>
                <a:latin typeface="NikoshBAN" pitchFamily="2" charset="0"/>
                <a:cs typeface="NikoshBAN" pitchFamily="2" charset="0"/>
              </a:endParaRPr>
            </a:p>
          </p:txBody>
        </p:sp>
      </p:grpSp>
      <p:sp>
        <p:nvSpPr>
          <p:cNvPr id="11" name="Action Button: Home 10">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2" name="Action Button: Return 11">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5" name="Rectangle 4"/>
          <p:cNvSpPr/>
          <p:nvPr/>
        </p:nvSpPr>
        <p:spPr>
          <a:xfrm>
            <a:off x="228600" y="228600"/>
            <a:ext cx="10972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যায়</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re-ice-melting-point.jpeg"/>
          <p:cNvPicPr>
            <a:picLocks noChangeAspect="1"/>
          </p:cNvPicPr>
          <p:nvPr/>
        </p:nvPicPr>
        <p:blipFill>
          <a:blip r:embed="rId2"/>
          <a:stretch>
            <a:fillRect/>
          </a:stretch>
        </p:blipFill>
        <p:spPr>
          <a:xfrm>
            <a:off x="914400" y="1028700"/>
            <a:ext cx="9372600" cy="4076699"/>
          </a:xfrm>
          <a:prstGeom prst="rect">
            <a:avLst/>
          </a:prstGeom>
          <a:ln>
            <a:solidFill>
              <a:schemeClr val="tx1"/>
            </a:solidFill>
          </a:ln>
          <a:effectLst>
            <a:glow rad="139700">
              <a:schemeClr val="accent5">
                <a:satMod val="175000"/>
                <a:alpha val="40000"/>
              </a:schemeClr>
            </a:glow>
          </a:effectLst>
        </p:spPr>
      </p:pic>
      <p:sp>
        <p:nvSpPr>
          <p:cNvPr id="8" name="Rectangle 7"/>
          <p:cNvSpPr/>
          <p:nvPr/>
        </p:nvSpPr>
        <p:spPr>
          <a:xfrm>
            <a:off x="6286500" y="2190750"/>
            <a:ext cx="171450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125" b="1" dirty="0">
                <a:solidFill>
                  <a:schemeClr val="tx1"/>
                </a:solidFill>
                <a:latin typeface="NikoshBAN" pitchFamily="2" charset="0"/>
                <a:cs typeface="NikoshBAN" pitchFamily="2" charset="0"/>
              </a:rPr>
              <a:t>নিম্ন</a:t>
            </a:r>
            <a:r>
              <a:rPr lang="en-US" sz="3125" b="1" dirty="0" err="1">
                <a:solidFill>
                  <a:schemeClr val="tx1"/>
                </a:solidFill>
                <a:latin typeface="NikoshBAN" pitchFamily="2" charset="0"/>
                <a:cs typeface="NikoshBAN" pitchFamily="2" charset="0"/>
              </a:rPr>
              <a:t>স্থিরাংক</a:t>
            </a:r>
            <a:endParaRPr lang="en-US" sz="3125" b="1" dirty="0">
              <a:solidFill>
                <a:schemeClr val="tx1"/>
              </a:solidFill>
              <a:latin typeface="NikoshBAN" pitchFamily="2" charset="0"/>
              <a:cs typeface="NikoshBAN" pitchFamily="2" charset="0"/>
            </a:endParaRPr>
          </a:p>
        </p:txBody>
      </p:sp>
      <p:cxnSp>
        <p:nvCxnSpPr>
          <p:cNvPr id="9" name="Straight Arrow Connector 8"/>
          <p:cNvCxnSpPr/>
          <p:nvPr/>
        </p:nvCxnSpPr>
        <p:spPr>
          <a:xfrm rot="5400000">
            <a:off x="4545541" y="3190876"/>
            <a:ext cx="2000250"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571500" y="5399137"/>
            <a:ext cx="9715500" cy="123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600" dirty="0">
                <a:solidFill>
                  <a:schemeClr val="tx1"/>
                </a:solidFill>
                <a:latin typeface="NikoshBAN" pitchFamily="2" charset="0"/>
                <a:cs typeface="NikoshBAN" pitchFamily="2" charset="0"/>
              </a:rPr>
              <a:t>থার্মোমিটার তৈরীর পর বরফে রেখে নিম্নস্থিরাংক নির্ণয় করা </a:t>
            </a:r>
            <a:r>
              <a:rPr lang="bn-BD" sz="3600" dirty="0" smtClean="0">
                <a:solidFill>
                  <a:schemeClr val="tx1"/>
                </a:solidFill>
                <a:latin typeface="NikoshBAN" pitchFamily="2" charset="0"/>
                <a:cs typeface="NikoshBAN" pitchFamily="2" charset="0"/>
              </a:rPr>
              <a:t>হয়</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39" name="Down Arrow Callout 38"/>
          <p:cNvSpPr/>
          <p:nvPr/>
        </p:nvSpPr>
        <p:spPr>
          <a:xfrm>
            <a:off x="228600" y="304802"/>
            <a:ext cx="10896600" cy="114300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b="1" dirty="0">
                <a:solidFill>
                  <a:schemeClr val="tx1"/>
                </a:solidFill>
                <a:latin typeface="NikoshBAN" pitchFamily="2" charset="0"/>
                <a:cs typeface="NikoshBAN" pitchFamily="2" charset="0"/>
              </a:rPr>
              <a:t>নিম্নস্থিরাংকের ধারনা  </a:t>
            </a:r>
            <a:endParaRPr lang="en-US" sz="4400" b="1" dirty="0">
              <a:solidFill>
                <a:schemeClr val="tx1"/>
              </a:solidFill>
              <a:latin typeface="NikoshBAN" pitchFamily="2" charset="0"/>
              <a:cs typeface="NikoshBAN" pitchFamily="2" charset="0"/>
            </a:endParaRPr>
          </a:p>
        </p:txBody>
      </p:sp>
      <p:sp>
        <p:nvSpPr>
          <p:cNvPr id="7" name="Action Button: Home 6">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Action Button: Return 9">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1" name="Action Button: Back or Previous 10">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2" name="Action Button: Forward or Next 11">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iling-point-pressure.gif"/>
          <p:cNvPicPr>
            <a:picLocks noChangeAspect="1"/>
          </p:cNvPicPr>
          <p:nvPr/>
        </p:nvPicPr>
        <p:blipFill>
          <a:blip r:embed="rId2"/>
          <a:srcRect t="12698" r="45455" b="6349"/>
          <a:stretch>
            <a:fillRect/>
          </a:stretch>
        </p:blipFill>
        <p:spPr>
          <a:xfrm>
            <a:off x="838200" y="1231182"/>
            <a:ext cx="9925050" cy="3581400"/>
          </a:xfrm>
          <a:prstGeom prst="rect">
            <a:avLst/>
          </a:prstGeom>
          <a:ln>
            <a:solidFill>
              <a:schemeClr val="tx1"/>
            </a:solidFill>
          </a:ln>
          <a:effectLst>
            <a:glow rad="101600">
              <a:schemeClr val="accent2">
                <a:satMod val="175000"/>
                <a:alpha val="40000"/>
              </a:schemeClr>
            </a:glow>
          </a:effectLst>
        </p:spPr>
      </p:pic>
      <p:sp>
        <p:nvSpPr>
          <p:cNvPr id="4" name="Rectangle 3"/>
          <p:cNvSpPr/>
          <p:nvPr/>
        </p:nvSpPr>
        <p:spPr>
          <a:xfrm>
            <a:off x="7696200" y="2688507"/>
            <a:ext cx="171450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en-US" sz="3125" dirty="0" err="1">
                <a:solidFill>
                  <a:schemeClr val="tx1"/>
                </a:solidFill>
                <a:latin typeface="NikoshBAN" pitchFamily="2" charset="0"/>
                <a:cs typeface="NikoshBAN" pitchFamily="2" charset="0"/>
              </a:rPr>
              <a:t>উধ্বস্থিরাংক</a:t>
            </a:r>
            <a:endParaRPr lang="en-US" sz="3125" dirty="0">
              <a:solidFill>
                <a:schemeClr val="tx1"/>
              </a:solidFill>
              <a:latin typeface="NikoshBAN" pitchFamily="2" charset="0"/>
              <a:cs typeface="NikoshBAN" pitchFamily="2" charset="0"/>
            </a:endParaRPr>
          </a:p>
        </p:txBody>
      </p:sp>
      <p:cxnSp>
        <p:nvCxnSpPr>
          <p:cNvPr id="6" name="Straight Arrow Connector 5"/>
          <p:cNvCxnSpPr/>
          <p:nvPr/>
        </p:nvCxnSpPr>
        <p:spPr>
          <a:xfrm rot="16200000" flipV="1">
            <a:off x="5958416" y="1238250"/>
            <a:ext cx="1333500" cy="1905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228600" y="5206333"/>
            <a:ext cx="108966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600" dirty="0">
                <a:solidFill>
                  <a:schemeClr val="tx1"/>
                </a:solidFill>
                <a:latin typeface="NikoshBAN" pitchFamily="2" charset="0"/>
                <a:cs typeface="NikoshBAN" pitchFamily="2" charset="0"/>
              </a:rPr>
              <a:t>থার্মোমিটার তৈরীর পর ফুটন্ত পানিতে রেখে উর্ধ্বস্থিরাংক নির্ণয় করা </a:t>
            </a:r>
            <a:r>
              <a:rPr lang="bn-BD" sz="3600" dirty="0" smtClean="0">
                <a:solidFill>
                  <a:schemeClr val="tx1"/>
                </a:solidFill>
                <a:latin typeface="NikoshBAN" pitchFamily="2" charset="0"/>
                <a:cs typeface="NikoshBAN" pitchFamily="2" charset="0"/>
              </a:rPr>
              <a:t>হয়</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39" name="Down Arrow Callout 38"/>
          <p:cNvSpPr/>
          <p:nvPr/>
        </p:nvSpPr>
        <p:spPr>
          <a:xfrm>
            <a:off x="228600" y="309717"/>
            <a:ext cx="10972799" cy="883365"/>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dirty="0">
                <a:solidFill>
                  <a:schemeClr val="tx1"/>
                </a:solidFill>
                <a:latin typeface="NikoshBAN" pitchFamily="2" charset="0"/>
                <a:cs typeface="NikoshBAN" pitchFamily="2" charset="0"/>
              </a:rPr>
              <a:t> </a:t>
            </a:r>
            <a:r>
              <a:rPr lang="bn-BD" sz="4400" b="1" dirty="0">
                <a:solidFill>
                  <a:schemeClr val="tx1"/>
                </a:solidFill>
                <a:latin typeface="NikoshBAN" pitchFamily="2" charset="0"/>
                <a:cs typeface="NikoshBAN" pitchFamily="2" charset="0"/>
              </a:rPr>
              <a:t>উর্ধ্বস্থিরাংকের ধারনা  </a:t>
            </a:r>
            <a:endParaRPr lang="en-US" sz="4400" b="1" dirty="0">
              <a:solidFill>
                <a:schemeClr val="tx1"/>
              </a:solidFill>
              <a:latin typeface="NikoshBAN" pitchFamily="2" charset="0"/>
              <a:cs typeface="NikoshBAN" pitchFamily="2" charset="0"/>
            </a:endParaRPr>
          </a:p>
        </p:txBody>
      </p:sp>
      <p:sp>
        <p:nvSpPr>
          <p:cNvPr id="7" name="Action Button: Home 6">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8" name="Action Button: Return 7">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12129237"/>
              </p:ext>
            </p:extLst>
          </p:nvPr>
        </p:nvGraphicFramePr>
        <p:xfrm>
          <a:off x="1981200" y="1066800"/>
          <a:ext cx="8382000" cy="4668756"/>
        </p:xfrm>
        <a:graphic>
          <a:graphicData uri="http://schemas.openxmlformats.org/drawingml/2006/table">
            <a:tbl>
              <a:tblPr firstRow="1" bandRow="1">
                <a:tableStyleId>{5C22544A-7EE6-4342-B048-85BDC9FD1C3A}</a:tableStyleId>
              </a:tblPr>
              <a:tblGrid>
                <a:gridCol w="2794000">
                  <a:extLst>
                    <a:ext uri="{9D8B030D-6E8A-4147-A177-3AD203B41FA5}">
                      <a16:colId xmlns="" xmlns:a16="http://schemas.microsoft.com/office/drawing/2014/main" val="20000"/>
                    </a:ext>
                  </a:extLst>
                </a:gridCol>
                <a:gridCol w="2794000">
                  <a:extLst>
                    <a:ext uri="{9D8B030D-6E8A-4147-A177-3AD203B41FA5}">
                      <a16:colId xmlns="" xmlns:a16="http://schemas.microsoft.com/office/drawing/2014/main" val="20001"/>
                    </a:ext>
                  </a:extLst>
                </a:gridCol>
                <a:gridCol w="2794000">
                  <a:extLst>
                    <a:ext uri="{9D8B030D-6E8A-4147-A177-3AD203B41FA5}">
                      <a16:colId xmlns="" xmlns:a16="http://schemas.microsoft.com/office/drawing/2014/main" val="20002"/>
                    </a:ext>
                  </a:extLst>
                </a:gridCol>
              </a:tblGrid>
              <a:tr h="1167189">
                <a:tc>
                  <a:txBody>
                    <a:bodyPr/>
                    <a:lstStyle/>
                    <a:p>
                      <a:pPr algn="ctr"/>
                      <a:r>
                        <a:rPr lang="bn-BD" sz="4300" b="0" dirty="0" smtClean="0">
                          <a:solidFill>
                            <a:schemeClr val="tx1"/>
                          </a:solidFill>
                          <a:latin typeface="NikoshBAN" pitchFamily="2" charset="0"/>
                          <a:cs typeface="NikoshBAN" pitchFamily="2" charset="0"/>
                        </a:rPr>
                        <a:t>একক</a:t>
                      </a:r>
                      <a:endParaRPr lang="en-US" sz="4300" b="0" dirty="0">
                        <a:solidFill>
                          <a:schemeClr val="tx1"/>
                        </a:solidFill>
                        <a:latin typeface="NikoshBAN" pitchFamily="2" charset="0"/>
                        <a:cs typeface="NikoshBAN" pitchFamily="2" charset="0"/>
                      </a:endParaRPr>
                    </a:p>
                  </a:txBody>
                  <a:tcPr marL="114300" marR="114300" marT="68580" marB="68580" anchor="ctr"/>
                </a:tc>
                <a:tc>
                  <a:txBody>
                    <a:bodyPr/>
                    <a:lstStyle/>
                    <a:p>
                      <a:pPr algn="ctr"/>
                      <a:r>
                        <a:rPr lang="bn-BD" sz="4300" b="0" dirty="0" smtClean="0">
                          <a:solidFill>
                            <a:schemeClr val="tx1"/>
                          </a:solidFill>
                          <a:latin typeface="NikoshBAN" pitchFamily="2" charset="0"/>
                          <a:cs typeface="NikoshBAN" pitchFamily="2" charset="0"/>
                        </a:rPr>
                        <a:t>নিম্নস্থিরাংক</a:t>
                      </a:r>
                      <a:endParaRPr lang="en-US" sz="4300" b="0" dirty="0">
                        <a:latin typeface="NikoshBAN" pitchFamily="2" charset="0"/>
                        <a:cs typeface="NikoshBAN" pitchFamily="2" charset="0"/>
                      </a:endParaRPr>
                    </a:p>
                  </a:txBody>
                  <a:tcPr marL="114300" marR="114300" marT="68580" marB="68580" anchor="ctr"/>
                </a:tc>
                <a:tc>
                  <a:txBody>
                    <a:bodyPr/>
                    <a:lstStyle/>
                    <a:p>
                      <a:pPr algn="ctr"/>
                      <a:r>
                        <a:rPr lang="bn-BD" sz="4300" b="0" dirty="0" smtClean="0">
                          <a:solidFill>
                            <a:schemeClr val="tx1"/>
                          </a:solidFill>
                          <a:latin typeface="NikoshBAN" pitchFamily="2" charset="0"/>
                          <a:cs typeface="NikoshBAN" pitchFamily="2" charset="0"/>
                        </a:rPr>
                        <a:t>উর্ধ্বস্থিরাংক</a:t>
                      </a:r>
                      <a:endParaRPr lang="en-US" sz="4300" b="0" dirty="0">
                        <a:latin typeface="NikoshBAN" pitchFamily="2" charset="0"/>
                        <a:cs typeface="NikoshBAN" pitchFamily="2" charset="0"/>
                      </a:endParaRPr>
                    </a:p>
                  </a:txBody>
                  <a:tcPr marL="114300" marR="114300" marT="68580" marB="68580" anchor="ctr"/>
                </a:tc>
                <a:extLst>
                  <a:ext uri="{0D108BD9-81ED-4DB2-BD59-A6C34878D82A}">
                    <a16:rowId xmlns="" xmlns:a16="http://schemas.microsoft.com/office/drawing/2014/main" val="10000"/>
                  </a:ext>
                </a:extLst>
              </a:tr>
              <a:tr h="1167189">
                <a:tc>
                  <a:txBody>
                    <a:bodyPr/>
                    <a:lstStyle/>
                    <a:p>
                      <a:pPr algn="ctr"/>
                      <a:r>
                        <a:rPr lang="bn-BD" sz="4300" dirty="0" smtClean="0">
                          <a:latin typeface="NikoshBAN" pitchFamily="2" charset="0"/>
                          <a:cs typeface="NikoshBAN" pitchFamily="2" charset="0"/>
                        </a:rPr>
                        <a:t>সেলসিয়াস</a:t>
                      </a:r>
                      <a:endParaRPr lang="en-US" sz="4300" dirty="0">
                        <a:latin typeface="NikoshBAN" pitchFamily="2" charset="0"/>
                        <a:cs typeface="NikoshBAN" pitchFamily="2" charset="0"/>
                      </a:endParaRPr>
                    </a:p>
                  </a:txBody>
                  <a:tcPr marL="114300" marR="114300" marT="68580" marB="68580" anchor="ctr"/>
                </a:tc>
                <a:tc>
                  <a:txBody>
                    <a:bodyPr/>
                    <a:lstStyle/>
                    <a:p>
                      <a:pPr algn="ctr"/>
                      <a:endParaRPr lang="en-US" sz="4300" dirty="0">
                        <a:latin typeface="NikoshBAN" pitchFamily="2" charset="0"/>
                        <a:cs typeface="NikoshBAN" pitchFamily="2" charset="0"/>
                      </a:endParaRPr>
                    </a:p>
                  </a:txBody>
                  <a:tcPr marL="114300" marR="114300" marT="68580" marB="68580" anchor="ctr"/>
                </a:tc>
                <a:tc>
                  <a:txBody>
                    <a:bodyPr/>
                    <a:lstStyle/>
                    <a:p>
                      <a:pPr algn="ctr"/>
                      <a:endParaRPr lang="en-US" sz="4300" dirty="0">
                        <a:latin typeface="NikoshBAN" pitchFamily="2" charset="0"/>
                        <a:cs typeface="NikoshBAN" pitchFamily="2" charset="0"/>
                      </a:endParaRPr>
                    </a:p>
                  </a:txBody>
                  <a:tcPr marL="114300" marR="114300" marT="68580" marB="68580" anchor="ctr"/>
                </a:tc>
                <a:extLst>
                  <a:ext uri="{0D108BD9-81ED-4DB2-BD59-A6C34878D82A}">
                    <a16:rowId xmlns="" xmlns:a16="http://schemas.microsoft.com/office/drawing/2014/main" val="10001"/>
                  </a:ext>
                </a:extLst>
              </a:tr>
              <a:tr h="1167189">
                <a:tc>
                  <a:txBody>
                    <a:bodyPr/>
                    <a:lstStyle/>
                    <a:p>
                      <a:pPr algn="ctr"/>
                      <a:r>
                        <a:rPr lang="bn-BD" sz="4300" dirty="0" smtClean="0">
                          <a:latin typeface="NikoshBAN" pitchFamily="2" charset="0"/>
                          <a:cs typeface="NikoshBAN" pitchFamily="2" charset="0"/>
                        </a:rPr>
                        <a:t>ফারেনহাইট</a:t>
                      </a:r>
                      <a:endParaRPr lang="en-US" sz="4300" dirty="0">
                        <a:latin typeface="NikoshBAN" pitchFamily="2" charset="0"/>
                        <a:cs typeface="NikoshBAN" pitchFamily="2" charset="0"/>
                      </a:endParaRPr>
                    </a:p>
                  </a:txBody>
                  <a:tcPr marL="114300" marR="114300" marT="68580" marB="68580" anchor="ctr">
                    <a:solidFill>
                      <a:schemeClr val="accent3">
                        <a:lumMod val="40000"/>
                        <a:lumOff val="60000"/>
                      </a:schemeClr>
                    </a:solidFill>
                  </a:tcPr>
                </a:tc>
                <a:tc>
                  <a:txBody>
                    <a:bodyPr/>
                    <a:lstStyle/>
                    <a:p>
                      <a:pPr algn="ctr"/>
                      <a:endParaRPr lang="en-US" sz="4300" dirty="0">
                        <a:latin typeface="NikoshBAN" pitchFamily="2" charset="0"/>
                        <a:cs typeface="NikoshBAN" pitchFamily="2" charset="0"/>
                      </a:endParaRPr>
                    </a:p>
                  </a:txBody>
                  <a:tcPr marL="114300" marR="114300" marT="68580" marB="68580" anchor="ctr">
                    <a:solidFill>
                      <a:schemeClr val="accent3">
                        <a:lumMod val="40000"/>
                        <a:lumOff val="60000"/>
                      </a:schemeClr>
                    </a:solidFill>
                  </a:tcPr>
                </a:tc>
                <a:tc>
                  <a:txBody>
                    <a:bodyPr/>
                    <a:lstStyle/>
                    <a:p>
                      <a:pPr algn="ctr"/>
                      <a:endParaRPr lang="en-US" sz="4300" dirty="0">
                        <a:latin typeface="NikoshBAN" pitchFamily="2" charset="0"/>
                        <a:cs typeface="NikoshBAN" pitchFamily="2" charset="0"/>
                      </a:endParaRPr>
                    </a:p>
                  </a:txBody>
                  <a:tcPr marL="114300" marR="114300" marT="68580" marB="68580" anchor="ctr">
                    <a:solidFill>
                      <a:schemeClr val="accent3">
                        <a:lumMod val="40000"/>
                        <a:lumOff val="60000"/>
                      </a:schemeClr>
                    </a:solidFill>
                  </a:tcPr>
                </a:tc>
                <a:extLst>
                  <a:ext uri="{0D108BD9-81ED-4DB2-BD59-A6C34878D82A}">
                    <a16:rowId xmlns="" xmlns:a16="http://schemas.microsoft.com/office/drawing/2014/main" val="10002"/>
                  </a:ext>
                </a:extLst>
              </a:tr>
              <a:tr h="1167189">
                <a:tc>
                  <a:txBody>
                    <a:bodyPr/>
                    <a:lstStyle/>
                    <a:p>
                      <a:pPr algn="ctr"/>
                      <a:r>
                        <a:rPr lang="bn-BD" sz="4300" dirty="0" smtClean="0">
                          <a:latin typeface="NikoshBAN" pitchFamily="2" charset="0"/>
                          <a:cs typeface="NikoshBAN" pitchFamily="2" charset="0"/>
                        </a:rPr>
                        <a:t>কেলভিন</a:t>
                      </a:r>
                      <a:endParaRPr lang="en-US" sz="4300" dirty="0">
                        <a:latin typeface="NikoshBAN" pitchFamily="2" charset="0"/>
                        <a:cs typeface="NikoshBAN" pitchFamily="2" charset="0"/>
                      </a:endParaRPr>
                    </a:p>
                  </a:txBody>
                  <a:tcPr marL="114300" marR="114300" marT="68580" marB="68580" anchor="ctr">
                    <a:solidFill>
                      <a:schemeClr val="accent2">
                        <a:lumMod val="40000"/>
                        <a:lumOff val="60000"/>
                      </a:schemeClr>
                    </a:solidFill>
                  </a:tcPr>
                </a:tc>
                <a:tc>
                  <a:txBody>
                    <a:bodyPr/>
                    <a:lstStyle/>
                    <a:p>
                      <a:pPr algn="ctr"/>
                      <a:endParaRPr lang="en-US" sz="4300" dirty="0">
                        <a:latin typeface="NikoshBAN" pitchFamily="2" charset="0"/>
                        <a:cs typeface="NikoshBAN" pitchFamily="2" charset="0"/>
                      </a:endParaRPr>
                    </a:p>
                  </a:txBody>
                  <a:tcPr marL="114300" marR="114300" marT="68580" marB="68580" anchor="ctr">
                    <a:solidFill>
                      <a:schemeClr val="accent2">
                        <a:lumMod val="40000"/>
                        <a:lumOff val="60000"/>
                      </a:schemeClr>
                    </a:solidFill>
                  </a:tcPr>
                </a:tc>
                <a:tc>
                  <a:txBody>
                    <a:bodyPr/>
                    <a:lstStyle/>
                    <a:p>
                      <a:pPr algn="ctr"/>
                      <a:endParaRPr lang="en-US" sz="4300" dirty="0">
                        <a:latin typeface="NikoshBAN" pitchFamily="2" charset="0"/>
                        <a:cs typeface="NikoshBAN" pitchFamily="2" charset="0"/>
                      </a:endParaRPr>
                    </a:p>
                  </a:txBody>
                  <a:tcPr marL="114300" marR="114300" marT="68580" marB="68580" anchor="ctr">
                    <a:solidFill>
                      <a:schemeClr val="accent2">
                        <a:lumMod val="40000"/>
                        <a:lumOff val="60000"/>
                      </a:schemeClr>
                    </a:solidFill>
                  </a:tcPr>
                </a:tc>
                <a:extLst>
                  <a:ext uri="{0D108BD9-81ED-4DB2-BD59-A6C34878D82A}">
                    <a16:rowId xmlns="" xmlns:a16="http://schemas.microsoft.com/office/drawing/2014/main" val="10003"/>
                  </a:ext>
                </a:extLst>
              </a:tr>
            </a:tbl>
          </a:graphicData>
        </a:graphic>
      </p:graphicFrame>
      <p:grpSp>
        <p:nvGrpSpPr>
          <p:cNvPr id="15" name="Group 14"/>
          <p:cNvGrpSpPr/>
          <p:nvPr/>
        </p:nvGrpSpPr>
        <p:grpSpPr>
          <a:xfrm>
            <a:off x="4953000" y="2514600"/>
            <a:ext cx="4869657" cy="3053565"/>
            <a:chOff x="4114800" y="2393674"/>
            <a:chExt cx="3246438" cy="2368826"/>
          </a:xfrm>
        </p:grpSpPr>
        <p:graphicFrame>
          <p:nvGraphicFramePr>
            <p:cNvPr id="4" name="Object 3"/>
            <p:cNvGraphicFramePr>
              <a:graphicFrameLocks noChangeAspect="1"/>
            </p:cNvGraphicFramePr>
            <p:nvPr/>
          </p:nvGraphicFramePr>
          <p:xfrm>
            <a:off x="4114800" y="2393674"/>
            <a:ext cx="762000" cy="463826"/>
          </p:xfrm>
          <a:graphic>
            <a:graphicData uri="http://schemas.openxmlformats.org/presentationml/2006/ole">
              <mc:AlternateContent xmlns:mc="http://schemas.openxmlformats.org/markup-compatibility/2006">
                <mc:Choice xmlns:v="urn:schemas-microsoft-com:vml" Requires="v">
                  <p:oleObj spid="_x0000_s82927" name="Equation" r:id="rId3" imgW="291960" imgH="203040" progId="Equation.3">
                    <p:embed/>
                  </p:oleObj>
                </mc:Choice>
                <mc:Fallback>
                  <p:oleObj name="Equation" r:id="rId3" imgW="29196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393674"/>
                          <a:ext cx="762000" cy="463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3" name="Object 3"/>
            <p:cNvGraphicFramePr>
              <a:graphicFrameLocks noChangeAspect="1"/>
            </p:cNvGraphicFramePr>
            <p:nvPr/>
          </p:nvGraphicFramePr>
          <p:xfrm>
            <a:off x="6218239" y="2393950"/>
            <a:ext cx="1020761" cy="463550"/>
          </p:xfrm>
          <a:graphic>
            <a:graphicData uri="http://schemas.openxmlformats.org/presentationml/2006/ole">
              <mc:AlternateContent xmlns:mc="http://schemas.openxmlformats.org/markup-compatibility/2006">
                <mc:Choice xmlns:v="urn:schemas-microsoft-com:vml" Requires="v">
                  <p:oleObj spid="_x0000_s82928" name="Equation" r:id="rId5" imgW="431640" imgH="203040" progId="Equation.3">
                    <p:embed/>
                  </p:oleObj>
                </mc:Choice>
                <mc:Fallback>
                  <p:oleObj name="Equation" r:id="rId5" imgW="43164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8239" y="2393950"/>
                          <a:ext cx="1020761"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114800" y="3238500"/>
            <a:ext cx="990600" cy="533400"/>
          </p:xfrm>
          <a:graphic>
            <a:graphicData uri="http://schemas.openxmlformats.org/presentationml/2006/ole">
              <mc:AlternateContent xmlns:mc="http://schemas.openxmlformats.org/markup-compatibility/2006">
                <mc:Choice xmlns:v="urn:schemas-microsoft-com:vml" Requires="v">
                  <p:oleObj spid="_x0000_s82929" name="Equation" r:id="rId7" imgW="380880" imgH="203040" progId="Equation.3">
                    <p:embed/>
                  </p:oleObj>
                </mc:Choice>
                <mc:Fallback>
                  <p:oleObj name="Equation" r:id="rId7" imgW="3808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238500"/>
                          <a:ext cx="99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5" name="Object 5"/>
            <p:cNvGraphicFramePr>
              <a:graphicFrameLocks noChangeAspect="1"/>
            </p:cNvGraphicFramePr>
            <p:nvPr/>
          </p:nvGraphicFramePr>
          <p:xfrm>
            <a:off x="6172200" y="3271837"/>
            <a:ext cx="1189038" cy="500063"/>
          </p:xfrm>
          <a:graphic>
            <a:graphicData uri="http://schemas.openxmlformats.org/presentationml/2006/ole">
              <mc:AlternateContent xmlns:mc="http://schemas.openxmlformats.org/markup-compatibility/2006">
                <mc:Choice xmlns:v="urn:schemas-microsoft-com:vml" Requires="v">
                  <p:oleObj spid="_x0000_s82930" name="Equation" r:id="rId9" imgW="457200" imgH="190440" progId="Equation.3">
                    <p:embed/>
                  </p:oleObj>
                </mc:Choice>
                <mc:Fallback>
                  <p:oleObj name="Equation" r:id="rId9" imgW="457200" imgH="1904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3271837"/>
                          <a:ext cx="1189038"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21821704"/>
                </p:ext>
              </p:extLst>
            </p:nvPr>
          </p:nvGraphicFramePr>
          <p:xfrm>
            <a:off x="4216400" y="4226168"/>
            <a:ext cx="1125537" cy="506413"/>
          </p:xfrm>
          <a:graphic>
            <a:graphicData uri="http://schemas.openxmlformats.org/presentationml/2006/ole">
              <mc:AlternateContent xmlns:mc="http://schemas.openxmlformats.org/markup-compatibility/2006">
                <mc:Choice xmlns:v="urn:schemas-microsoft-com:vml" Requires="v">
                  <p:oleObj spid="_x0000_s82931" name="Equation" r:id="rId11" imgW="444240" imgH="203040" progId="Equation.3">
                    <p:embed/>
                  </p:oleObj>
                </mc:Choice>
                <mc:Fallback>
                  <p:oleObj name="Equation" r:id="rId11" imgW="444240" imgH="20304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6400" y="4226168"/>
                          <a:ext cx="1125537"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8" name="Object 8"/>
            <p:cNvGraphicFramePr>
              <a:graphicFrameLocks noChangeAspect="1"/>
            </p:cNvGraphicFramePr>
            <p:nvPr/>
          </p:nvGraphicFramePr>
          <p:xfrm>
            <a:off x="6172200" y="4229100"/>
            <a:ext cx="1143000" cy="533400"/>
          </p:xfrm>
          <a:graphic>
            <a:graphicData uri="http://schemas.openxmlformats.org/presentationml/2006/ole">
              <mc:AlternateContent xmlns:mc="http://schemas.openxmlformats.org/markup-compatibility/2006">
                <mc:Choice xmlns:v="urn:schemas-microsoft-com:vml" Requires="v">
                  <p:oleObj spid="_x0000_s82932" name="Equation" r:id="rId13" imgW="457200" imgH="203040" progId="Equation.3">
                    <p:embed/>
                  </p:oleObj>
                </mc:Choice>
                <mc:Fallback>
                  <p:oleObj name="Equation" r:id="rId13" imgW="457200" imgH="20304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4229100"/>
                          <a:ext cx="1143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Action Button: Home 10">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2" name="Action Button: Return 11">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2" name="Down Arrow Callout 1"/>
          <p:cNvSpPr/>
          <p:nvPr/>
        </p:nvSpPr>
        <p:spPr>
          <a:xfrm>
            <a:off x="228600" y="5874945"/>
            <a:ext cx="10972800" cy="92942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smtClean="0">
                <a:solidFill>
                  <a:schemeClr val="tx1"/>
                </a:solidFill>
                <a:latin typeface="NikoshBAN" pitchFamily="2" charset="0"/>
                <a:cs typeface="NikoshBAN" pitchFamily="2" charset="0"/>
              </a:rPr>
              <a:t>নিম্নস্থিরাংক</a:t>
            </a:r>
            <a:r>
              <a:rPr lang="en-US" sz="3200" dirty="0" smtClean="0">
                <a:solidFill>
                  <a:schemeClr val="tx1"/>
                </a:solidFill>
                <a:latin typeface="NikoshBAN" pitchFamily="2" charset="0"/>
                <a:cs typeface="NikoshBAN" pitchFamily="2" charset="0"/>
              </a:rPr>
              <a:t> ও</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উর্ধ্বস্থিরাংক</a:t>
            </a:r>
            <a:r>
              <a:rPr lang="en-US" sz="3200" dirty="0" err="1" smtClean="0">
                <a:solidFill>
                  <a:schemeClr val="tx1"/>
                </a:solidFill>
                <a:latin typeface="NikoshBAN" pitchFamily="2" charset="0"/>
                <a:cs typeface="NikoshBAN" pitchFamily="2" charset="0"/>
              </a:rPr>
              <a:t>ের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ছক</a:t>
            </a:r>
            <a:r>
              <a:rPr lang="bn-BD"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5" name="Rectangle 4"/>
          <p:cNvSpPr/>
          <p:nvPr/>
        </p:nvSpPr>
        <p:spPr>
          <a:xfrm>
            <a:off x="228600" y="304800"/>
            <a:ext cx="10972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চিত্রে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দেখা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যাচ্ছে</a:t>
            </a:r>
            <a:r>
              <a:rPr lang="en-US"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1096307" y="3476625"/>
            <a:ext cx="2667000" cy="1047750"/>
          </a:xfrm>
          <a:prstGeom prst="rightArrow">
            <a:avLst/>
          </a:prstGeom>
          <a:solidFill>
            <a:srgbClr val="F7A1DA"/>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125" b="1" dirty="0">
                <a:solidFill>
                  <a:schemeClr val="tx1"/>
                </a:solidFill>
                <a:latin typeface="NikoshBAN" pitchFamily="2" charset="0"/>
                <a:cs typeface="NikoshBAN" pitchFamily="2" charset="0"/>
              </a:rPr>
              <a:t>নিম্নস্থিরাঙ্ক, </a:t>
            </a:r>
            <a:r>
              <a:rPr lang="en-US" sz="3125" b="1" dirty="0">
                <a:solidFill>
                  <a:schemeClr val="tx1"/>
                </a:solidFill>
                <a:latin typeface="NikoshBAN" pitchFamily="2" charset="0"/>
                <a:cs typeface="NikoshBAN" pitchFamily="2" charset="0"/>
              </a:rPr>
              <a:t>A</a:t>
            </a:r>
          </a:p>
        </p:txBody>
      </p:sp>
      <p:sp>
        <p:nvSpPr>
          <p:cNvPr id="8" name="Right Arrow 7"/>
          <p:cNvSpPr/>
          <p:nvPr/>
        </p:nvSpPr>
        <p:spPr>
          <a:xfrm>
            <a:off x="904879" y="941133"/>
            <a:ext cx="2857500" cy="1047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125" b="1" dirty="0">
                <a:solidFill>
                  <a:schemeClr val="tx1"/>
                </a:solidFill>
                <a:latin typeface="NikoshBAN" pitchFamily="2" charset="0"/>
                <a:cs typeface="NikoshBAN" pitchFamily="2" charset="0"/>
              </a:rPr>
              <a:t>উর্ধ্বস্থিরাঙ্ক</a:t>
            </a:r>
            <a:r>
              <a:rPr lang="en-US" sz="3125" dirty="0">
                <a:solidFill>
                  <a:schemeClr val="tx1"/>
                </a:solidFill>
                <a:latin typeface="NikoshBAN" pitchFamily="2" charset="0"/>
                <a:cs typeface="NikoshBAN" pitchFamily="2" charset="0"/>
              </a:rPr>
              <a:t>, B</a:t>
            </a:r>
          </a:p>
        </p:txBody>
      </p:sp>
      <p:sp>
        <p:nvSpPr>
          <p:cNvPr id="10" name="Right Arrow 9"/>
          <p:cNvSpPr/>
          <p:nvPr/>
        </p:nvSpPr>
        <p:spPr>
          <a:xfrm>
            <a:off x="952504" y="2366501"/>
            <a:ext cx="2762250" cy="9525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125" b="1" dirty="0">
                <a:solidFill>
                  <a:schemeClr val="tx1"/>
                </a:solidFill>
                <a:latin typeface="NikoshBAN" pitchFamily="2" charset="0"/>
                <a:cs typeface="NikoshBAN" pitchFamily="2" charset="0"/>
              </a:rPr>
              <a:t>নিদিষ্ট পাঠ</a:t>
            </a:r>
            <a:r>
              <a:rPr lang="en-US" sz="3125" b="1" dirty="0">
                <a:solidFill>
                  <a:schemeClr val="tx1"/>
                </a:solidFill>
                <a:latin typeface="NikoshBAN" pitchFamily="2" charset="0"/>
                <a:cs typeface="NikoshBAN" pitchFamily="2" charset="0"/>
              </a:rPr>
              <a:t>, P</a:t>
            </a:r>
            <a:r>
              <a:rPr lang="bn-BD" sz="3125" b="1" dirty="0">
                <a:solidFill>
                  <a:schemeClr val="tx1"/>
                </a:solidFill>
                <a:latin typeface="NikoshBAN" pitchFamily="2" charset="0"/>
                <a:cs typeface="NikoshBAN" pitchFamily="2" charset="0"/>
              </a:rPr>
              <a:t> </a:t>
            </a:r>
            <a:endParaRPr lang="en-US" sz="3125" b="1" dirty="0">
              <a:solidFill>
                <a:schemeClr val="tx1"/>
              </a:solidFill>
              <a:latin typeface="NikoshBAN" pitchFamily="2" charset="0"/>
              <a:cs typeface="NikoshBAN" pitchFamily="2" charset="0"/>
            </a:endParaRPr>
          </a:p>
        </p:txBody>
      </p:sp>
      <p:sp>
        <p:nvSpPr>
          <p:cNvPr id="11" name="Down Arrow Callout 10"/>
          <p:cNvSpPr/>
          <p:nvPr/>
        </p:nvSpPr>
        <p:spPr>
          <a:xfrm>
            <a:off x="152400" y="169608"/>
            <a:ext cx="11134725" cy="129540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600" dirty="0">
                <a:solidFill>
                  <a:schemeClr val="tx1"/>
                </a:solidFill>
                <a:latin typeface="NikoshBAN" pitchFamily="2" charset="0"/>
                <a:cs typeface="NikoshBAN" pitchFamily="2" charset="0"/>
              </a:rPr>
              <a:t>তাপমাত্রার বিভিন্ন স্কেলের মধ্যে সম্পর্ক</a:t>
            </a:r>
            <a:endParaRPr lang="en-US" sz="3600" dirty="0">
              <a:solidFill>
                <a:schemeClr val="tx1"/>
              </a:solidFill>
              <a:latin typeface="NikoshBAN" pitchFamily="2" charset="0"/>
              <a:cs typeface="NikoshBAN" pitchFamily="2" charset="0"/>
            </a:endParaRPr>
          </a:p>
        </p:txBody>
      </p:sp>
      <p:sp>
        <p:nvSpPr>
          <p:cNvPr id="12" name="Rectangle 11"/>
          <p:cNvSpPr/>
          <p:nvPr/>
        </p:nvSpPr>
        <p:spPr>
          <a:xfrm>
            <a:off x="9810750" y="6858001"/>
            <a:ext cx="133350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3125" dirty="0">
              <a:solidFill>
                <a:schemeClr val="tx1"/>
              </a:solidFill>
              <a:latin typeface="NikoshBAN" pitchFamily="2" charset="0"/>
              <a:cs typeface="NikoshBAN" pitchFamily="2" charset="0"/>
            </a:endParaRPr>
          </a:p>
        </p:txBody>
      </p:sp>
      <p:sp>
        <p:nvSpPr>
          <p:cNvPr id="13" name="Action Button: Home 12">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4" name="Action Button: Return 13">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grpSp>
        <p:nvGrpSpPr>
          <p:cNvPr id="24" name="Group 23"/>
          <p:cNvGrpSpPr/>
          <p:nvPr/>
        </p:nvGrpSpPr>
        <p:grpSpPr>
          <a:xfrm>
            <a:off x="3905254" y="914400"/>
            <a:ext cx="5693834" cy="4953000"/>
            <a:chOff x="3124200" y="1181100"/>
            <a:chExt cx="4555067" cy="3937000"/>
          </a:xfrm>
        </p:grpSpPr>
        <p:grpSp>
          <p:nvGrpSpPr>
            <p:cNvPr id="22" name="Group 21"/>
            <p:cNvGrpSpPr/>
            <p:nvPr/>
          </p:nvGrpSpPr>
          <p:grpSpPr>
            <a:xfrm>
              <a:off x="3124200" y="1181100"/>
              <a:ext cx="4555067" cy="3937000"/>
              <a:chOff x="3124200" y="1181100"/>
              <a:chExt cx="4555067" cy="3937000"/>
            </a:xfrm>
          </p:grpSpPr>
          <p:pic>
            <p:nvPicPr>
              <p:cNvPr id="2" name="Picture 1" descr="images10.jpg"/>
              <p:cNvPicPr>
                <a:picLocks noChangeAspect="1"/>
              </p:cNvPicPr>
              <p:nvPr/>
            </p:nvPicPr>
            <p:blipFill>
              <a:blip r:embed="rId3"/>
              <a:srcRect l="19192" t="16901" r="9091" b="4225"/>
              <a:stretch>
                <a:fillRect/>
              </a:stretch>
            </p:blipFill>
            <p:spPr>
              <a:xfrm>
                <a:off x="3124200" y="1181100"/>
                <a:ext cx="4555067" cy="3937000"/>
              </a:xfrm>
              <a:prstGeom prst="rect">
                <a:avLst/>
              </a:prstGeom>
              <a:ln>
                <a:solidFill>
                  <a:schemeClr val="accent1">
                    <a:lumMod val="50000"/>
                  </a:schemeClr>
                </a:solidFill>
              </a:ln>
            </p:spPr>
          </p:pic>
          <p:sp>
            <p:nvSpPr>
              <p:cNvPr id="19" name="Rectangle 18"/>
              <p:cNvSpPr/>
              <p:nvPr/>
            </p:nvSpPr>
            <p:spPr>
              <a:xfrm>
                <a:off x="4114800" y="25527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20" name="Rectangle 19"/>
              <p:cNvSpPr/>
              <p:nvPr/>
            </p:nvSpPr>
            <p:spPr>
              <a:xfrm>
                <a:off x="5562600" y="25527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21" name="Rectangle 20"/>
              <p:cNvSpPr/>
              <p:nvPr/>
            </p:nvSpPr>
            <p:spPr>
              <a:xfrm>
                <a:off x="7010400" y="25527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8" name="Straight Connector 17"/>
            <p:cNvCxnSpPr/>
            <p:nvPr/>
          </p:nvCxnSpPr>
          <p:spPr>
            <a:xfrm>
              <a:off x="3124200" y="3543300"/>
              <a:ext cx="449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88065" name="Object 1"/>
          <p:cNvGraphicFramePr>
            <a:graphicFrameLocks noChangeAspect="1"/>
          </p:cNvGraphicFramePr>
          <p:nvPr/>
        </p:nvGraphicFramePr>
        <p:xfrm>
          <a:off x="5143500" y="4000500"/>
          <a:ext cx="762000" cy="457200"/>
        </p:xfrm>
        <a:graphic>
          <a:graphicData uri="http://schemas.openxmlformats.org/presentationml/2006/ole">
            <mc:AlternateContent xmlns:mc="http://schemas.openxmlformats.org/markup-compatibility/2006">
              <mc:Choice xmlns:v="urn:schemas-microsoft-com:vml" Requires="v">
                <p:oleObj spid="_x0000_s88518" name="Equation" r:id="rId4" imgW="380880" imgH="203040" progId="Equation.3">
                  <p:embed/>
                </p:oleObj>
              </mc:Choice>
              <mc:Fallback>
                <p:oleObj name="Equation" r:id="rId4" imgW="380880" imgH="2030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4000500"/>
                        <a:ext cx="762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6" name="Object 2"/>
          <p:cNvGraphicFramePr>
            <a:graphicFrameLocks noChangeAspect="1"/>
          </p:cNvGraphicFramePr>
          <p:nvPr/>
        </p:nvGraphicFramePr>
        <p:xfrm>
          <a:off x="6953250" y="4000500"/>
          <a:ext cx="571500" cy="466725"/>
        </p:xfrm>
        <a:graphic>
          <a:graphicData uri="http://schemas.openxmlformats.org/presentationml/2006/ole">
            <mc:AlternateContent xmlns:mc="http://schemas.openxmlformats.org/markup-compatibility/2006">
              <mc:Choice xmlns:v="urn:schemas-microsoft-com:vml" Requires="v">
                <p:oleObj spid="_x0000_s88519" name="Equation" r:id="rId6" imgW="291960" imgH="203040" progId="Equation.3">
                  <p:embed/>
                </p:oleObj>
              </mc:Choice>
              <mc:Fallback>
                <p:oleObj name="Equation" r:id="rId6" imgW="291960" imgH="2030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250" y="4000500"/>
                        <a:ext cx="5715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nvGraphicFramePr>
        <p:xfrm>
          <a:off x="8667750" y="3886205"/>
          <a:ext cx="952500" cy="571501"/>
        </p:xfrm>
        <a:graphic>
          <a:graphicData uri="http://schemas.openxmlformats.org/presentationml/2006/ole">
            <mc:AlternateContent xmlns:mc="http://schemas.openxmlformats.org/markup-compatibility/2006">
              <mc:Choice xmlns:v="urn:schemas-microsoft-com:vml" Requires="v">
                <p:oleObj spid="_x0000_s88520" name="Equation" r:id="rId8" imgW="444240" imgH="203040" progId="Equation.3">
                  <p:embed/>
                </p:oleObj>
              </mc:Choice>
              <mc:Fallback>
                <p:oleObj name="Equation" r:id="rId8" imgW="444240" imgH="2030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7750" y="3886205"/>
                        <a:ext cx="952500" cy="571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3905254" y="5979702"/>
            <a:ext cx="1524000" cy="4953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2500" b="1" dirty="0">
                <a:solidFill>
                  <a:schemeClr val="tx1"/>
                </a:solidFill>
                <a:latin typeface="NikoshBAN" pitchFamily="2" charset="0"/>
                <a:cs typeface="NikoshBAN" pitchFamily="2" charset="0"/>
              </a:rPr>
              <a:t>ফারেনফাইট</a:t>
            </a:r>
            <a:endParaRPr lang="en-US" sz="2500" b="1" dirty="0">
              <a:solidFill>
                <a:schemeClr val="tx1"/>
              </a:solidFill>
              <a:latin typeface="NikoshBAN" pitchFamily="2" charset="0"/>
              <a:cs typeface="NikoshBAN" pitchFamily="2" charset="0"/>
            </a:endParaRPr>
          </a:p>
        </p:txBody>
      </p:sp>
      <p:sp>
        <p:nvSpPr>
          <p:cNvPr id="4" name="Rectangle 3"/>
          <p:cNvSpPr/>
          <p:nvPr/>
        </p:nvSpPr>
        <p:spPr>
          <a:xfrm>
            <a:off x="5905500" y="5979702"/>
            <a:ext cx="1428750" cy="4953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2875" b="1" dirty="0">
                <a:solidFill>
                  <a:schemeClr val="tx1"/>
                </a:solidFill>
                <a:latin typeface="NikoshBAN" pitchFamily="2" charset="0"/>
                <a:cs typeface="NikoshBAN" pitchFamily="2" charset="0"/>
              </a:rPr>
              <a:t>সেলসিয়াস</a:t>
            </a:r>
            <a:endParaRPr lang="en-US" sz="2875" b="1" dirty="0">
              <a:solidFill>
                <a:schemeClr val="tx1"/>
              </a:solidFill>
              <a:latin typeface="NikoshBAN" pitchFamily="2" charset="0"/>
              <a:cs typeface="NikoshBAN" pitchFamily="2" charset="0"/>
            </a:endParaRPr>
          </a:p>
        </p:txBody>
      </p:sp>
      <p:sp>
        <p:nvSpPr>
          <p:cNvPr id="5" name="Rectangle 4"/>
          <p:cNvSpPr/>
          <p:nvPr/>
        </p:nvSpPr>
        <p:spPr>
          <a:xfrm>
            <a:off x="7810496" y="6061740"/>
            <a:ext cx="1481665" cy="4953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2875" b="1" dirty="0">
                <a:solidFill>
                  <a:schemeClr val="tx1"/>
                </a:solidFill>
                <a:latin typeface="NikoshBAN" pitchFamily="2" charset="0"/>
                <a:cs typeface="NikoshBAN" pitchFamily="2" charset="0"/>
              </a:rPr>
              <a:t>কেলভিন</a:t>
            </a:r>
            <a:endParaRPr lang="en-US" sz="2875" b="1" dirty="0">
              <a:solidFill>
                <a:schemeClr val="tx1"/>
              </a:solidFill>
              <a:latin typeface="NikoshBAN" pitchFamily="2" charset="0"/>
              <a:cs typeface="NikoshBAN" pitchFamily="2" charset="0"/>
            </a:endParaRPr>
          </a:p>
        </p:txBody>
      </p:sp>
      <p:sp>
        <p:nvSpPr>
          <p:cNvPr id="25" name="Right Arrow 24"/>
          <p:cNvSpPr/>
          <p:nvPr/>
        </p:nvSpPr>
        <p:spPr>
          <a:xfrm>
            <a:off x="1096307" y="4783696"/>
            <a:ext cx="2667000" cy="104775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en-US" sz="2500" b="1" dirty="0" err="1">
                <a:solidFill>
                  <a:schemeClr val="tx1"/>
                </a:solidFill>
                <a:latin typeface="NikoshBAN" pitchFamily="2" charset="0"/>
                <a:cs typeface="NikoshBAN" pitchFamily="2" charset="0"/>
              </a:rPr>
              <a:t>পরম</a:t>
            </a:r>
            <a:r>
              <a:rPr lang="en-US" sz="2500" b="1" dirty="0">
                <a:solidFill>
                  <a:schemeClr val="tx1"/>
                </a:solidFill>
                <a:latin typeface="NikoshBAN" pitchFamily="2" charset="0"/>
                <a:cs typeface="NikoshBAN" pitchFamily="2" charset="0"/>
              </a:rPr>
              <a:t> </a:t>
            </a:r>
            <a:r>
              <a:rPr lang="en-US" sz="2500" b="1" dirty="0" err="1">
                <a:solidFill>
                  <a:schemeClr val="tx1"/>
                </a:solidFill>
                <a:latin typeface="NikoshBAN" pitchFamily="2" charset="0"/>
                <a:cs typeface="NikoshBAN" pitchFamily="2" charset="0"/>
              </a:rPr>
              <a:t>শুন্য</a:t>
            </a:r>
            <a:r>
              <a:rPr lang="en-US" sz="2500" b="1" dirty="0">
                <a:solidFill>
                  <a:schemeClr val="tx1"/>
                </a:solidFill>
                <a:latin typeface="NikoshBAN" pitchFamily="2" charset="0"/>
                <a:cs typeface="NikoshBAN" pitchFamily="2" charset="0"/>
              </a:rPr>
              <a:t> </a:t>
            </a:r>
            <a:r>
              <a:rPr lang="en-US" sz="2500" b="1" dirty="0" err="1">
                <a:solidFill>
                  <a:schemeClr val="tx1"/>
                </a:solidFill>
                <a:latin typeface="NikoshBAN" pitchFamily="2" charset="0"/>
                <a:cs typeface="NikoshBAN" pitchFamily="2" charset="0"/>
              </a:rPr>
              <a:t>তাপমাত্রা</a:t>
            </a:r>
            <a:endParaRPr lang="en-US" sz="2500" b="1" dirty="0">
              <a:solidFill>
                <a:schemeClr val="tx1"/>
              </a:solidFill>
              <a:latin typeface="NikoshBAN" pitchFamily="2" charset="0"/>
              <a:cs typeface="NikoshBAN" pitchFamily="2" charset="0"/>
            </a:endParaRPr>
          </a:p>
        </p:txBody>
      </p:sp>
      <p:sp>
        <p:nvSpPr>
          <p:cNvPr id="6" name="Rectangle 5"/>
          <p:cNvSpPr/>
          <p:nvPr/>
        </p:nvSpPr>
        <p:spPr>
          <a:xfrm>
            <a:off x="228600" y="154303"/>
            <a:ext cx="10915650" cy="912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বলতে</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পারবে</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চিত্র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সম্পর্কে</a:t>
            </a:r>
            <a:r>
              <a:rPr lang="en-US"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set>
                                      <p:cBhvr>
                                        <p:cTn id="8" dur="1" fill="hold">
                                          <p:stCondLst>
                                            <p:cond delay="499"/>
                                          </p:stCondLst>
                                        </p:cTn>
                                        <p:tgtEl>
                                          <p:spTgt spid="6"/>
                                        </p:tgtEl>
                                        <p:attrNameLst>
                                          <p:attrName>style.visibility</p:attrName>
                                        </p:attrNameLst>
                                      </p:cBhvr>
                                      <p:to>
                                        <p:strVal val="hidden"/>
                                      </p:to>
                                    </p:se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10750" y="6858001"/>
            <a:ext cx="133350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3125" dirty="0">
              <a:solidFill>
                <a:schemeClr val="tx1"/>
              </a:solidFill>
              <a:latin typeface="NikoshBAN" pitchFamily="2" charset="0"/>
              <a:cs typeface="NikoshBAN" pitchFamily="2" charset="0"/>
            </a:endParaRPr>
          </a:p>
        </p:txBody>
      </p:sp>
      <p:grpSp>
        <p:nvGrpSpPr>
          <p:cNvPr id="6" name="Group 13"/>
          <p:cNvGrpSpPr/>
          <p:nvPr/>
        </p:nvGrpSpPr>
        <p:grpSpPr>
          <a:xfrm>
            <a:off x="1722215" y="1297199"/>
            <a:ext cx="8731243" cy="1143000"/>
            <a:chOff x="1070042" y="2971800"/>
            <a:chExt cx="7133611" cy="1219200"/>
          </a:xfrm>
          <a:solidFill>
            <a:schemeClr val="accent2">
              <a:lumMod val="20000"/>
              <a:lumOff val="80000"/>
            </a:schemeClr>
          </a:solidFill>
        </p:grpSpPr>
        <p:grpSp>
          <p:nvGrpSpPr>
            <p:cNvPr id="9" name="Group 8"/>
            <p:cNvGrpSpPr/>
            <p:nvPr/>
          </p:nvGrpSpPr>
          <p:grpSpPr>
            <a:xfrm>
              <a:off x="1070042" y="2971800"/>
              <a:ext cx="778213" cy="1219200"/>
              <a:chOff x="2060642" y="1447800"/>
              <a:chExt cx="778213" cy="1219200"/>
            </a:xfrm>
            <a:grpFill/>
          </p:grpSpPr>
          <p:sp>
            <p:nvSpPr>
              <p:cNvPr id="31" name="Rectangle 30"/>
              <p:cNvSpPr/>
              <p:nvPr/>
            </p:nvSpPr>
            <p:spPr>
              <a:xfrm>
                <a:off x="2153054" y="1447800"/>
                <a:ext cx="685801"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PA</a:t>
                </a:r>
              </a:p>
            </p:txBody>
          </p:sp>
          <p:cxnSp>
            <p:nvCxnSpPr>
              <p:cNvPr id="32" name="Straight Connector 31"/>
              <p:cNvCxnSpPr/>
              <p:nvPr/>
            </p:nvCxnSpPr>
            <p:spPr>
              <a:xfrm>
                <a:off x="2060642" y="2057400"/>
                <a:ext cx="762000" cy="1588"/>
              </a:xfrm>
              <a:prstGeom prst="line">
                <a:avLst/>
              </a:prstGeom>
              <a:grpFill/>
              <a:ln w="38100"/>
            </p:spPr>
            <p:style>
              <a:lnRef idx="3">
                <a:schemeClr val="dk1"/>
              </a:lnRef>
              <a:fillRef idx="0">
                <a:schemeClr val="dk1"/>
              </a:fillRef>
              <a:effectRef idx="2">
                <a:schemeClr val="dk1"/>
              </a:effectRef>
              <a:fontRef idx="minor">
                <a:schemeClr val="tx1"/>
              </a:fontRef>
            </p:style>
          </p:cxnSp>
          <p:sp>
            <p:nvSpPr>
              <p:cNvPr id="33" name="Rectangle 32"/>
              <p:cNvSpPr/>
              <p:nvPr/>
            </p:nvSpPr>
            <p:spPr>
              <a:xfrm>
                <a:off x="2138463" y="2209800"/>
                <a:ext cx="685801"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BA</a:t>
                </a:r>
              </a:p>
            </p:txBody>
          </p:sp>
        </p:grpSp>
        <p:sp>
          <p:nvSpPr>
            <p:cNvPr id="16" name="Rectangle 15"/>
            <p:cNvSpPr/>
            <p:nvPr/>
          </p:nvSpPr>
          <p:spPr>
            <a:xfrm>
              <a:off x="1981200" y="3276600"/>
              <a:ext cx="533400" cy="457200"/>
            </a:xfrm>
            <a:prstGeom prst="rect">
              <a:avLst/>
            </a:prstGeom>
            <a:solidFill>
              <a:srgbClr val="F7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latin typeface="Times New Roman"/>
                  <a:cs typeface="Times New Roman"/>
                </a:rPr>
                <a:t>=</a:t>
              </a:r>
              <a:endParaRPr lang="en-US" sz="2750" dirty="0">
                <a:solidFill>
                  <a:schemeClr val="tx1"/>
                </a:solidFill>
                <a:latin typeface="NikoshBAN" pitchFamily="2" charset="0"/>
                <a:cs typeface="NikoshBAN" pitchFamily="2" charset="0"/>
              </a:endParaRPr>
            </a:p>
          </p:txBody>
        </p:sp>
        <p:grpSp>
          <p:nvGrpSpPr>
            <p:cNvPr id="13" name="Group 13"/>
            <p:cNvGrpSpPr/>
            <p:nvPr/>
          </p:nvGrpSpPr>
          <p:grpSpPr>
            <a:xfrm>
              <a:off x="6750995" y="3048000"/>
              <a:ext cx="1452658" cy="1143000"/>
              <a:chOff x="1493195" y="1447800"/>
              <a:chExt cx="1452658" cy="1143000"/>
            </a:xfrm>
            <a:grpFill/>
          </p:grpSpPr>
          <p:sp>
            <p:nvSpPr>
              <p:cNvPr id="28" name="Rectangle 27"/>
              <p:cNvSpPr/>
              <p:nvPr/>
            </p:nvSpPr>
            <p:spPr>
              <a:xfrm>
                <a:off x="1493195" y="1447800"/>
                <a:ext cx="1452658"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K-273</a:t>
                </a:r>
              </a:p>
            </p:txBody>
          </p:sp>
          <p:cxnSp>
            <p:nvCxnSpPr>
              <p:cNvPr id="29" name="Straight Connector 28"/>
              <p:cNvCxnSpPr/>
              <p:nvPr/>
            </p:nvCxnSpPr>
            <p:spPr>
              <a:xfrm>
                <a:off x="1493195" y="1981200"/>
                <a:ext cx="1452658" cy="0"/>
              </a:xfrm>
              <a:prstGeom prst="line">
                <a:avLst/>
              </a:prstGeom>
              <a:grpFill/>
              <a:ln w="38100"/>
            </p:spPr>
            <p:style>
              <a:lnRef idx="3">
                <a:schemeClr val="dk1"/>
              </a:lnRef>
              <a:fillRef idx="0">
                <a:schemeClr val="dk1"/>
              </a:fillRef>
              <a:effectRef idx="2">
                <a:schemeClr val="dk1"/>
              </a:effectRef>
              <a:fontRef idx="minor">
                <a:schemeClr val="tx1"/>
              </a:fontRef>
            </p:style>
          </p:cxnSp>
          <p:sp>
            <p:nvSpPr>
              <p:cNvPr id="30" name="Rectangle 29"/>
              <p:cNvSpPr/>
              <p:nvPr/>
            </p:nvSpPr>
            <p:spPr>
              <a:xfrm>
                <a:off x="1523999" y="2133600"/>
                <a:ext cx="1421853" cy="457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373-273</a:t>
                </a:r>
              </a:p>
            </p:txBody>
          </p:sp>
        </p:grpSp>
        <p:sp>
          <p:nvSpPr>
            <p:cNvPr id="18" name="Rectangle 17"/>
            <p:cNvSpPr/>
            <p:nvPr/>
          </p:nvSpPr>
          <p:spPr>
            <a:xfrm>
              <a:off x="3949429" y="3276600"/>
              <a:ext cx="533400" cy="457200"/>
            </a:xfrm>
            <a:prstGeom prst="rect">
              <a:avLst/>
            </a:prstGeom>
            <a:solidFill>
              <a:srgbClr val="F7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latin typeface="Times New Roman"/>
                  <a:cs typeface="Times New Roman"/>
                </a:rPr>
                <a:t>=</a:t>
              </a:r>
              <a:endParaRPr lang="en-US" sz="2750" dirty="0">
                <a:solidFill>
                  <a:schemeClr val="tx1"/>
                </a:solidFill>
                <a:latin typeface="NikoshBAN" pitchFamily="2" charset="0"/>
                <a:cs typeface="NikoshBAN" pitchFamily="2" charset="0"/>
              </a:endParaRPr>
            </a:p>
          </p:txBody>
        </p:sp>
        <p:sp>
          <p:nvSpPr>
            <p:cNvPr id="19" name="Rectangle 18"/>
            <p:cNvSpPr/>
            <p:nvPr/>
          </p:nvSpPr>
          <p:spPr>
            <a:xfrm>
              <a:off x="6050603" y="3352800"/>
              <a:ext cx="533400" cy="457200"/>
            </a:xfrm>
            <a:prstGeom prst="rect">
              <a:avLst/>
            </a:prstGeom>
            <a:solidFill>
              <a:srgbClr val="F7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latin typeface="Times New Roman"/>
                  <a:cs typeface="Times New Roman"/>
                </a:rPr>
                <a:t>=</a:t>
              </a:r>
              <a:endParaRPr lang="en-US" sz="2750" dirty="0">
                <a:solidFill>
                  <a:schemeClr val="tx1"/>
                </a:solidFill>
                <a:latin typeface="NikoshBAN" pitchFamily="2" charset="0"/>
                <a:cs typeface="NikoshBAN" pitchFamily="2" charset="0"/>
              </a:endParaRPr>
            </a:p>
          </p:txBody>
        </p:sp>
        <p:grpSp>
          <p:nvGrpSpPr>
            <p:cNvPr id="14" name="Group 36"/>
            <p:cNvGrpSpPr/>
            <p:nvPr/>
          </p:nvGrpSpPr>
          <p:grpSpPr>
            <a:xfrm>
              <a:off x="4648200" y="2971800"/>
              <a:ext cx="1246761" cy="1143000"/>
              <a:chOff x="1524000" y="1447800"/>
              <a:chExt cx="1246761" cy="1143000"/>
            </a:xfrm>
            <a:grpFill/>
          </p:grpSpPr>
          <p:sp>
            <p:nvSpPr>
              <p:cNvPr id="25" name="Rectangle 24"/>
              <p:cNvSpPr/>
              <p:nvPr/>
            </p:nvSpPr>
            <p:spPr>
              <a:xfrm>
                <a:off x="1524000" y="1447800"/>
                <a:ext cx="1219200"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F-32</a:t>
                </a:r>
              </a:p>
            </p:txBody>
          </p:sp>
          <p:cxnSp>
            <p:nvCxnSpPr>
              <p:cNvPr id="26" name="Straight Connector 25"/>
              <p:cNvCxnSpPr/>
              <p:nvPr/>
            </p:nvCxnSpPr>
            <p:spPr>
              <a:xfrm>
                <a:off x="1524000" y="1981200"/>
                <a:ext cx="1219200" cy="1588"/>
              </a:xfrm>
              <a:prstGeom prst="line">
                <a:avLst/>
              </a:prstGeom>
              <a:grpFill/>
              <a:ln w="28575"/>
            </p:spPr>
            <p:style>
              <a:lnRef idx="3">
                <a:schemeClr val="dk1"/>
              </a:lnRef>
              <a:fillRef idx="0">
                <a:schemeClr val="dk1"/>
              </a:fillRef>
              <a:effectRef idx="2">
                <a:schemeClr val="dk1"/>
              </a:effectRef>
              <a:fontRef idx="minor">
                <a:schemeClr val="tx1"/>
              </a:fontRef>
            </p:style>
          </p:cxnSp>
          <p:sp>
            <p:nvSpPr>
              <p:cNvPr id="27" name="Rectangle 26"/>
              <p:cNvSpPr/>
              <p:nvPr/>
            </p:nvSpPr>
            <p:spPr>
              <a:xfrm>
                <a:off x="1524000" y="2133600"/>
                <a:ext cx="1246761"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212-32</a:t>
                </a:r>
              </a:p>
            </p:txBody>
          </p:sp>
        </p:grpSp>
        <p:grpSp>
          <p:nvGrpSpPr>
            <p:cNvPr id="15" name="Group 40"/>
            <p:cNvGrpSpPr/>
            <p:nvPr/>
          </p:nvGrpSpPr>
          <p:grpSpPr>
            <a:xfrm>
              <a:off x="2626467" y="2971800"/>
              <a:ext cx="1219201" cy="1143000"/>
              <a:chOff x="1483467" y="1447800"/>
              <a:chExt cx="1219201" cy="1143000"/>
            </a:xfrm>
            <a:grpFill/>
          </p:grpSpPr>
          <p:sp>
            <p:nvSpPr>
              <p:cNvPr id="22" name="Rectangle 21"/>
              <p:cNvSpPr/>
              <p:nvPr/>
            </p:nvSpPr>
            <p:spPr>
              <a:xfrm>
                <a:off x="1483468" y="1447800"/>
                <a:ext cx="1219200" cy="457200"/>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C-0</a:t>
                </a:r>
              </a:p>
            </p:txBody>
          </p:sp>
          <p:cxnSp>
            <p:nvCxnSpPr>
              <p:cNvPr id="23" name="Straight Connector 22"/>
              <p:cNvCxnSpPr/>
              <p:nvPr/>
            </p:nvCxnSpPr>
            <p:spPr>
              <a:xfrm>
                <a:off x="1524000" y="1981200"/>
                <a:ext cx="1143000" cy="1588"/>
              </a:xfrm>
              <a:prstGeom prst="line">
                <a:avLst/>
              </a:prstGeom>
              <a:grpFill/>
              <a:ln w="38100"/>
            </p:spPr>
            <p:style>
              <a:lnRef idx="3">
                <a:schemeClr val="dk1"/>
              </a:lnRef>
              <a:fillRef idx="0">
                <a:schemeClr val="dk1"/>
              </a:fillRef>
              <a:effectRef idx="2">
                <a:schemeClr val="dk1"/>
              </a:effectRef>
              <a:fontRef idx="minor">
                <a:schemeClr val="tx1"/>
              </a:fontRef>
            </p:style>
          </p:cxnSp>
          <p:sp>
            <p:nvSpPr>
              <p:cNvPr id="24" name="Rectangle 23"/>
              <p:cNvSpPr/>
              <p:nvPr/>
            </p:nvSpPr>
            <p:spPr>
              <a:xfrm>
                <a:off x="1483467" y="2133600"/>
                <a:ext cx="1180291"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100-0</a:t>
                </a:r>
              </a:p>
            </p:txBody>
          </p:sp>
        </p:grpSp>
      </p:grpSp>
      <p:grpSp>
        <p:nvGrpSpPr>
          <p:cNvPr id="17" name="Group 33"/>
          <p:cNvGrpSpPr/>
          <p:nvPr/>
        </p:nvGrpSpPr>
        <p:grpSpPr>
          <a:xfrm>
            <a:off x="594181" y="4133850"/>
            <a:ext cx="9859276" cy="1047750"/>
            <a:chOff x="1600200" y="2971800"/>
            <a:chExt cx="6400800" cy="1219200"/>
          </a:xfrm>
          <a:solidFill>
            <a:schemeClr val="accent4">
              <a:lumMod val="40000"/>
              <a:lumOff val="60000"/>
            </a:schemeClr>
          </a:solidFill>
        </p:grpSpPr>
        <p:sp>
          <p:nvSpPr>
            <p:cNvPr id="35" name="Rectangle 34"/>
            <p:cNvSpPr/>
            <p:nvPr/>
          </p:nvSpPr>
          <p:spPr>
            <a:xfrm>
              <a:off x="1600200" y="3276600"/>
              <a:ext cx="914400" cy="4572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000" b="1" dirty="0">
                  <a:solidFill>
                    <a:schemeClr val="tx1"/>
                  </a:solidFill>
                  <a:latin typeface="Times New Roman"/>
                  <a:cs typeface="NikoshBAN" pitchFamily="2" charset="0"/>
                </a:rPr>
                <a:t>বা,</a:t>
              </a:r>
              <a:endParaRPr lang="en-US" sz="3000" b="1" dirty="0">
                <a:solidFill>
                  <a:schemeClr val="tx1"/>
                </a:solidFill>
                <a:latin typeface="NikoshBAN" pitchFamily="2" charset="0"/>
                <a:cs typeface="NikoshBAN" pitchFamily="2" charset="0"/>
              </a:endParaRPr>
            </a:p>
          </p:txBody>
        </p:sp>
        <p:grpSp>
          <p:nvGrpSpPr>
            <p:cNvPr id="20" name="Group 13"/>
            <p:cNvGrpSpPr/>
            <p:nvPr/>
          </p:nvGrpSpPr>
          <p:grpSpPr>
            <a:xfrm>
              <a:off x="6781800" y="2971800"/>
              <a:ext cx="1219200" cy="1219200"/>
              <a:chOff x="1524000" y="1371600"/>
              <a:chExt cx="1219200" cy="1219200"/>
            </a:xfrm>
            <a:grpFill/>
          </p:grpSpPr>
          <p:sp>
            <p:nvSpPr>
              <p:cNvPr id="47" name="Rectangle 46"/>
              <p:cNvSpPr/>
              <p:nvPr/>
            </p:nvSpPr>
            <p:spPr>
              <a:xfrm>
                <a:off x="1524000" y="1371600"/>
                <a:ext cx="1219200" cy="4433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K-273</a:t>
                </a:r>
              </a:p>
            </p:txBody>
          </p:sp>
          <p:cxnSp>
            <p:nvCxnSpPr>
              <p:cNvPr id="48" name="Straight Connector 47"/>
              <p:cNvCxnSpPr/>
              <p:nvPr/>
            </p:nvCxnSpPr>
            <p:spPr>
              <a:xfrm>
                <a:off x="1524000" y="1981200"/>
                <a:ext cx="1219200" cy="1588"/>
              </a:xfrm>
              <a:prstGeom prst="line">
                <a:avLst/>
              </a:prstGeom>
              <a:grpFill/>
            </p:spPr>
            <p:style>
              <a:lnRef idx="3">
                <a:schemeClr val="dk1"/>
              </a:lnRef>
              <a:fillRef idx="0">
                <a:schemeClr val="dk1"/>
              </a:fillRef>
              <a:effectRef idx="2">
                <a:schemeClr val="dk1"/>
              </a:effectRef>
              <a:fontRef idx="minor">
                <a:schemeClr val="tx1"/>
              </a:fontRef>
            </p:style>
          </p:cxnSp>
          <p:sp>
            <p:nvSpPr>
              <p:cNvPr id="49" name="Rectangle 48"/>
              <p:cNvSpPr/>
              <p:nvPr/>
            </p:nvSpPr>
            <p:spPr>
              <a:xfrm>
                <a:off x="1524000" y="2133602"/>
                <a:ext cx="1219200" cy="45719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5</a:t>
                </a:r>
              </a:p>
            </p:txBody>
          </p:sp>
        </p:grpSp>
        <p:sp>
          <p:nvSpPr>
            <p:cNvPr id="37" name="Rectangle 36"/>
            <p:cNvSpPr/>
            <p:nvPr/>
          </p:nvSpPr>
          <p:spPr>
            <a:xfrm>
              <a:off x="3962400" y="3276600"/>
              <a:ext cx="533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latin typeface="Times New Roman"/>
                  <a:cs typeface="Times New Roman"/>
                </a:rPr>
                <a:t>=</a:t>
              </a:r>
              <a:endParaRPr lang="en-US" sz="2750" dirty="0">
                <a:solidFill>
                  <a:schemeClr val="tx1"/>
                </a:solidFill>
                <a:latin typeface="NikoshBAN" pitchFamily="2" charset="0"/>
                <a:cs typeface="NikoshBAN" pitchFamily="2" charset="0"/>
              </a:endParaRPr>
            </a:p>
          </p:txBody>
        </p:sp>
        <p:sp>
          <p:nvSpPr>
            <p:cNvPr id="38" name="Rectangle 37"/>
            <p:cNvSpPr/>
            <p:nvPr/>
          </p:nvSpPr>
          <p:spPr>
            <a:xfrm>
              <a:off x="6096000" y="3352800"/>
              <a:ext cx="533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latin typeface="Times New Roman"/>
                  <a:cs typeface="Times New Roman"/>
                </a:rPr>
                <a:t>=</a:t>
              </a:r>
              <a:endParaRPr lang="en-US" sz="2750" dirty="0">
                <a:solidFill>
                  <a:schemeClr val="tx1"/>
                </a:solidFill>
                <a:latin typeface="NikoshBAN" pitchFamily="2" charset="0"/>
                <a:cs typeface="NikoshBAN" pitchFamily="2" charset="0"/>
              </a:endParaRPr>
            </a:p>
          </p:txBody>
        </p:sp>
        <p:grpSp>
          <p:nvGrpSpPr>
            <p:cNvPr id="21" name="Group 36"/>
            <p:cNvGrpSpPr/>
            <p:nvPr/>
          </p:nvGrpSpPr>
          <p:grpSpPr>
            <a:xfrm>
              <a:off x="4648200" y="2971800"/>
              <a:ext cx="1219200" cy="1108365"/>
              <a:chOff x="1524000" y="1447800"/>
              <a:chExt cx="1219200" cy="1108365"/>
            </a:xfrm>
            <a:grpFill/>
          </p:grpSpPr>
          <p:sp>
            <p:nvSpPr>
              <p:cNvPr id="44" name="Rectangle 43"/>
              <p:cNvSpPr/>
              <p:nvPr/>
            </p:nvSpPr>
            <p:spPr>
              <a:xfrm>
                <a:off x="1524000" y="1447800"/>
                <a:ext cx="1219200" cy="457200"/>
              </a:xfrm>
              <a:prstGeom prst="rect">
                <a:avLst/>
              </a:prstGeom>
              <a:solidFill>
                <a:srgbClr val="A59F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F-32</a:t>
                </a:r>
              </a:p>
            </p:txBody>
          </p:sp>
          <p:cxnSp>
            <p:nvCxnSpPr>
              <p:cNvPr id="45" name="Straight Connector 44"/>
              <p:cNvCxnSpPr/>
              <p:nvPr/>
            </p:nvCxnSpPr>
            <p:spPr>
              <a:xfrm>
                <a:off x="1524000" y="1981200"/>
                <a:ext cx="1219200" cy="1588"/>
              </a:xfrm>
              <a:prstGeom prst="line">
                <a:avLst/>
              </a:prstGeom>
              <a:grpFill/>
            </p:spPr>
            <p:style>
              <a:lnRef idx="3">
                <a:schemeClr val="dk1"/>
              </a:lnRef>
              <a:fillRef idx="0">
                <a:schemeClr val="dk1"/>
              </a:fillRef>
              <a:effectRef idx="2">
                <a:schemeClr val="dk1"/>
              </a:effectRef>
              <a:fontRef idx="minor">
                <a:schemeClr val="tx1"/>
              </a:fontRef>
            </p:style>
          </p:cxnSp>
          <p:sp>
            <p:nvSpPr>
              <p:cNvPr id="46" name="Rectangle 45"/>
              <p:cNvSpPr/>
              <p:nvPr/>
            </p:nvSpPr>
            <p:spPr>
              <a:xfrm>
                <a:off x="1524000" y="2133602"/>
                <a:ext cx="1219200" cy="4225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9</a:t>
                </a:r>
              </a:p>
            </p:txBody>
          </p:sp>
        </p:grpSp>
        <p:grpSp>
          <p:nvGrpSpPr>
            <p:cNvPr id="34" name="Group 40"/>
            <p:cNvGrpSpPr/>
            <p:nvPr/>
          </p:nvGrpSpPr>
          <p:grpSpPr>
            <a:xfrm>
              <a:off x="2667000" y="2971800"/>
              <a:ext cx="1143000" cy="1108363"/>
              <a:chOff x="1524000" y="1447800"/>
              <a:chExt cx="1143000" cy="1108363"/>
            </a:xfrm>
            <a:grpFill/>
          </p:grpSpPr>
          <p:sp>
            <p:nvSpPr>
              <p:cNvPr id="41" name="Rectangle 40"/>
              <p:cNvSpPr/>
              <p:nvPr/>
            </p:nvSpPr>
            <p:spPr>
              <a:xfrm>
                <a:off x="1524000" y="1447800"/>
                <a:ext cx="1066800" cy="443344"/>
              </a:xfrm>
              <a:prstGeom prst="rect">
                <a:avLst/>
              </a:prstGeom>
              <a:solidFill>
                <a:srgbClr val="F2A6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C</a:t>
                </a:r>
              </a:p>
            </p:txBody>
          </p:sp>
          <p:cxnSp>
            <p:nvCxnSpPr>
              <p:cNvPr id="42" name="Straight Connector 41"/>
              <p:cNvCxnSpPr/>
              <p:nvPr/>
            </p:nvCxnSpPr>
            <p:spPr>
              <a:xfrm>
                <a:off x="1524000" y="1981200"/>
                <a:ext cx="1143000" cy="1588"/>
              </a:xfrm>
              <a:prstGeom prst="line">
                <a:avLst/>
              </a:prstGeom>
              <a:grpFill/>
            </p:spPr>
            <p:style>
              <a:lnRef idx="3">
                <a:schemeClr val="dk1"/>
              </a:lnRef>
              <a:fillRef idx="0">
                <a:schemeClr val="dk1"/>
              </a:fillRef>
              <a:effectRef idx="2">
                <a:schemeClr val="dk1"/>
              </a:effectRef>
              <a:fontRef idx="minor">
                <a:schemeClr val="tx1"/>
              </a:fontRef>
            </p:style>
          </p:cxnSp>
          <p:sp>
            <p:nvSpPr>
              <p:cNvPr id="43" name="Rectangle 42"/>
              <p:cNvSpPr/>
              <p:nvPr/>
            </p:nvSpPr>
            <p:spPr>
              <a:xfrm>
                <a:off x="1524000" y="2133602"/>
                <a:ext cx="1066800" cy="4225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5</a:t>
                </a:r>
              </a:p>
            </p:txBody>
          </p:sp>
        </p:grpSp>
      </p:grpSp>
      <p:sp>
        <p:nvSpPr>
          <p:cNvPr id="40" name="Action Button: Home 39">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50" name="Action Button: Return 49">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grpSp>
        <p:nvGrpSpPr>
          <p:cNvPr id="54" name="Group 33"/>
          <p:cNvGrpSpPr/>
          <p:nvPr/>
        </p:nvGrpSpPr>
        <p:grpSpPr>
          <a:xfrm>
            <a:off x="594180" y="2760173"/>
            <a:ext cx="9859277" cy="1047750"/>
            <a:chOff x="1600200" y="2971800"/>
            <a:chExt cx="6400800" cy="1219200"/>
          </a:xfrm>
          <a:solidFill>
            <a:schemeClr val="accent4">
              <a:lumMod val="40000"/>
              <a:lumOff val="60000"/>
            </a:schemeClr>
          </a:solidFill>
        </p:grpSpPr>
        <p:sp>
          <p:nvSpPr>
            <p:cNvPr id="55" name="Rectangle 54"/>
            <p:cNvSpPr/>
            <p:nvPr/>
          </p:nvSpPr>
          <p:spPr>
            <a:xfrm>
              <a:off x="1600200" y="3276600"/>
              <a:ext cx="9144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000" b="1" dirty="0">
                  <a:solidFill>
                    <a:schemeClr val="tx1"/>
                  </a:solidFill>
                  <a:latin typeface="Times New Roman"/>
                  <a:cs typeface="NikoshBAN" pitchFamily="2" charset="0"/>
                </a:rPr>
                <a:t>বা,</a:t>
              </a:r>
              <a:endParaRPr lang="en-US" sz="3000" b="1" dirty="0">
                <a:solidFill>
                  <a:schemeClr val="tx1"/>
                </a:solidFill>
                <a:latin typeface="NikoshBAN" pitchFamily="2" charset="0"/>
                <a:cs typeface="NikoshBAN" pitchFamily="2" charset="0"/>
              </a:endParaRPr>
            </a:p>
          </p:txBody>
        </p:sp>
        <p:grpSp>
          <p:nvGrpSpPr>
            <p:cNvPr id="56" name="Group 13"/>
            <p:cNvGrpSpPr/>
            <p:nvPr/>
          </p:nvGrpSpPr>
          <p:grpSpPr>
            <a:xfrm>
              <a:off x="6781800" y="2971800"/>
              <a:ext cx="1219200" cy="1219200"/>
              <a:chOff x="1524000" y="1371600"/>
              <a:chExt cx="1219200" cy="1219200"/>
            </a:xfrm>
            <a:grpFill/>
          </p:grpSpPr>
          <p:sp>
            <p:nvSpPr>
              <p:cNvPr id="67" name="Rectangle 66"/>
              <p:cNvSpPr/>
              <p:nvPr/>
            </p:nvSpPr>
            <p:spPr>
              <a:xfrm>
                <a:off x="1524000" y="1371600"/>
                <a:ext cx="1219200" cy="4433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K-273</a:t>
                </a:r>
              </a:p>
            </p:txBody>
          </p:sp>
          <p:cxnSp>
            <p:nvCxnSpPr>
              <p:cNvPr id="68" name="Straight Connector 67"/>
              <p:cNvCxnSpPr/>
              <p:nvPr/>
            </p:nvCxnSpPr>
            <p:spPr>
              <a:xfrm>
                <a:off x="1524000" y="1981200"/>
                <a:ext cx="1219200" cy="1588"/>
              </a:xfrm>
              <a:prstGeom prst="line">
                <a:avLst/>
              </a:prstGeom>
              <a:grpFill/>
            </p:spPr>
            <p:style>
              <a:lnRef idx="3">
                <a:schemeClr val="dk1"/>
              </a:lnRef>
              <a:fillRef idx="0">
                <a:schemeClr val="dk1"/>
              </a:fillRef>
              <a:effectRef idx="2">
                <a:schemeClr val="dk1"/>
              </a:effectRef>
              <a:fontRef idx="minor">
                <a:schemeClr val="tx1"/>
              </a:fontRef>
            </p:style>
          </p:cxnSp>
          <p:sp>
            <p:nvSpPr>
              <p:cNvPr id="69" name="Rectangle 68"/>
              <p:cNvSpPr/>
              <p:nvPr/>
            </p:nvSpPr>
            <p:spPr>
              <a:xfrm>
                <a:off x="1524000" y="2133602"/>
                <a:ext cx="1219200" cy="4571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100</a:t>
                </a:r>
              </a:p>
            </p:txBody>
          </p:sp>
        </p:grpSp>
        <p:sp>
          <p:nvSpPr>
            <p:cNvPr id="57" name="Rectangle 56"/>
            <p:cNvSpPr/>
            <p:nvPr/>
          </p:nvSpPr>
          <p:spPr>
            <a:xfrm>
              <a:off x="3962400" y="3276600"/>
              <a:ext cx="5334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latin typeface="Times New Roman"/>
                  <a:cs typeface="Times New Roman"/>
                </a:rPr>
                <a:t>=</a:t>
              </a:r>
              <a:endParaRPr lang="en-US" sz="2750" dirty="0">
                <a:solidFill>
                  <a:schemeClr val="tx1"/>
                </a:solidFill>
                <a:latin typeface="NikoshBAN" pitchFamily="2" charset="0"/>
                <a:cs typeface="NikoshBAN" pitchFamily="2" charset="0"/>
              </a:endParaRPr>
            </a:p>
          </p:txBody>
        </p:sp>
        <p:sp>
          <p:nvSpPr>
            <p:cNvPr id="58" name="Rectangle 57"/>
            <p:cNvSpPr/>
            <p:nvPr/>
          </p:nvSpPr>
          <p:spPr>
            <a:xfrm>
              <a:off x="6096000" y="3352800"/>
              <a:ext cx="5334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latin typeface="Times New Roman"/>
                  <a:cs typeface="Times New Roman"/>
                </a:rPr>
                <a:t>=</a:t>
              </a:r>
              <a:endParaRPr lang="en-US" sz="2750" dirty="0">
                <a:solidFill>
                  <a:schemeClr val="tx1"/>
                </a:solidFill>
                <a:latin typeface="NikoshBAN" pitchFamily="2" charset="0"/>
                <a:cs typeface="NikoshBAN" pitchFamily="2" charset="0"/>
              </a:endParaRPr>
            </a:p>
          </p:txBody>
        </p:sp>
        <p:grpSp>
          <p:nvGrpSpPr>
            <p:cNvPr id="59" name="Group 36"/>
            <p:cNvGrpSpPr/>
            <p:nvPr/>
          </p:nvGrpSpPr>
          <p:grpSpPr>
            <a:xfrm>
              <a:off x="4648200" y="2971800"/>
              <a:ext cx="1219200" cy="1108365"/>
              <a:chOff x="1524000" y="1447800"/>
              <a:chExt cx="1219200" cy="1108365"/>
            </a:xfrm>
            <a:grpFill/>
          </p:grpSpPr>
          <p:sp>
            <p:nvSpPr>
              <p:cNvPr id="64" name="Rectangle 63"/>
              <p:cNvSpPr/>
              <p:nvPr/>
            </p:nvSpPr>
            <p:spPr>
              <a:xfrm>
                <a:off x="1524000" y="1447800"/>
                <a:ext cx="1219200" cy="457200"/>
              </a:xfrm>
              <a:prstGeom prst="rect">
                <a:avLst/>
              </a:prstGeom>
              <a:solidFill>
                <a:srgbClr val="A59F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F-32</a:t>
                </a:r>
              </a:p>
            </p:txBody>
          </p:sp>
          <p:cxnSp>
            <p:nvCxnSpPr>
              <p:cNvPr id="65" name="Straight Connector 64"/>
              <p:cNvCxnSpPr/>
              <p:nvPr/>
            </p:nvCxnSpPr>
            <p:spPr>
              <a:xfrm>
                <a:off x="1524000" y="1981200"/>
                <a:ext cx="1219200" cy="1588"/>
              </a:xfrm>
              <a:prstGeom prst="line">
                <a:avLst/>
              </a:prstGeom>
              <a:grpFill/>
            </p:spPr>
            <p:style>
              <a:lnRef idx="3">
                <a:schemeClr val="dk1"/>
              </a:lnRef>
              <a:fillRef idx="0">
                <a:schemeClr val="dk1"/>
              </a:fillRef>
              <a:effectRef idx="2">
                <a:schemeClr val="dk1"/>
              </a:effectRef>
              <a:fontRef idx="minor">
                <a:schemeClr val="tx1"/>
              </a:fontRef>
            </p:style>
          </p:cxnSp>
          <p:sp>
            <p:nvSpPr>
              <p:cNvPr id="66" name="Rectangle 65"/>
              <p:cNvSpPr/>
              <p:nvPr/>
            </p:nvSpPr>
            <p:spPr>
              <a:xfrm>
                <a:off x="1524000" y="2133602"/>
                <a:ext cx="1219200" cy="4225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180</a:t>
                </a:r>
              </a:p>
            </p:txBody>
          </p:sp>
        </p:grpSp>
        <p:grpSp>
          <p:nvGrpSpPr>
            <p:cNvPr id="60" name="Group 40"/>
            <p:cNvGrpSpPr/>
            <p:nvPr/>
          </p:nvGrpSpPr>
          <p:grpSpPr>
            <a:xfrm>
              <a:off x="2667000" y="2971800"/>
              <a:ext cx="1143000" cy="1108363"/>
              <a:chOff x="1524000" y="1447800"/>
              <a:chExt cx="1143000" cy="1108363"/>
            </a:xfrm>
            <a:grpFill/>
          </p:grpSpPr>
          <p:sp>
            <p:nvSpPr>
              <p:cNvPr id="61" name="Rectangle 60"/>
              <p:cNvSpPr/>
              <p:nvPr/>
            </p:nvSpPr>
            <p:spPr>
              <a:xfrm>
                <a:off x="1524000" y="1447800"/>
                <a:ext cx="1066800" cy="4433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tx1"/>
                    </a:solidFill>
                  </a:rPr>
                  <a:t>C</a:t>
                </a:r>
              </a:p>
            </p:txBody>
          </p:sp>
          <p:cxnSp>
            <p:nvCxnSpPr>
              <p:cNvPr id="62" name="Straight Connector 61"/>
              <p:cNvCxnSpPr/>
              <p:nvPr/>
            </p:nvCxnSpPr>
            <p:spPr>
              <a:xfrm>
                <a:off x="1524000" y="1981200"/>
                <a:ext cx="1143000" cy="1588"/>
              </a:xfrm>
              <a:prstGeom prst="line">
                <a:avLst/>
              </a:prstGeom>
              <a:grpFill/>
            </p:spPr>
            <p:style>
              <a:lnRef idx="3">
                <a:schemeClr val="dk1"/>
              </a:lnRef>
              <a:fillRef idx="0">
                <a:schemeClr val="dk1"/>
              </a:fillRef>
              <a:effectRef idx="2">
                <a:schemeClr val="dk1"/>
              </a:effectRef>
              <a:fontRef idx="minor">
                <a:schemeClr val="tx1"/>
              </a:fontRef>
            </p:style>
          </p:cxnSp>
          <p:sp>
            <p:nvSpPr>
              <p:cNvPr id="63" name="Rectangle 62"/>
              <p:cNvSpPr/>
              <p:nvPr/>
            </p:nvSpPr>
            <p:spPr>
              <a:xfrm>
                <a:off x="1524000" y="2133602"/>
                <a:ext cx="1066800" cy="42256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50" dirty="0">
                    <a:solidFill>
                      <a:schemeClr val="tx1"/>
                    </a:solidFill>
                  </a:rPr>
                  <a:t>100</a:t>
                </a:r>
                <a:endParaRPr lang="en-US" sz="2750" dirty="0">
                  <a:solidFill>
                    <a:schemeClr val="tx1"/>
                  </a:solidFill>
                </a:endParaRPr>
              </a:p>
            </p:txBody>
          </p:sp>
        </p:grpSp>
      </p:grpSp>
      <p:sp>
        <p:nvSpPr>
          <p:cNvPr id="70" name="Rectangle 69"/>
          <p:cNvSpPr/>
          <p:nvPr/>
        </p:nvSpPr>
        <p:spPr>
          <a:xfrm>
            <a:off x="232230" y="304800"/>
            <a:ext cx="10987314" cy="44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চিন্তা</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1" name="Rectangle 70"/>
          <p:cNvSpPr/>
          <p:nvPr/>
        </p:nvSpPr>
        <p:spPr>
          <a:xfrm>
            <a:off x="214087" y="5814839"/>
            <a:ext cx="10987313" cy="662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NikoshBAN" pitchFamily="2" charset="0"/>
              <a:cs typeface="NikoshBAN" pitchFamily="2" charset="0"/>
            </a:endParaRPr>
          </a:p>
          <a:p>
            <a:pPr algn="ctr"/>
            <a:r>
              <a:rPr lang="bn-BD" sz="3200" dirty="0" smtClean="0">
                <a:solidFill>
                  <a:schemeClr val="tx1"/>
                </a:solidFill>
                <a:latin typeface="NikoshBAN" pitchFamily="2" charset="0"/>
                <a:cs typeface="NikoshBAN" pitchFamily="2" charset="0"/>
              </a:rPr>
              <a:t>তাপমাত্রার </a:t>
            </a:r>
            <a:r>
              <a:rPr lang="bn-BD" sz="3200" dirty="0">
                <a:solidFill>
                  <a:schemeClr val="tx1"/>
                </a:solidFill>
                <a:latin typeface="NikoshBAN" pitchFamily="2" charset="0"/>
                <a:cs typeface="NikoshBAN" pitchFamily="2" charset="0"/>
              </a:rPr>
              <a:t>বিভিন্ন স্কেলের মধ্যে সম্পর্ক</a:t>
            </a:r>
            <a:endParaRPr lang="en-US" sz="3200" dirty="0">
              <a:solidFill>
                <a:schemeClr val="tx1"/>
              </a:solidFill>
              <a:latin typeface="NikoshBAN" pitchFamily="2" charset="0"/>
              <a:cs typeface="NikoshBAN" pitchFamily="2" charset="0"/>
            </a:endParaRPr>
          </a:p>
          <a:p>
            <a:pPr algn="ct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 calcmode="lin" valueType="num">
                                      <p:cBhvr>
                                        <p:cTn id="9" dur="500" fill="hold"/>
                                        <p:tgtEl>
                                          <p:spTgt spid="71"/>
                                        </p:tgtEl>
                                        <p:attrNameLst>
                                          <p:attrName>ppt_x</p:attrName>
                                        </p:attrNameLst>
                                      </p:cBhvr>
                                      <p:tavLst>
                                        <p:tav tm="0">
                                          <p:val>
                                            <p:fltVal val="0.5"/>
                                          </p:val>
                                        </p:tav>
                                        <p:tav tm="100000">
                                          <p:val>
                                            <p:strVal val="#ppt_x"/>
                                          </p:val>
                                        </p:tav>
                                      </p:tavLst>
                                    </p:anim>
                                    <p:anim calcmode="lin" valueType="num">
                                      <p:cBhvr>
                                        <p:cTn id="10" dur="500" fill="hold"/>
                                        <p:tgtEl>
                                          <p:spTgt spid="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1767" y="1809750"/>
            <a:ext cx="9763433" cy="1428750"/>
          </a:xfrm>
          <a:prstGeom prst="rect">
            <a:avLst/>
          </a:prstGeom>
          <a:solidFill>
            <a:srgbClr val="F2A6C1"/>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r>
              <a:rPr lang="bn-BD" sz="3200" dirty="0">
                <a:solidFill>
                  <a:schemeClr val="tx1"/>
                </a:solidFill>
                <a:latin typeface="NikoshBAN" pitchFamily="2" charset="0"/>
                <a:cs typeface="NikoshBAN" pitchFamily="2" charset="0"/>
              </a:rPr>
              <a:t>সুস্থ্য মানুষের দেহের তাপমাত্রা </a:t>
            </a:r>
            <a:r>
              <a:rPr lang="en-US" sz="3200" dirty="0">
                <a:solidFill>
                  <a:schemeClr val="tx1"/>
                </a:solidFill>
                <a:latin typeface="Times New Roman" pitchFamily="18" charset="0"/>
                <a:cs typeface="NikoshBAN" pitchFamily="2" charset="0"/>
              </a:rPr>
              <a:t>98.4</a:t>
            </a:r>
            <a:r>
              <a:rPr lang="bn-BD" sz="3200" dirty="0">
                <a:solidFill>
                  <a:schemeClr val="tx1"/>
                </a:solidFill>
                <a:latin typeface="Times New Roman" pitchFamily="18" charset="0"/>
                <a:cs typeface="NikoshBAN" pitchFamily="2" charset="0"/>
              </a:rPr>
              <a:t> ডিগ্রি</a:t>
            </a:r>
            <a:r>
              <a:rPr lang="en-US" sz="3200" dirty="0">
                <a:solidFill>
                  <a:schemeClr val="tx1"/>
                </a:solidFill>
                <a:latin typeface="Times New Roman" pitchFamily="18" charset="0"/>
                <a:cs typeface="NikoshBAN" pitchFamily="2" charset="0"/>
              </a:rPr>
              <a:t> </a:t>
            </a:r>
            <a:r>
              <a:rPr lang="bn-BD" sz="3200" dirty="0">
                <a:solidFill>
                  <a:schemeClr val="tx1"/>
                </a:solidFill>
                <a:latin typeface="NikoshBAN" pitchFamily="2" charset="0"/>
                <a:cs typeface="NikoshBAN" pitchFamily="2" charset="0"/>
              </a:rPr>
              <a:t>ফারেনহাইট হলে, সেলসিয়াস স্কেলে কত ?</a:t>
            </a:r>
            <a:endParaRPr lang="en-US" sz="3200" dirty="0">
              <a:solidFill>
                <a:schemeClr val="tx1"/>
              </a:solidFill>
              <a:latin typeface="NikoshBAN" pitchFamily="2" charset="0"/>
              <a:cs typeface="NikoshBAN" pitchFamily="2" charset="0"/>
            </a:endParaRPr>
          </a:p>
        </p:txBody>
      </p:sp>
      <p:sp>
        <p:nvSpPr>
          <p:cNvPr id="5" name="Rectangle 4"/>
          <p:cNvSpPr/>
          <p:nvPr/>
        </p:nvSpPr>
        <p:spPr>
          <a:xfrm>
            <a:off x="1381432" y="3429000"/>
            <a:ext cx="9743768" cy="12382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r>
              <a:rPr lang="bn-BD" sz="3200" b="1" dirty="0">
                <a:solidFill>
                  <a:schemeClr val="tx1"/>
                </a:solidFill>
                <a:latin typeface="NikoshBAN" pitchFamily="2" charset="0"/>
                <a:cs typeface="NikoshBAN" pitchFamily="2" charset="0"/>
              </a:rPr>
              <a:t>সুস্থ্য মানুষের তাপমাত্রা </a:t>
            </a:r>
            <a:r>
              <a:rPr lang="en-US" sz="3200" b="1" dirty="0">
                <a:solidFill>
                  <a:schemeClr val="tx1"/>
                </a:solidFill>
                <a:latin typeface="Times New Roman" pitchFamily="18" charset="0"/>
                <a:cs typeface="NikoshBAN" pitchFamily="2" charset="0"/>
              </a:rPr>
              <a:t>98.4</a:t>
            </a:r>
            <a:r>
              <a:rPr lang="bn-BD" sz="3200" b="1" dirty="0">
                <a:solidFill>
                  <a:schemeClr val="tx1"/>
                </a:solidFill>
                <a:latin typeface="Times New Roman" pitchFamily="18" charset="0"/>
                <a:cs typeface="NikoshBAN" pitchFamily="2" charset="0"/>
              </a:rPr>
              <a:t> ডিগ্রি </a:t>
            </a:r>
            <a:r>
              <a:rPr lang="en-US" sz="3200" b="1" dirty="0">
                <a:solidFill>
                  <a:schemeClr val="tx1"/>
                </a:solidFill>
                <a:latin typeface="Times New Roman" pitchFamily="18" charset="0"/>
                <a:cs typeface="NikoshBAN" pitchFamily="2" charset="0"/>
              </a:rPr>
              <a:t> </a:t>
            </a:r>
            <a:r>
              <a:rPr lang="bn-BD" sz="3200" b="1" dirty="0">
                <a:solidFill>
                  <a:schemeClr val="tx1"/>
                </a:solidFill>
                <a:latin typeface="NikoshBAN" pitchFamily="2" charset="0"/>
                <a:cs typeface="NikoshBAN" pitchFamily="2" charset="0"/>
              </a:rPr>
              <a:t>ফারেনহাইট হলে, কেলভিন স্কেলে কত ?</a:t>
            </a:r>
            <a:endParaRPr lang="en-US" sz="3200" b="1" dirty="0">
              <a:solidFill>
                <a:schemeClr val="tx1"/>
              </a:solidFill>
              <a:latin typeface="NikoshBAN" pitchFamily="2" charset="0"/>
              <a:cs typeface="NikoshBAN" pitchFamily="2" charset="0"/>
            </a:endParaRPr>
          </a:p>
        </p:txBody>
      </p:sp>
      <p:sp>
        <p:nvSpPr>
          <p:cNvPr id="6" name="Right Arrow 5"/>
          <p:cNvSpPr/>
          <p:nvPr/>
        </p:nvSpPr>
        <p:spPr>
          <a:xfrm>
            <a:off x="295582" y="2047875"/>
            <a:ext cx="85725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2250"/>
          </a:p>
        </p:txBody>
      </p:sp>
      <p:sp>
        <p:nvSpPr>
          <p:cNvPr id="7" name="Right Arrow 6"/>
          <p:cNvSpPr/>
          <p:nvPr/>
        </p:nvSpPr>
        <p:spPr>
          <a:xfrm>
            <a:off x="295582" y="3619500"/>
            <a:ext cx="876300" cy="7620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2250"/>
          </a:p>
        </p:txBody>
      </p:sp>
      <p:sp>
        <p:nvSpPr>
          <p:cNvPr id="8" name="Action Button: Home 7">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9" name="Action Button: Return 8">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Action Button: Back or Previous 9">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1" name="Action Button: Forward or Next 10">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3" name="Rectangle 12"/>
          <p:cNvSpPr/>
          <p:nvPr/>
        </p:nvSpPr>
        <p:spPr>
          <a:xfrm>
            <a:off x="1403555" y="4905375"/>
            <a:ext cx="9721646" cy="12382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r>
              <a:rPr lang="en-US" sz="3200" b="1" dirty="0" err="1">
                <a:solidFill>
                  <a:schemeClr val="tx1"/>
                </a:solidFill>
                <a:latin typeface="NikoshBAN" pitchFamily="2" charset="0"/>
                <a:cs typeface="NikoshBAN" pitchFamily="2" charset="0"/>
              </a:rPr>
              <a:t>আজকের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দিনের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তাপমাত্রা</a:t>
            </a:r>
            <a:r>
              <a:rPr lang="en-US" sz="3200" b="1" dirty="0">
                <a:solidFill>
                  <a:schemeClr val="tx1"/>
                </a:solidFill>
                <a:latin typeface="NikoshBAN" pitchFamily="2" charset="0"/>
                <a:cs typeface="NikoshBAN" pitchFamily="2" charset="0"/>
              </a:rPr>
              <a:t> </a:t>
            </a:r>
            <a:r>
              <a:rPr lang="en-US" sz="3200" b="1" dirty="0">
                <a:solidFill>
                  <a:schemeClr val="tx1"/>
                </a:solidFill>
                <a:latin typeface="MS PGothic" panose="020B0600070205080204" pitchFamily="34" charset="-128"/>
                <a:ea typeface="MS PGothic" panose="020B0600070205080204" pitchFamily="34" charset="-128"/>
                <a:cs typeface="NikoshBAN" pitchFamily="2" charset="0"/>
              </a:rPr>
              <a:t>36</a:t>
            </a:r>
            <a:r>
              <a:rPr lang="bn-BD" sz="3200" b="1" dirty="0">
                <a:solidFill>
                  <a:schemeClr val="tx1"/>
                </a:solidFill>
                <a:latin typeface="MS PGothic" panose="020B0600070205080204" pitchFamily="34" charset="-128"/>
                <a:ea typeface="MS PGothic" panose="020B0600070205080204" pitchFamily="34" charset="-128"/>
                <a:cs typeface="NikoshBAN" pitchFamily="2" charset="0"/>
              </a:rPr>
              <a:t> </a:t>
            </a:r>
            <a:r>
              <a:rPr lang="en-US" sz="3200" b="1" dirty="0" err="1">
                <a:solidFill>
                  <a:schemeClr val="tx1"/>
                </a:solidFill>
                <a:latin typeface="MS PGothic" panose="020B0600070205080204" pitchFamily="34" charset="-128"/>
                <a:ea typeface="MS PGothic" panose="020B0600070205080204" pitchFamily="34" charset="-128"/>
                <a:cs typeface="NikoshBAN" pitchFamily="2" charset="0"/>
              </a:rPr>
              <a:t>ডিগ্রি</a:t>
            </a:r>
            <a:r>
              <a:rPr lang="en-US" sz="3200" b="1" dirty="0">
                <a:solidFill>
                  <a:schemeClr val="tx1"/>
                </a:solidFill>
                <a:latin typeface="MS PGothic" panose="020B0600070205080204" pitchFamily="34" charset="-128"/>
                <a:ea typeface="MS PGothic" panose="020B0600070205080204" pitchFamily="34" charset="-128"/>
                <a:cs typeface="NikoshBAN" pitchFamily="2" charset="0"/>
              </a:rPr>
              <a:t> </a:t>
            </a:r>
            <a:r>
              <a:rPr lang="en-US" sz="3200" b="1" dirty="0" err="1">
                <a:solidFill>
                  <a:schemeClr val="tx1"/>
                </a:solidFill>
                <a:latin typeface="MS PGothic" panose="020B0600070205080204" pitchFamily="34" charset="-128"/>
                <a:ea typeface="MS PGothic" panose="020B0600070205080204" pitchFamily="34" charset="-128"/>
                <a:cs typeface="NikoshBAN" pitchFamily="2" charset="0"/>
              </a:rPr>
              <a:t>সেলসিয়াস</a:t>
            </a:r>
            <a:r>
              <a:rPr lang="en-US" sz="3200" b="1" dirty="0">
                <a:solidFill>
                  <a:schemeClr val="tx1"/>
                </a:solidFill>
                <a:latin typeface="MS PGothic" panose="020B0600070205080204" pitchFamily="34" charset="-128"/>
                <a:ea typeface="MS PGothic" panose="020B0600070205080204" pitchFamily="34" charset="-128"/>
                <a:cs typeface="NikoshBAN" pitchFamily="2" charset="0"/>
              </a:rPr>
              <a:t> </a:t>
            </a:r>
            <a:r>
              <a:rPr lang="en-US" sz="3200" b="1" dirty="0" err="1">
                <a:solidFill>
                  <a:schemeClr val="tx1"/>
                </a:solidFill>
                <a:latin typeface="MS PGothic" panose="020B0600070205080204" pitchFamily="34" charset="-128"/>
                <a:ea typeface="MS PGothic" panose="020B0600070205080204" pitchFamily="34" charset="-128"/>
                <a:cs typeface="NikoshBAN" pitchFamily="2" charset="0"/>
              </a:rPr>
              <a:t>হলে</a:t>
            </a:r>
            <a:endParaRPr lang="en-US" sz="3200" b="1" dirty="0">
              <a:solidFill>
                <a:schemeClr val="tx1"/>
              </a:solidFill>
              <a:latin typeface="MS PGothic" panose="020B0600070205080204" pitchFamily="34" charset="-128"/>
              <a:ea typeface="MS PGothic" panose="020B0600070205080204" pitchFamily="34" charset="-128"/>
              <a:cs typeface="NikoshBAN" pitchFamily="2" charset="0"/>
            </a:endParaRPr>
          </a:p>
          <a:p>
            <a:r>
              <a:rPr lang="en-US" sz="3200" b="1" dirty="0" err="1">
                <a:solidFill>
                  <a:schemeClr val="tx1"/>
                </a:solidFill>
                <a:latin typeface="MS PGothic" panose="020B0600070205080204" pitchFamily="34" charset="-128"/>
                <a:ea typeface="MS PGothic" panose="020B0600070205080204" pitchFamily="34" charset="-128"/>
                <a:cs typeface="NikoshBAN" pitchFamily="2" charset="0"/>
              </a:rPr>
              <a:t>ফারেনহাইট</a:t>
            </a:r>
            <a:r>
              <a:rPr lang="en-US" sz="3200" b="1" dirty="0">
                <a:solidFill>
                  <a:schemeClr val="tx1"/>
                </a:solidFill>
                <a:latin typeface="MS PGothic" panose="020B0600070205080204" pitchFamily="34" charset="-128"/>
                <a:ea typeface="MS PGothic" panose="020B0600070205080204" pitchFamily="34" charset="-128"/>
                <a:cs typeface="NikoshBAN" pitchFamily="2" charset="0"/>
              </a:rPr>
              <a:t> </a:t>
            </a:r>
            <a:r>
              <a:rPr lang="en-US" sz="3200" b="1" dirty="0" err="1">
                <a:solidFill>
                  <a:schemeClr val="tx1"/>
                </a:solidFill>
                <a:latin typeface="MS PGothic" panose="020B0600070205080204" pitchFamily="34" charset="-128"/>
                <a:ea typeface="MS PGothic" panose="020B0600070205080204" pitchFamily="34" charset="-128"/>
                <a:cs typeface="NikoshBAN" pitchFamily="2" charset="0"/>
              </a:rPr>
              <a:t>স্কেলে</a:t>
            </a:r>
            <a:r>
              <a:rPr lang="en-US" sz="3200" b="1" dirty="0">
                <a:solidFill>
                  <a:schemeClr val="tx1"/>
                </a:solidFill>
                <a:latin typeface="MS PGothic" panose="020B0600070205080204" pitchFamily="34" charset="-128"/>
                <a:ea typeface="MS PGothic" panose="020B0600070205080204" pitchFamily="34" charset="-128"/>
                <a:cs typeface="NikoshBAN" pitchFamily="2" charset="0"/>
              </a:rPr>
              <a:t> </a:t>
            </a:r>
            <a:r>
              <a:rPr lang="en-US" sz="3200" b="1" dirty="0" err="1">
                <a:solidFill>
                  <a:schemeClr val="tx1"/>
                </a:solidFill>
                <a:latin typeface="MS PGothic" panose="020B0600070205080204" pitchFamily="34" charset="-128"/>
                <a:ea typeface="MS PGothic" panose="020B0600070205080204" pitchFamily="34" charset="-128"/>
                <a:cs typeface="NikoshBAN" pitchFamily="2" charset="0"/>
              </a:rPr>
              <a:t>কত</a:t>
            </a:r>
            <a:r>
              <a:rPr lang="en-US"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a:t>
            </a:r>
            <a:r>
              <a:rPr lang="en-US" sz="3200" b="1" dirty="0">
                <a:solidFill>
                  <a:schemeClr val="tx1"/>
                </a:solidFill>
                <a:latin typeface="NikoshBAN" pitchFamily="2" charset="0"/>
                <a:cs typeface="NikoshBAN" pitchFamily="2" charset="0"/>
              </a:rPr>
              <a:t> </a:t>
            </a:r>
          </a:p>
        </p:txBody>
      </p:sp>
      <p:sp>
        <p:nvSpPr>
          <p:cNvPr id="14" name="Right Arrow 13"/>
          <p:cNvSpPr/>
          <p:nvPr/>
        </p:nvSpPr>
        <p:spPr>
          <a:xfrm>
            <a:off x="295582" y="5143500"/>
            <a:ext cx="876300" cy="762000"/>
          </a:xfrm>
          <a:prstGeom prst="rightArrow">
            <a:avLst>
              <a:gd name="adj1" fmla="val 50000"/>
              <a:gd name="adj2" fmla="val 7769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2250"/>
          </a:p>
        </p:txBody>
      </p:sp>
      <p:sp>
        <p:nvSpPr>
          <p:cNvPr id="17" name="Rectangle 16"/>
          <p:cNvSpPr/>
          <p:nvPr/>
        </p:nvSpPr>
        <p:spPr>
          <a:xfrm>
            <a:off x="304800" y="228600"/>
            <a:ext cx="10829618" cy="760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320" y="1658610"/>
            <a:ext cx="4730496" cy="2760990"/>
          </a:xfrm>
          <a:prstGeom prst="rect">
            <a:avLst/>
          </a:prstGeom>
        </p:spPr>
      </p:pic>
      <p:pic>
        <p:nvPicPr>
          <p:cNvPr id="3" name="প্রশংসায়_ভাসছে_ট্রেন_বাঁচানো_দুই_শিশু__লেখাপড়ার_দায়িতব্_নিলেন_পররাষট্র্_পর্তিমনত্(144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90800" y="1706880"/>
            <a:ext cx="4648200" cy="2389632"/>
          </a:xfrm>
          <a:prstGeom prst="rect">
            <a:avLst/>
          </a:prstGeom>
        </p:spPr>
      </p:pic>
      <p:sp>
        <p:nvSpPr>
          <p:cNvPr id="4" name="Action Button: Home 3">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5" name="Action Button: Return 4">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6" name="Action Button: Back or Previous 5">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7" name="Action Button: Forward or Next 6">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Rectangle 9"/>
          <p:cNvSpPr/>
          <p:nvPr/>
        </p:nvSpPr>
        <p:spPr>
          <a:xfrm>
            <a:off x="228600" y="304800"/>
            <a:ext cx="1098754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ভিডিওটি</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228600" y="5342910"/>
            <a:ext cx="10972800"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দেখলে</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
                                        </p:tgtEl>
                                      </p:cBhvr>
                                    </p:cmd>
                                  </p:childTnLst>
                                </p:cTn>
                              </p:par>
                            </p:childTnLst>
                          </p:cTn>
                        </p:par>
                      </p:childTnLst>
                    </p:cTn>
                  </p:par>
                </p:childTnLst>
              </p:cTn>
              <p:nextCondLst>
                <p:cond evt="onClick" delay="0">
                  <p:tgtEl>
                    <p:spTgt spid="3"/>
                  </p:tgtEl>
                </p:cond>
              </p:nextCondLst>
            </p:seq>
            <p:video>
              <p:cMediaNode vol="80000">
                <p:cTn id="15" fill="hold" display="0">
                  <p:stCondLst>
                    <p:cond delay="indefinite"/>
                  </p:stCondLst>
                </p:cTn>
                <p:tgtEl>
                  <p:spTgt spid="3"/>
                </p:tgtEl>
              </p:cMediaNode>
            </p:video>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639711" y="1357772"/>
            <a:ext cx="10382250" cy="3048000"/>
          </a:xfrm>
          <a:prstGeom prst="rect">
            <a:avLst/>
          </a:prstGeom>
          <a:noFill/>
          <a:ln w="9525">
            <a:noFill/>
            <a:miter lim="800000"/>
            <a:headEnd/>
            <a:tailEnd/>
          </a:ln>
          <a:effectLst/>
        </p:spPr>
      </p:pic>
      <p:sp>
        <p:nvSpPr>
          <p:cNvPr id="3" name="Rectangle 2"/>
          <p:cNvSpPr/>
          <p:nvPr/>
        </p:nvSpPr>
        <p:spPr>
          <a:xfrm>
            <a:off x="181897" y="4838699"/>
            <a:ext cx="11023884" cy="179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just"/>
            <a:r>
              <a:rPr lang="bn-BD" sz="3600" dirty="0">
                <a:solidFill>
                  <a:schemeClr val="tx1"/>
                </a:solidFill>
                <a:latin typeface="NikoshBAN" pitchFamily="2" charset="0"/>
                <a:cs typeface="NikoshBAN" pitchFamily="2" charset="0"/>
              </a:rPr>
              <a:t>চাকার ঘর্ষণে যান্ত্রিক শক্তি তাপ শক্তিতে রূপান্তরিত হয় এবং সেই তাপে রেল লাইন প্রসারিত হয়। প্রসারণের সুবিধার জন্য দুটি লাইনের মাঝে ফাঁক রাখা হয়েছে।</a:t>
            </a:r>
            <a:r>
              <a:rPr lang="en-US" sz="3600" dirty="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4" name="Rectangle 3"/>
          <p:cNvSpPr/>
          <p:nvPr/>
        </p:nvSpPr>
        <p:spPr>
          <a:xfrm>
            <a:off x="228600" y="266697"/>
            <a:ext cx="10947684" cy="674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দুটি রেল লাইনের মাঝে </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ফাঁক</a:t>
            </a:r>
            <a:r>
              <a:rPr lang="en-US"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রাখা</a:t>
            </a:r>
            <a:r>
              <a:rPr lang="en-US"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হয়</a:t>
            </a:r>
            <a:r>
              <a:rPr lang="en-US"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কেন</a:t>
            </a:r>
            <a:r>
              <a:rPr lang="en-US"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400" b="1" dirty="0">
              <a:effectLst>
                <a:outerShdw blurRad="38100" dist="38100" dir="2700000" algn="tl">
                  <a:srgbClr val="000000">
                    <a:alpha val="43137"/>
                  </a:srgbClr>
                </a:outerShdw>
              </a:effectLst>
            </a:endParaRPr>
          </a:p>
        </p:txBody>
      </p:sp>
      <p:sp>
        <p:nvSpPr>
          <p:cNvPr id="7" name="Action Button: Home 6">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8" name="Action Button: Return 7">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9" name="Action Button: Back or Previous 8">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Action Button: Forward or Next 9">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4" name="Right Arrow 13"/>
          <p:cNvSpPr/>
          <p:nvPr/>
        </p:nvSpPr>
        <p:spPr>
          <a:xfrm rot="2831608">
            <a:off x="4638500" y="1600197"/>
            <a:ext cx="4572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831608">
            <a:off x="6867699" y="2179337"/>
            <a:ext cx="4572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grpId="0" nodeType="afterEffect">
                                  <p:stCondLst>
                                    <p:cond delay="0"/>
                                  </p:stCondLst>
                                  <p:endCondLst>
                                    <p:cond evt="onNext" delay="0">
                                      <p:tgtEl>
                                        <p:sldTgt/>
                                      </p:tgtEl>
                                    </p:cond>
                                  </p:endCondLst>
                                  <p:childTnLst>
                                    <p:animMotion origin="layout" path="M -0.0125 -0.02778 L 0.02084 0.02778 " pathEditMode="relative" rAng="0" ptsTypes="AA">
                                      <p:cBhvr>
                                        <p:cTn id="6" dur="2000" fill="hold"/>
                                        <p:tgtEl>
                                          <p:spTgt spid="14"/>
                                        </p:tgtEl>
                                        <p:attrNameLst>
                                          <p:attrName>ppt_x</p:attrName>
                                          <p:attrName>ppt_y</p:attrName>
                                        </p:attrNameLst>
                                      </p:cBhvr>
                                      <p:rCtr x="1667" y="2778"/>
                                    </p:animMotion>
                                  </p:childTnLst>
                                </p:cTn>
                              </p:par>
                              <p:par>
                                <p:cTn id="7" presetID="63" presetClass="path" presetSubtype="0" repeatCount="indefinite" fill="hold" grpId="0" nodeType="withEffect">
                                  <p:stCondLst>
                                    <p:cond delay="0"/>
                                  </p:stCondLst>
                                  <p:endCondLst>
                                    <p:cond evt="onNext" delay="0">
                                      <p:tgtEl>
                                        <p:sldTgt/>
                                      </p:tgtEl>
                                    </p:cond>
                                  </p:endCondLst>
                                  <p:childTnLst>
                                    <p:animMotion origin="layout" path="M -0.02083 -0.03449 L 0.0125 0.02107 " pathEditMode="relative" rAng="0" ptsTypes="AA">
                                      <p:cBhvr>
                                        <p:cTn id="8" dur="2000" fill="hold"/>
                                        <p:tgtEl>
                                          <p:spTgt spid="17"/>
                                        </p:tgtEl>
                                        <p:attrNameLst>
                                          <p:attrName>ppt_x</p:attrName>
                                          <p:attrName>ppt_y</p:attrName>
                                        </p:attrNameLst>
                                      </p:cBhvr>
                                      <p:rCtr x="1667" y="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228600"/>
            <a:ext cx="1752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itchFamily="2" charset="0"/>
                <a:cs typeface="NikoshBAN" pitchFamily="2" charset="0"/>
              </a:rPr>
              <a:t>পরিচিতি</a:t>
            </a:r>
            <a:endParaRPr lang="en-US" sz="4400" dirty="0">
              <a:solidFill>
                <a:schemeClr val="tx1"/>
              </a:solidFill>
              <a:latin typeface="NikoshBAN" pitchFamily="2" charset="0"/>
              <a:cs typeface="NikoshBAN" pitchFamily="2" charset="0"/>
            </a:endParaRPr>
          </a:p>
        </p:txBody>
      </p:sp>
      <p:sp>
        <p:nvSpPr>
          <p:cNvPr id="3" name="Rounded Rectangle 2"/>
          <p:cNvSpPr/>
          <p:nvPr/>
        </p:nvSpPr>
        <p:spPr>
          <a:xfrm>
            <a:off x="457200" y="1714500"/>
            <a:ext cx="4876800" cy="4762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en-US" sz="3200" dirty="0" err="1" smtClean="0">
                <a:solidFill>
                  <a:schemeClr val="tx1"/>
                </a:solidFill>
                <a:latin typeface="NikoshBAN" pitchFamily="2" charset="0"/>
                <a:cs typeface="NikoshBAN" pitchFamily="2" charset="0"/>
              </a:rPr>
              <a:t>মোঃ</a:t>
            </a:r>
            <a:r>
              <a:rPr lang="en-US" sz="3200" dirty="0" smtClean="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তরিকুল</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ইসলাম</a:t>
            </a:r>
            <a:endParaRPr lang="en-US" sz="3200" dirty="0">
              <a:solidFill>
                <a:schemeClr val="tx1"/>
              </a:solidFill>
              <a:latin typeface="NikoshBAN" pitchFamily="2" charset="0"/>
              <a:cs typeface="NikoshBAN" pitchFamily="2" charset="0"/>
            </a:endParaRPr>
          </a:p>
          <a:p>
            <a:pPr algn="ctr"/>
            <a:r>
              <a:rPr lang="en-US" sz="3200" dirty="0" err="1">
                <a:solidFill>
                  <a:schemeClr val="tx1"/>
                </a:solidFill>
                <a:latin typeface="NikoshBAN" pitchFamily="2" charset="0"/>
                <a:cs typeface="NikoshBAN" pitchFamily="2" charset="0"/>
              </a:rPr>
              <a:t>সহকারি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শিক্ষক</a:t>
            </a:r>
            <a:r>
              <a:rPr lang="en-US" sz="3200" dirty="0">
                <a:solidFill>
                  <a:schemeClr val="tx1"/>
                </a:solidFill>
                <a:latin typeface="NikoshBAN" pitchFamily="2" charset="0"/>
                <a:cs typeface="NikoshBAN" pitchFamily="2" charset="0"/>
              </a:rPr>
              <a:t>(</a:t>
            </a:r>
            <a:r>
              <a:rPr lang="en-US" sz="3200" dirty="0" err="1">
                <a:solidFill>
                  <a:schemeClr val="tx1"/>
                </a:solidFill>
                <a:latin typeface="NikoshBAN" pitchFamily="2" charset="0"/>
                <a:cs typeface="NikoshBAN" pitchFamily="2" charset="0"/>
              </a:rPr>
              <a:t>বিজ্ঞান</a:t>
            </a:r>
            <a:r>
              <a:rPr lang="en-US" sz="3200" dirty="0">
                <a:solidFill>
                  <a:schemeClr val="tx1"/>
                </a:solidFill>
                <a:latin typeface="NikoshBAN" pitchFamily="2" charset="0"/>
                <a:cs typeface="NikoshBAN" pitchFamily="2" charset="0"/>
              </a:rPr>
              <a:t>)</a:t>
            </a:r>
          </a:p>
          <a:p>
            <a:pPr algn="ctr"/>
            <a:r>
              <a:rPr lang="en-US" sz="3200" dirty="0" err="1">
                <a:solidFill>
                  <a:schemeClr val="tx1"/>
                </a:solidFill>
                <a:latin typeface="NikoshBAN" pitchFamily="2" charset="0"/>
                <a:cs typeface="NikoshBAN" pitchFamily="2" charset="0"/>
              </a:rPr>
              <a:t>রঘুনাথপুর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উচ্চ</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বিদ্যালয়</a:t>
            </a:r>
            <a:endParaRPr lang="en-US" sz="3200" dirty="0">
              <a:solidFill>
                <a:schemeClr val="tx1"/>
              </a:solidFill>
              <a:latin typeface="NikoshBAN" pitchFamily="2" charset="0"/>
              <a:cs typeface="NikoshBAN" pitchFamily="2" charset="0"/>
            </a:endParaRPr>
          </a:p>
          <a:p>
            <a:pPr algn="ctr"/>
            <a:r>
              <a:rPr lang="en-US" sz="3200" dirty="0" err="1">
                <a:solidFill>
                  <a:schemeClr val="tx1"/>
                </a:solidFill>
                <a:latin typeface="NikoshBAN" pitchFamily="2" charset="0"/>
                <a:cs typeface="NikoshBAN" pitchFamily="2" charset="0"/>
              </a:rPr>
              <a:t>নবাবগঞ্জ,দিনাজপুর</a:t>
            </a:r>
            <a:r>
              <a:rPr lang="en-US" sz="3200" dirty="0">
                <a:solidFill>
                  <a:schemeClr val="tx1"/>
                </a:solidFill>
                <a:latin typeface="NikoshBAN" pitchFamily="2" charset="0"/>
                <a:cs typeface="NikoshBAN" pitchFamily="2" charset="0"/>
              </a:rPr>
              <a:t>।</a:t>
            </a:r>
          </a:p>
          <a:p>
            <a:pPr algn="ctr"/>
            <a:r>
              <a:rPr lang="en-US" sz="3200" dirty="0" err="1">
                <a:solidFill>
                  <a:schemeClr val="tx1"/>
                </a:solidFill>
                <a:latin typeface="NikoshBAN" pitchFamily="2" charset="0"/>
                <a:cs typeface="NikoshBAN" pitchFamily="2" charset="0"/>
              </a:rPr>
              <a:t>ইমেইলঃ</a:t>
            </a:r>
            <a:r>
              <a:rPr lang="en-GB" sz="3200" dirty="0">
                <a:solidFill>
                  <a:schemeClr val="tx1"/>
                </a:solidFill>
                <a:latin typeface="NikoshBAN" pitchFamily="2" charset="0"/>
                <a:cs typeface="NikoshBAN" pitchFamily="2" charset="0"/>
              </a:rPr>
              <a:t>tariqulislamph</a:t>
            </a:r>
            <a:r>
              <a:rPr lang="en-GB" sz="3200" dirty="0">
                <a:solidFill>
                  <a:schemeClr val="tx1"/>
                </a:solidFill>
                <a:latin typeface="Bahnschrift Light" panose="020B0502040204020203" pitchFamily="34" charset="0"/>
                <a:cs typeface="NikoshBAN" pitchFamily="2" charset="0"/>
              </a:rPr>
              <a:t>1987</a:t>
            </a:r>
            <a:r>
              <a:rPr lang="en-US" sz="3200">
                <a:solidFill>
                  <a:schemeClr val="tx1"/>
                </a:solidFill>
                <a:latin typeface="NikoshBAN" pitchFamily="2" charset="0"/>
                <a:cs typeface="NikoshBAN" pitchFamily="2" charset="0"/>
              </a:rPr>
              <a:t>@  </a:t>
            </a:r>
            <a:r>
              <a:rPr lang="en-US" sz="3200" smtClean="0">
                <a:solidFill>
                  <a:schemeClr val="tx1"/>
                </a:solidFill>
                <a:latin typeface="NikoshBAN" pitchFamily="2" charset="0"/>
                <a:cs typeface="NikoshBAN" pitchFamily="2" charset="0"/>
              </a:rPr>
              <a:t>gmail.com</a:t>
            </a:r>
            <a:endParaRPr lang="en-US" sz="3200" dirty="0">
              <a:solidFill>
                <a:schemeClr val="tx1"/>
              </a:solidFill>
              <a:latin typeface="NikoshBAN" pitchFamily="2" charset="0"/>
              <a:cs typeface="NikoshBAN" pitchFamily="2" charset="0"/>
            </a:endParaRPr>
          </a:p>
          <a:p>
            <a:pPr algn="ctr"/>
            <a:r>
              <a:rPr lang="en-US" sz="3200" dirty="0">
                <a:solidFill>
                  <a:schemeClr val="tx1"/>
                </a:solidFill>
                <a:latin typeface="NikoshBAN" pitchFamily="2" charset="0"/>
                <a:cs typeface="NikoshBAN" pitchFamily="2" charset="0"/>
              </a:rPr>
              <a:t>মোবাইলঃ০১৭৭৫৫৬১৩৪০</a:t>
            </a:r>
            <a:endParaRPr lang="bn-BD" sz="3200" dirty="0">
              <a:solidFill>
                <a:schemeClr val="tx1"/>
              </a:solidFill>
              <a:latin typeface="NikoshBAN" pitchFamily="2" charset="0"/>
              <a:cs typeface="NikoshBAN" pitchFamily="2" charset="0"/>
            </a:endParaRPr>
          </a:p>
        </p:txBody>
      </p:sp>
      <p:sp>
        <p:nvSpPr>
          <p:cNvPr id="4" name="Rounded Rectangle 3"/>
          <p:cNvSpPr/>
          <p:nvPr/>
        </p:nvSpPr>
        <p:spPr>
          <a:xfrm>
            <a:off x="6381750" y="1695450"/>
            <a:ext cx="4667250" cy="4857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bn-BD" sz="3600" dirty="0" smtClean="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নবম</a:t>
            </a:r>
          </a:p>
          <a:p>
            <a:pPr algn="ctr"/>
            <a:r>
              <a:rPr lang="bn-BD" sz="3600" dirty="0">
                <a:solidFill>
                  <a:schemeClr val="tx1"/>
                </a:solidFill>
                <a:latin typeface="NikoshBAN" pitchFamily="2" charset="0"/>
                <a:cs typeface="NikoshBAN" pitchFamily="2" charset="0"/>
              </a:rPr>
              <a:t>বিষয়ঃ পদার্থবিজ্ঞান</a:t>
            </a:r>
          </a:p>
          <a:p>
            <a:pPr algn="ctr"/>
            <a:r>
              <a:rPr lang="bn-BD" sz="3600" dirty="0">
                <a:solidFill>
                  <a:schemeClr val="tx1"/>
                </a:solidFill>
                <a:latin typeface="NikoshBAN" pitchFamily="2" charset="0"/>
                <a:cs typeface="NikoshBAN" pitchFamily="2" charset="0"/>
              </a:rPr>
              <a:t>অধ্যায়ঃ ষষ্ঠ </a:t>
            </a:r>
            <a:endParaRPr lang="en-US" sz="3600" dirty="0">
              <a:solidFill>
                <a:schemeClr val="tx1"/>
              </a:solidFill>
              <a:latin typeface="NikoshBAN" pitchFamily="2" charset="0"/>
              <a:cs typeface="NikoshBAN" pitchFamily="2" charset="0"/>
            </a:endParaRPr>
          </a:p>
          <a:p>
            <a:pPr algn="ctr"/>
            <a:r>
              <a:rPr lang="en-US" sz="3600" dirty="0" smtClean="0">
                <a:solidFill>
                  <a:schemeClr val="tx1"/>
                </a:solidFill>
                <a:latin typeface="NikoshBAN" pitchFamily="2" charset="0"/>
                <a:cs typeface="NikoshBAN" pitchFamily="2" charset="0"/>
              </a:rPr>
              <a:t>তারিখঃ02/02/২০২১  </a:t>
            </a:r>
            <a:endParaRPr lang="bn-BD" sz="3600" dirty="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247322"/>
            <a:ext cx="165724" cy="53820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81000"/>
            <a:ext cx="2362200" cy="2029028"/>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524" y="508830"/>
            <a:ext cx="1815476" cy="2081970"/>
          </a:xfrm>
          <a:prstGeom prst="rect">
            <a:avLst/>
          </a:prstGeom>
        </p:spPr>
      </p:pic>
    </p:spTree>
    <p:extLst>
      <p:ext uri="{BB962C8B-B14F-4D97-AF65-F5344CB8AC3E}">
        <p14:creationId xmlns:p14="http://schemas.microsoft.com/office/powerpoint/2010/main" val="415529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 y="2190750"/>
            <a:ext cx="10562918" cy="123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marL="685800" indent="-685800" algn="ctr">
              <a:buFont typeface="Wingdings" panose="05000000000000000000" pitchFamily="2" charset="2"/>
              <a:buChar char="q"/>
            </a:pPr>
            <a:r>
              <a:rPr lang="bn-BD" sz="4875" dirty="0" smtClean="0">
                <a:solidFill>
                  <a:schemeClr val="tx1"/>
                </a:solidFill>
                <a:latin typeface="NikoshBAN" pitchFamily="2" charset="0"/>
                <a:cs typeface="NikoshBAN" pitchFamily="2" charset="0"/>
              </a:rPr>
              <a:t>রেল </a:t>
            </a:r>
            <a:r>
              <a:rPr lang="bn-BD" sz="4875" dirty="0">
                <a:solidFill>
                  <a:schemeClr val="tx1"/>
                </a:solidFill>
                <a:latin typeface="NikoshBAN" pitchFamily="2" charset="0"/>
                <a:cs typeface="NikoshBAN" pitchFamily="2" charset="0"/>
              </a:rPr>
              <a:t>লাইনের মাঝে ফাক রাখা না হলে কি হবে ?</a:t>
            </a:r>
            <a:endParaRPr lang="en-US" sz="4875" dirty="0">
              <a:solidFill>
                <a:schemeClr val="tx1"/>
              </a:solidFill>
              <a:latin typeface="NikoshBAN" pitchFamily="2" charset="0"/>
              <a:cs typeface="NikoshBAN" pitchFamily="2" charset="0"/>
            </a:endParaRPr>
          </a:p>
        </p:txBody>
      </p:sp>
      <p:sp>
        <p:nvSpPr>
          <p:cNvPr id="4" name="Rectangle 3"/>
          <p:cNvSpPr/>
          <p:nvPr/>
        </p:nvSpPr>
        <p:spPr>
          <a:xfrm>
            <a:off x="304800" y="4038600"/>
            <a:ext cx="1040007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marL="685800" indent="-685800" algn="ctr">
              <a:buFont typeface="Wingdings" panose="05000000000000000000" pitchFamily="2" charset="2"/>
              <a:buChar char="q"/>
            </a:pPr>
            <a:r>
              <a:rPr lang="bn-BD" sz="4875" dirty="0">
                <a:solidFill>
                  <a:schemeClr val="tx1"/>
                </a:solidFill>
                <a:latin typeface="NikoshBAN" pitchFamily="2" charset="0"/>
                <a:cs typeface="NikoshBAN" pitchFamily="2" charset="0"/>
              </a:rPr>
              <a:t>শরীরের তাপমাত্রা বাড়লে ঠান্ডা লাগে কেন ?</a:t>
            </a:r>
            <a:endParaRPr lang="en-US" sz="4875" dirty="0">
              <a:solidFill>
                <a:schemeClr val="tx1"/>
              </a:solidFill>
              <a:latin typeface="NikoshBAN" pitchFamily="2" charset="0"/>
              <a:cs typeface="NikoshBAN" pitchFamily="2" charset="0"/>
            </a:endParaRPr>
          </a:p>
        </p:txBody>
      </p:sp>
      <p:sp>
        <p:nvSpPr>
          <p:cNvPr id="7" name="Action Button: Home 6">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2" name="Action Button: Return 11">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3" name="Action Button: Back or Previous 12">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4" name="Action Button: Forward or Next 13">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5" name="Rectangle 14"/>
          <p:cNvSpPr/>
          <p:nvPr/>
        </p:nvSpPr>
        <p:spPr>
          <a:xfrm>
            <a:off x="304800" y="228600"/>
            <a:ext cx="10829618"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56503" y="3175205"/>
            <a:ext cx="8477250" cy="15301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r>
              <a:rPr lang="bn-BD" sz="3600" dirty="0">
                <a:solidFill>
                  <a:schemeClr val="tx1"/>
                </a:solidFill>
                <a:latin typeface="NikoshBAN" pitchFamily="2" charset="0"/>
                <a:cs typeface="NikoshBAN" pitchFamily="2" charset="0"/>
              </a:rPr>
              <a:t>(ক) ক্যালরি 			(খ) ওয়াট </a:t>
            </a:r>
          </a:p>
          <a:p>
            <a:endParaRPr lang="bn-BD" sz="3600" dirty="0">
              <a:solidFill>
                <a:schemeClr val="tx1"/>
              </a:solidFill>
              <a:latin typeface="NikoshBAN" pitchFamily="2" charset="0"/>
              <a:cs typeface="NikoshBAN" pitchFamily="2" charset="0"/>
            </a:endParaRPr>
          </a:p>
          <a:p>
            <a:r>
              <a:rPr lang="bn-BD" sz="3600" dirty="0">
                <a:solidFill>
                  <a:schemeClr val="tx1"/>
                </a:solidFill>
                <a:latin typeface="NikoshBAN" pitchFamily="2" charset="0"/>
                <a:cs typeface="NikoshBAN" pitchFamily="2" charset="0"/>
              </a:rPr>
              <a:t>(গ) জুল 		</a:t>
            </a:r>
            <a:r>
              <a:rPr lang="en-US" sz="3600" dirty="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(ঘ) কেলভিন</a:t>
            </a:r>
            <a:endParaRPr lang="en-US" sz="3600" dirty="0">
              <a:solidFill>
                <a:schemeClr val="tx1"/>
              </a:solidFill>
              <a:latin typeface="NikoshBAN" pitchFamily="2" charset="0"/>
              <a:cs typeface="NikoshBAN" pitchFamily="2" charset="0"/>
            </a:endParaRPr>
          </a:p>
        </p:txBody>
      </p:sp>
      <p:sp>
        <p:nvSpPr>
          <p:cNvPr id="8" name="Rectangle 7"/>
          <p:cNvSpPr/>
          <p:nvPr/>
        </p:nvSpPr>
        <p:spPr>
          <a:xfrm>
            <a:off x="2286000" y="1600200"/>
            <a:ext cx="8477250" cy="9715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r>
              <a:rPr lang="bn-BD" sz="3600" dirty="0">
                <a:solidFill>
                  <a:schemeClr val="tx1"/>
                </a:solidFill>
                <a:latin typeface="NikoshBAN" pitchFamily="2" charset="0"/>
                <a:cs typeface="NikoshBAN" pitchFamily="2" charset="0"/>
              </a:rPr>
              <a:t> </a:t>
            </a:r>
            <a:r>
              <a:rPr lang="en-US" sz="3600" dirty="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তাপের একক কী?</a:t>
            </a:r>
            <a:endParaRPr lang="en-US" sz="3600" dirty="0">
              <a:solidFill>
                <a:schemeClr val="tx1"/>
              </a:solidFill>
              <a:latin typeface="NikoshBAN" pitchFamily="2" charset="0"/>
              <a:cs typeface="NikoshBAN" pitchFamily="2" charset="0"/>
            </a:endParaRPr>
          </a:p>
        </p:txBody>
      </p:sp>
      <p:sp>
        <p:nvSpPr>
          <p:cNvPr id="9" name="Right Arrow 8"/>
          <p:cNvSpPr/>
          <p:nvPr/>
        </p:nvSpPr>
        <p:spPr>
          <a:xfrm>
            <a:off x="381000" y="3028950"/>
            <a:ext cx="1771650" cy="1981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3200" dirty="0">
                <a:solidFill>
                  <a:schemeClr val="tx1"/>
                </a:solidFill>
                <a:latin typeface="NikoshBAN" pitchFamily="2" charset="0"/>
                <a:cs typeface="NikoshBAN" pitchFamily="2" charset="0"/>
              </a:rPr>
              <a:t>কোনটি সঠিক ?</a:t>
            </a:r>
            <a:endParaRPr lang="en-US" sz="3200" dirty="0">
              <a:solidFill>
                <a:schemeClr val="tx1"/>
              </a:solidFill>
              <a:latin typeface="NikoshBAN" pitchFamily="2" charset="0"/>
              <a:cs typeface="NikoshBAN" pitchFamily="2" charset="0"/>
            </a:endParaRPr>
          </a:p>
        </p:txBody>
      </p:sp>
      <p:sp>
        <p:nvSpPr>
          <p:cNvPr id="13" name="Rectangle 12"/>
          <p:cNvSpPr/>
          <p:nvPr/>
        </p:nvSpPr>
        <p:spPr>
          <a:xfrm>
            <a:off x="2209800" y="6000750"/>
            <a:ext cx="7334250" cy="571500"/>
          </a:xfrm>
          <a:prstGeom prst="rect">
            <a:avLst/>
          </a:prstGeom>
          <a:ln>
            <a:noFill/>
          </a:ln>
        </p:spPr>
        <p:style>
          <a:lnRef idx="2">
            <a:schemeClr val="dk1"/>
          </a:lnRef>
          <a:fillRef idx="1">
            <a:schemeClr val="lt1"/>
          </a:fillRef>
          <a:effectRef idx="0">
            <a:schemeClr val="dk1"/>
          </a:effectRef>
          <a:fontRef idx="minor">
            <a:schemeClr val="dk1"/>
          </a:fontRef>
        </p:style>
        <p:txBody>
          <a:bodyPr lIns="131879" tIns="65940" rIns="131879" bIns="65940" rtlCol="0" anchor="ctr"/>
          <a:lstStyle/>
          <a:p>
            <a:pPr algn="ctr"/>
            <a:r>
              <a:rPr lang="bn-BD" sz="3200" dirty="0">
                <a:solidFill>
                  <a:schemeClr val="tx1"/>
                </a:solidFill>
                <a:latin typeface="NikoshBAN" pitchFamily="2" charset="0"/>
                <a:cs typeface="NikoshBAN" pitchFamily="2" charset="0"/>
              </a:rPr>
              <a:t>(গ) জুল </a:t>
            </a:r>
            <a:endParaRPr lang="en-US" sz="3200" dirty="0">
              <a:solidFill>
                <a:schemeClr val="tx1"/>
              </a:solidFill>
              <a:latin typeface="NikoshBAN" pitchFamily="2" charset="0"/>
              <a:cs typeface="NikoshBAN" pitchFamily="2" charset="0"/>
            </a:endParaRPr>
          </a:p>
        </p:txBody>
      </p:sp>
      <p:sp>
        <p:nvSpPr>
          <p:cNvPr id="15" name="Down Arrow 14"/>
          <p:cNvSpPr/>
          <p:nvPr/>
        </p:nvSpPr>
        <p:spPr>
          <a:xfrm>
            <a:off x="4876800" y="4781550"/>
            <a:ext cx="2133600" cy="11430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bn-BD" sz="3200" dirty="0">
              <a:solidFill>
                <a:schemeClr val="tx1"/>
              </a:solidFill>
              <a:latin typeface="NikoshBAN" pitchFamily="2" charset="0"/>
              <a:cs typeface="NikoshBAN" pitchFamily="2" charset="0"/>
            </a:endParaRPr>
          </a:p>
          <a:p>
            <a:pPr algn="ctr"/>
            <a:r>
              <a:rPr lang="bn-BD" sz="3200" dirty="0">
                <a:solidFill>
                  <a:schemeClr val="tx1"/>
                </a:solidFill>
                <a:latin typeface="NikoshBAN" pitchFamily="2" charset="0"/>
                <a:cs typeface="NikoshBAN" pitchFamily="2" charset="0"/>
              </a:rPr>
              <a:t>সঠিক উত্তর</a:t>
            </a:r>
            <a:endParaRPr lang="en-US" sz="3200" dirty="0">
              <a:solidFill>
                <a:schemeClr val="tx1"/>
              </a:solidFill>
              <a:latin typeface="NikoshBAN" pitchFamily="2" charset="0"/>
              <a:cs typeface="NikoshBAN" pitchFamily="2" charset="0"/>
            </a:endParaRPr>
          </a:p>
        </p:txBody>
      </p:sp>
      <p:sp>
        <p:nvSpPr>
          <p:cNvPr id="12" name="Action Button: Back or Previous 11">
            <a:hlinkClick r:id="" action="ppaction://hlinkshowjump?jump=previousslide" highlightClick="1"/>
          </p:cNvPr>
          <p:cNvSpPr/>
          <p:nvPr/>
        </p:nvSpPr>
        <p:spPr>
          <a:xfrm>
            <a:off x="0" y="750570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4" name="Action Button: Forward or Next 13">
            <a:hlinkClick r:id="" action="ppaction://hlinkshowjump?jump=nextslide" highlightClick="1"/>
          </p:cNvPr>
          <p:cNvSpPr/>
          <p:nvPr/>
        </p:nvSpPr>
        <p:spPr>
          <a:xfrm>
            <a:off x="10668000" y="756285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6" name="Right Arrow 15"/>
          <p:cNvSpPr/>
          <p:nvPr/>
        </p:nvSpPr>
        <p:spPr>
          <a:xfrm>
            <a:off x="533400" y="1371600"/>
            <a:ext cx="1619250" cy="1600200"/>
          </a:xfrm>
          <a:prstGeom prst="rightArrow">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en-US" sz="3200" dirty="0" smtClean="0">
                <a:solidFill>
                  <a:schemeClr val="tx1"/>
                </a:solidFill>
                <a:latin typeface="NikoshBAN" pitchFamily="2" charset="0"/>
                <a:cs typeface="NikoshBAN" pitchFamily="2" charset="0"/>
              </a:rPr>
              <a:t>১</a:t>
            </a:r>
            <a:endParaRPr lang="en-US" sz="3200" dirty="0">
              <a:solidFill>
                <a:schemeClr val="tx1"/>
              </a:solidFill>
              <a:latin typeface="NikoshBAN" pitchFamily="2" charset="0"/>
              <a:cs typeface="NikoshBAN" pitchFamily="2" charset="0"/>
            </a:endParaRPr>
          </a:p>
        </p:txBody>
      </p:sp>
      <p:sp>
        <p:nvSpPr>
          <p:cNvPr id="3" name="Rectangle 2"/>
          <p:cNvSpPr/>
          <p:nvPr/>
        </p:nvSpPr>
        <p:spPr>
          <a:xfrm>
            <a:off x="152400" y="152400"/>
            <a:ext cx="11049000" cy="739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en-US"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0" y="2819400"/>
            <a:ext cx="8477250" cy="1714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r>
              <a:rPr lang="bn-BD" sz="3500" dirty="0">
                <a:solidFill>
                  <a:schemeClr val="tx1"/>
                </a:solidFill>
                <a:latin typeface="NikoshBAN" pitchFamily="2" charset="0"/>
                <a:cs typeface="NikoshBAN" pitchFamily="2" charset="0"/>
              </a:rPr>
              <a:t>(ক) ফারেনহাইট			(খ) কেলভিন </a:t>
            </a:r>
          </a:p>
          <a:p>
            <a:endParaRPr lang="bn-BD" sz="3500" dirty="0">
              <a:solidFill>
                <a:schemeClr val="tx1"/>
              </a:solidFill>
              <a:latin typeface="NikoshBAN" pitchFamily="2" charset="0"/>
              <a:cs typeface="NikoshBAN" pitchFamily="2" charset="0"/>
            </a:endParaRPr>
          </a:p>
          <a:p>
            <a:r>
              <a:rPr lang="bn-BD" sz="3500" dirty="0">
                <a:solidFill>
                  <a:schemeClr val="tx1"/>
                </a:solidFill>
                <a:latin typeface="NikoshBAN" pitchFamily="2" charset="0"/>
                <a:cs typeface="NikoshBAN" pitchFamily="2" charset="0"/>
              </a:rPr>
              <a:t>(গ) সেলসিয়াস 		</a:t>
            </a:r>
            <a:r>
              <a:rPr lang="en-US" sz="3500" dirty="0">
                <a:solidFill>
                  <a:schemeClr val="tx1"/>
                </a:solidFill>
                <a:latin typeface="NikoshBAN" pitchFamily="2" charset="0"/>
                <a:cs typeface="NikoshBAN" pitchFamily="2" charset="0"/>
              </a:rPr>
              <a:t>	</a:t>
            </a:r>
            <a:r>
              <a:rPr lang="bn-BD" sz="3500" dirty="0">
                <a:solidFill>
                  <a:schemeClr val="tx1"/>
                </a:solidFill>
                <a:latin typeface="NikoshBAN" pitchFamily="2" charset="0"/>
                <a:cs typeface="NikoshBAN" pitchFamily="2" charset="0"/>
              </a:rPr>
              <a:t>(ঘ) সেন্টিগ্রেড </a:t>
            </a:r>
            <a:endParaRPr lang="en-US" sz="3500" dirty="0">
              <a:solidFill>
                <a:schemeClr val="tx1"/>
              </a:solidFill>
              <a:latin typeface="NikoshBAN" pitchFamily="2" charset="0"/>
              <a:cs typeface="NikoshBAN" pitchFamily="2" charset="0"/>
            </a:endParaRPr>
          </a:p>
        </p:txBody>
      </p:sp>
      <p:sp>
        <p:nvSpPr>
          <p:cNvPr id="8" name="Rectangle 7"/>
          <p:cNvSpPr/>
          <p:nvPr/>
        </p:nvSpPr>
        <p:spPr>
          <a:xfrm>
            <a:off x="2286000" y="838200"/>
            <a:ext cx="8477250" cy="1809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r>
              <a:rPr lang="bn-BD" sz="3600" dirty="0">
                <a:solidFill>
                  <a:schemeClr val="tx1"/>
                </a:solidFill>
                <a:latin typeface="NikoshBAN" pitchFamily="2" charset="0"/>
                <a:cs typeface="NikoshBAN" pitchFamily="2" charset="0"/>
              </a:rPr>
              <a:t>আন্তর্জাতিক পদ্ধতিতে তাপমাত্রার একক কী ?</a:t>
            </a:r>
            <a:endParaRPr lang="en-US" sz="3600" dirty="0">
              <a:solidFill>
                <a:schemeClr val="tx1"/>
              </a:solidFill>
              <a:latin typeface="NikoshBAN" pitchFamily="2" charset="0"/>
              <a:cs typeface="NikoshBAN" pitchFamily="2" charset="0"/>
            </a:endParaRPr>
          </a:p>
        </p:txBody>
      </p:sp>
      <p:sp>
        <p:nvSpPr>
          <p:cNvPr id="9" name="Right Arrow 8"/>
          <p:cNvSpPr/>
          <p:nvPr/>
        </p:nvSpPr>
        <p:spPr>
          <a:xfrm>
            <a:off x="457200" y="2819400"/>
            <a:ext cx="1733550" cy="17907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3200" dirty="0">
                <a:solidFill>
                  <a:schemeClr val="tx1"/>
                </a:solidFill>
                <a:latin typeface="NikoshBAN" pitchFamily="2" charset="0"/>
                <a:cs typeface="NikoshBAN" pitchFamily="2" charset="0"/>
              </a:rPr>
              <a:t>কোনটি সঠিক ?</a:t>
            </a:r>
            <a:endParaRPr lang="en-US" sz="3200" dirty="0">
              <a:solidFill>
                <a:schemeClr val="tx1"/>
              </a:solidFill>
              <a:latin typeface="NikoshBAN" pitchFamily="2" charset="0"/>
              <a:cs typeface="NikoshBAN" pitchFamily="2" charset="0"/>
            </a:endParaRPr>
          </a:p>
        </p:txBody>
      </p:sp>
      <p:sp>
        <p:nvSpPr>
          <p:cNvPr id="13" name="Rectangle 12"/>
          <p:cNvSpPr/>
          <p:nvPr/>
        </p:nvSpPr>
        <p:spPr>
          <a:xfrm>
            <a:off x="152400" y="5905500"/>
            <a:ext cx="110490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3600" dirty="0">
                <a:solidFill>
                  <a:schemeClr val="tx1"/>
                </a:solidFill>
                <a:latin typeface="NikoshBAN" pitchFamily="2" charset="0"/>
                <a:cs typeface="NikoshBAN" pitchFamily="2" charset="0"/>
              </a:rPr>
              <a:t>(খ) কেলভিন </a:t>
            </a:r>
            <a:endParaRPr lang="en-US" sz="3600" dirty="0">
              <a:solidFill>
                <a:schemeClr val="tx1"/>
              </a:solidFill>
              <a:latin typeface="NikoshBAN" pitchFamily="2" charset="0"/>
              <a:cs typeface="NikoshBAN" pitchFamily="2" charset="0"/>
            </a:endParaRPr>
          </a:p>
        </p:txBody>
      </p:sp>
      <p:sp>
        <p:nvSpPr>
          <p:cNvPr id="10" name="Action Button: Home 9">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1" name="Action Button: Return 10">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2" name="Action Button: Back or Previous 11">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4" name="Action Button: Forward or Next 13">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6" name="Down Arrow 15"/>
          <p:cNvSpPr/>
          <p:nvPr/>
        </p:nvSpPr>
        <p:spPr>
          <a:xfrm>
            <a:off x="4953000" y="4648200"/>
            <a:ext cx="2286000" cy="11430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bn-BD" sz="2875" dirty="0">
              <a:solidFill>
                <a:schemeClr val="tx1"/>
              </a:solidFill>
              <a:latin typeface="NikoshBAN" pitchFamily="2" charset="0"/>
              <a:cs typeface="NikoshBAN" pitchFamily="2" charset="0"/>
            </a:endParaRPr>
          </a:p>
          <a:p>
            <a:pPr algn="ctr"/>
            <a:r>
              <a:rPr lang="bn-BD" sz="2875" dirty="0">
                <a:solidFill>
                  <a:schemeClr val="tx1"/>
                </a:solidFill>
                <a:latin typeface="NikoshBAN" pitchFamily="2" charset="0"/>
                <a:cs typeface="NikoshBAN" pitchFamily="2" charset="0"/>
              </a:rPr>
              <a:t>সঠিক উত্তর</a:t>
            </a:r>
            <a:endParaRPr lang="en-US" sz="2875" dirty="0">
              <a:solidFill>
                <a:schemeClr val="tx1"/>
              </a:solidFill>
              <a:latin typeface="NikoshBAN" pitchFamily="2" charset="0"/>
              <a:cs typeface="NikoshBAN" pitchFamily="2" charset="0"/>
            </a:endParaRPr>
          </a:p>
        </p:txBody>
      </p:sp>
      <p:sp>
        <p:nvSpPr>
          <p:cNvPr id="17" name="Right Arrow 16"/>
          <p:cNvSpPr/>
          <p:nvPr/>
        </p:nvSpPr>
        <p:spPr>
          <a:xfrm>
            <a:off x="457200" y="857250"/>
            <a:ext cx="1733550" cy="17145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en-US" sz="3600" dirty="0" smtClean="0">
                <a:solidFill>
                  <a:schemeClr val="tx1"/>
                </a:solidFill>
                <a:latin typeface="NikoshBAN" pitchFamily="2" charset="0"/>
                <a:cs typeface="NikoshBAN" pitchFamily="2" charset="0"/>
              </a:rPr>
              <a:t>২ </a:t>
            </a:r>
            <a:endParaRPr lang="en-US" sz="3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0750" y="2742740"/>
            <a:ext cx="8477250" cy="1714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r>
              <a:rPr lang="bn-BD" sz="3500" dirty="0">
                <a:solidFill>
                  <a:schemeClr val="tx1"/>
                </a:solidFill>
                <a:latin typeface="NikoshBAN" pitchFamily="2" charset="0"/>
                <a:cs typeface="NikoshBAN" pitchFamily="2" charset="0"/>
              </a:rPr>
              <a:t>(ক) 			(খ)  </a:t>
            </a:r>
          </a:p>
          <a:p>
            <a:endParaRPr lang="bn-BD" sz="3500" dirty="0">
              <a:solidFill>
                <a:schemeClr val="tx1"/>
              </a:solidFill>
              <a:latin typeface="NikoshBAN" pitchFamily="2" charset="0"/>
              <a:cs typeface="NikoshBAN" pitchFamily="2" charset="0"/>
            </a:endParaRPr>
          </a:p>
          <a:p>
            <a:r>
              <a:rPr lang="bn-BD" sz="3500" dirty="0">
                <a:solidFill>
                  <a:schemeClr val="tx1"/>
                </a:solidFill>
                <a:latin typeface="NikoshBAN" pitchFamily="2" charset="0"/>
                <a:cs typeface="NikoshBAN" pitchFamily="2" charset="0"/>
              </a:rPr>
              <a:t>(গ)		</a:t>
            </a:r>
            <a:r>
              <a:rPr lang="en-US" sz="3500" dirty="0">
                <a:solidFill>
                  <a:schemeClr val="tx1"/>
                </a:solidFill>
                <a:latin typeface="NikoshBAN" pitchFamily="2" charset="0"/>
                <a:cs typeface="NikoshBAN" pitchFamily="2" charset="0"/>
              </a:rPr>
              <a:t>	</a:t>
            </a:r>
            <a:r>
              <a:rPr lang="bn-BD" sz="3500" dirty="0">
                <a:solidFill>
                  <a:schemeClr val="tx1"/>
                </a:solidFill>
                <a:latin typeface="NikoshBAN" pitchFamily="2" charset="0"/>
                <a:cs typeface="NikoshBAN" pitchFamily="2" charset="0"/>
              </a:rPr>
              <a:t>(ঘ)  </a:t>
            </a:r>
            <a:endParaRPr lang="en-US" sz="3500" dirty="0">
              <a:solidFill>
                <a:schemeClr val="tx1"/>
              </a:solidFill>
              <a:latin typeface="NikoshBAN" pitchFamily="2" charset="0"/>
              <a:cs typeface="NikoshBAN" pitchFamily="2" charset="0"/>
            </a:endParaRPr>
          </a:p>
        </p:txBody>
      </p:sp>
      <p:sp>
        <p:nvSpPr>
          <p:cNvPr id="8" name="Rectangle 7"/>
          <p:cNvSpPr/>
          <p:nvPr/>
        </p:nvSpPr>
        <p:spPr>
          <a:xfrm>
            <a:off x="2190750" y="838200"/>
            <a:ext cx="8477250" cy="1809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r>
              <a:rPr lang="en-US" sz="3600" dirty="0" err="1">
                <a:solidFill>
                  <a:schemeClr val="tx1"/>
                </a:solidFill>
                <a:latin typeface="NikoshBAN" pitchFamily="2" charset="0"/>
                <a:cs typeface="NikoshBAN" pitchFamily="2" charset="0"/>
              </a:rPr>
              <a:t>ফারেনহাইট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স্কেলে</a:t>
            </a:r>
            <a:r>
              <a:rPr lang="en-US" sz="3600" dirty="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নিম্নস্থিরাংক বা হিমাঙ্ক কত -</a:t>
            </a:r>
            <a:endParaRPr lang="en-US" sz="3600" dirty="0">
              <a:solidFill>
                <a:schemeClr val="tx1"/>
              </a:solidFill>
              <a:latin typeface="NikoshBAN" pitchFamily="2" charset="0"/>
              <a:cs typeface="NikoshBAN" pitchFamily="2" charset="0"/>
            </a:endParaRPr>
          </a:p>
        </p:txBody>
      </p:sp>
      <p:sp>
        <p:nvSpPr>
          <p:cNvPr id="9" name="Right Arrow 8"/>
          <p:cNvSpPr/>
          <p:nvPr/>
        </p:nvSpPr>
        <p:spPr>
          <a:xfrm>
            <a:off x="273242" y="2647950"/>
            <a:ext cx="1631758" cy="17907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2875" dirty="0">
                <a:solidFill>
                  <a:schemeClr val="tx1"/>
                </a:solidFill>
                <a:latin typeface="NikoshBAN" pitchFamily="2" charset="0"/>
                <a:cs typeface="NikoshBAN" pitchFamily="2" charset="0"/>
              </a:rPr>
              <a:t>কোনটি সঠিক ?</a:t>
            </a:r>
            <a:endParaRPr lang="en-US" sz="2875" dirty="0">
              <a:solidFill>
                <a:schemeClr val="tx1"/>
              </a:solidFill>
              <a:latin typeface="NikoshBAN" pitchFamily="2" charset="0"/>
              <a:cs typeface="NikoshBAN" pitchFamily="2" charset="0"/>
            </a:endParaRPr>
          </a:p>
        </p:txBody>
      </p:sp>
      <p:sp>
        <p:nvSpPr>
          <p:cNvPr id="13" name="Rectangle 12"/>
          <p:cNvSpPr/>
          <p:nvPr/>
        </p:nvSpPr>
        <p:spPr>
          <a:xfrm>
            <a:off x="1828800" y="5653703"/>
            <a:ext cx="7334250"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4000" dirty="0">
                <a:solidFill>
                  <a:schemeClr val="tx1"/>
                </a:solidFill>
                <a:latin typeface="NikoshBAN" pitchFamily="2" charset="0"/>
                <a:cs typeface="NikoshBAN" pitchFamily="2" charset="0"/>
              </a:rPr>
              <a:t>(গ) </a:t>
            </a:r>
            <a:endParaRPr lang="en-US" sz="4000" dirty="0">
              <a:solidFill>
                <a:schemeClr val="tx1"/>
              </a:solidFill>
              <a:latin typeface="NikoshBAN" pitchFamily="2" charset="0"/>
              <a:cs typeface="NikoshBAN" pitchFamily="2" charset="0"/>
            </a:endParaRPr>
          </a:p>
        </p:txBody>
      </p:sp>
      <p:sp>
        <p:nvSpPr>
          <p:cNvPr id="10" name="Action Button: Home 9">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1" name="Action Button: Return 10">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2" name="Action Button: Back or Previous 11">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4" name="Action Button: Forward or Next 13">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6" name="Down Arrow 15"/>
          <p:cNvSpPr/>
          <p:nvPr/>
        </p:nvSpPr>
        <p:spPr>
          <a:xfrm>
            <a:off x="4870844" y="4510703"/>
            <a:ext cx="2286000" cy="11430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bn-BD" sz="2875" dirty="0">
              <a:solidFill>
                <a:schemeClr val="tx1"/>
              </a:solidFill>
              <a:latin typeface="NikoshBAN" pitchFamily="2" charset="0"/>
              <a:cs typeface="NikoshBAN" pitchFamily="2" charset="0"/>
            </a:endParaRPr>
          </a:p>
          <a:p>
            <a:pPr algn="ctr"/>
            <a:r>
              <a:rPr lang="bn-BD" sz="2875" dirty="0">
                <a:solidFill>
                  <a:schemeClr val="tx1"/>
                </a:solidFill>
                <a:latin typeface="NikoshBAN" pitchFamily="2" charset="0"/>
                <a:cs typeface="NikoshBAN" pitchFamily="2" charset="0"/>
              </a:rPr>
              <a:t>সঠিক উত্তর</a:t>
            </a:r>
            <a:endParaRPr lang="en-US" sz="2875" dirty="0">
              <a:solidFill>
                <a:schemeClr val="tx1"/>
              </a:solidFill>
              <a:latin typeface="NikoshBAN" pitchFamily="2" charset="0"/>
              <a:cs typeface="NikoshBAN" pitchFamily="2" charset="0"/>
            </a:endParaRPr>
          </a:p>
        </p:txBody>
      </p:sp>
      <p:sp>
        <p:nvSpPr>
          <p:cNvPr id="17" name="Right Arrow 16"/>
          <p:cNvSpPr/>
          <p:nvPr/>
        </p:nvSpPr>
        <p:spPr>
          <a:xfrm>
            <a:off x="285750" y="792173"/>
            <a:ext cx="1619250" cy="17145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en-US" sz="3500" dirty="0" smtClean="0">
                <a:solidFill>
                  <a:schemeClr val="tx1"/>
                </a:solidFill>
                <a:latin typeface="NikoshBAN" pitchFamily="2" charset="0"/>
                <a:cs typeface="NikoshBAN" pitchFamily="2" charset="0"/>
              </a:rPr>
              <a:t>৩ </a:t>
            </a:r>
            <a:endParaRPr lang="en-US" sz="3500" dirty="0">
              <a:solidFill>
                <a:schemeClr val="tx1"/>
              </a:solidFill>
              <a:latin typeface="NikoshBAN" pitchFamily="2" charset="0"/>
              <a:cs typeface="NikoshBAN" pitchFamily="2" charset="0"/>
            </a:endParaRPr>
          </a:p>
        </p:txBody>
      </p:sp>
      <p:graphicFrame>
        <p:nvGraphicFramePr>
          <p:cNvPr id="89090" name="Object 2"/>
          <p:cNvGraphicFramePr>
            <a:graphicFrameLocks noChangeAspect="1"/>
          </p:cNvGraphicFramePr>
          <p:nvPr>
            <p:extLst>
              <p:ext uri="{D42A27DB-BD31-4B8C-83A1-F6EECF244321}">
                <p14:modId xmlns:p14="http://schemas.microsoft.com/office/powerpoint/2010/main" val="2017421136"/>
              </p:ext>
            </p:extLst>
          </p:nvPr>
        </p:nvGraphicFramePr>
        <p:xfrm>
          <a:off x="3043038" y="2742740"/>
          <a:ext cx="994173" cy="695325"/>
        </p:xfrm>
        <a:graphic>
          <a:graphicData uri="http://schemas.openxmlformats.org/presentationml/2006/ole">
            <mc:AlternateContent xmlns:mc="http://schemas.openxmlformats.org/markup-compatibility/2006">
              <mc:Choice xmlns:v="urn:schemas-microsoft-com:vml" Requires="v">
                <p:oleObj spid="_x0000_s89850" name="Equation" r:id="rId3" imgW="304560" imgH="203040" progId="Equation.3">
                  <p:embed/>
                </p:oleObj>
              </mc:Choice>
              <mc:Fallback>
                <p:oleObj name="Equation" r:id="rId3" imgW="30456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038" y="2742740"/>
                        <a:ext cx="99417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1106093049"/>
              </p:ext>
            </p:extLst>
          </p:nvPr>
        </p:nvGraphicFramePr>
        <p:xfrm>
          <a:off x="5943600" y="2819400"/>
          <a:ext cx="1313656" cy="695325"/>
        </p:xfrm>
        <a:graphic>
          <a:graphicData uri="http://schemas.openxmlformats.org/presentationml/2006/ole">
            <mc:AlternateContent xmlns:mc="http://schemas.openxmlformats.org/markup-compatibility/2006">
              <mc:Choice xmlns:v="urn:schemas-microsoft-com:vml" Requires="v">
                <p:oleObj spid="_x0000_s89851" name="Equation" r:id="rId5" imgW="444240" imgH="203040" progId="Equation.3">
                  <p:embed/>
                </p:oleObj>
              </mc:Choice>
              <mc:Fallback>
                <p:oleObj name="Equation" r:id="rId5" imgW="44424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819400"/>
                        <a:ext cx="1313656"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2" name="Object 4"/>
          <p:cNvGraphicFramePr>
            <a:graphicFrameLocks noChangeAspect="1"/>
          </p:cNvGraphicFramePr>
          <p:nvPr>
            <p:extLst>
              <p:ext uri="{D42A27DB-BD31-4B8C-83A1-F6EECF244321}">
                <p14:modId xmlns:p14="http://schemas.microsoft.com/office/powerpoint/2010/main" val="3509138472"/>
              </p:ext>
            </p:extLst>
          </p:nvPr>
        </p:nvGraphicFramePr>
        <p:xfrm>
          <a:off x="2883399" y="3599759"/>
          <a:ext cx="1238250" cy="800100"/>
        </p:xfrm>
        <a:graphic>
          <a:graphicData uri="http://schemas.openxmlformats.org/presentationml/2006/ole">
            <mc:AlternateContent xmlns:mc="http://schemas.openxmlformats.org/markup-compatibility/2006">
              <mc:Choice xmlns:v="urn:schemas-microsoft-com:vml" Requires="v">
                <p:oleObj spid="_x0000_s89852" name="Equation" r:id="rId7" imgW="380880" imgH="203040" progId="Equation.3">
                  <p:embed/>
                </p:oleObj>
              </mc:Choice>
              <mc:Fallback>
                <p:oleObj name="Equation" r:id="rId7" imgW="3808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3399" y="3599759"/>
                        <a:ext cx="12382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3" name="Object 5"/>
          <p:cNvGraphicFramePr>
            <a:graphicFrameLocks noChangeAspect="1"/>
          </p:cNvGraphicFramePr>
          <p:nvPr>
            <p:extLst>
              <p:ext uri="{D42A27DB-BD31-4B8C-83A1-F6EECF244321}">
                <p14:modId xmlns:p14="http://schemas.microsoft.com/office/powerpoint/2010/main" val="1719332552"/>
              </p:ext>
            </p:extLst>
          </p:nvPr>
        </p:nvGraphicFramePr>
        <p:xfrm>
          <a:off x="6096000" y="3754539"/>
          <a:ext cx="1309688" cy="645320"/>
        </p:xfrm>
        <a:graphic>
          <a:graphicData uri="http://schemas.openxmlformats.org/presentationml/2006/ole">
            <mc:AlternateContent xmlns:mc="http://schemas.openxmlformats.org/markup-compatibility/2006">
              <mc:Choice xmlns:v="urn:schemas-microsoft-com:vml" Requires="v">
                <p:oleObj spid="_x0000_s89853" name="Equation" r:id="rId9" imgW="457200" imgH="203040" progId="Equation.3">
                  <p:embed/>
                </p:oleObj>
              </mc:Choice>
              <mc:Fallback>
                <p:oleObj name="Equation" r:id="rId9" imgW="457200" imgH="203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754539"/>
                        <a:ext cx="1309688" cy="645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4" name="Object 6"/>
          <p:cNvGraphicFramePr>
            <a:graphicFrameLocks noChangeAspect="1"/>
          </p:cNvGraphicFramePr>
          <p:nvPr>
            <p:extLst>
              <p:ext uri="{D42A27DB-BD31-4B8C-83A1-F6EECF244321}">
                <p14:modId xmlns:p14="http://schemas.microsoft.com/office/powerpoint/2010/main" val="1655659470"/>
              </p:ext>
            </p:extLst>
          </p:nvPr>
        </p:nvGraphicFramePr>
        <p:xfrm>
          <a:off x="5806681" y="5596322"/>
          <a:ext cx="1238250" cy="800100"/>
        </p:xfrm>
        <a:graphic>
          <a:graphicData uri="http://schemas.openxmlformats.org/presentationml/2006/ole">
            <mc:AlternateContent xmlns:mc="http://schemas.openxmlformats.org/markup-compatibility/2006">
              <mc:Choice xmlns:v="urn:schemas-microsoft-com:vml" Requires="v">
                <p:oleObj spid="_x0000_s89854" name="Equation" r:id="rId11" imgW="380880" imgH="203040" progId="Equation.3">
                  <p:embed/>
                </p:oleObj>
              </mc:Choice>
              <mc:Fallback>
                <p:oleObj name="Equation" r:id="rId11" imgW="380880" imgH="2030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6681" y="5596322"/>
                        <a:ext cx="12382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9090"/>
                                        </p:tgtEl>
                                        <p:attrNameLst>
                                          <p:attrName>style.visibility</p:attrName>
                                        </p:attrNameLst>
                                      </p:cBhvr>
                                      <p:to>
                                        <p:strVal val="visible"/>
                                      </p:to>
                                    </p:set>
                                    <p:anim calcmode="lin" valueType="num">
                                      <p:cBhvr additive="base">
                                        <p:cTn id="15" dur="500" fill="hold"/>
                                        <p:tgtEl>
                                          <p:spTgt spid="89090"/>
                                        </p:tgtEl>
                                        <p:attrNameLst>
                                          <p:attrName>ppt_x</p:attrName>
                                        </p:attrNameLst>
                                      </p:cBhvr>
                                      <p:tavLst>
                                        <p:tav tm="0">
                                          <p:val>
                                            <p:strVal val="1+#ppt_w/2"/>
                                          </p:val>
                                        </p:tav>
                                        <p:tav tm="100000">
                                          <p:val>
                                            <p:strVal val="#ppt_x"/>
                                          </p:val>
                                        </p:tav>
                                      </p:tavLst>
                                    </p:anim>
                                    <p:anim calcmode="lin" valueType="num">
                                      <p:cBhvr additive="base">
                                        <p:cTn id="16" dur="500" fill="hold"/>
                                        <p:tgtEl>
                                          <p:spTgt spid="8909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9091"/>
                                        </p:tgtEl>
                                        <p:attrNameLst>
                                          <p:attrName>style.visibility</p:attrName>
                                        </p:attrNameLst>
                                      </p:cBhvr>
                                      <p:to>
                                        <p:strVal val="visible"/>
                                      </p:to>
                                    </p:set>
                                    <p:anim calcmode="lin" valueType="num">
                                      <p:cBhvr additive="base">
                                        <p:cTn id="19" dur="500" fill="hold"/>
                                        <p:tgtEl>
                                          <p:spTgt spid="89091"/>
                                        </p:tgtEl>
                                        <p:attrNameLst>
                                          <p:attrName>ppt_x</p:attrName>
                                        </p:attrNameLst>
                                      </p:cBhvr>
                                      <p:tavLst>
                                        <p:tav tm="0">
                                          <p:val>
                                            <p:strVal val="1+#ppt_w/2"/>
                                          </p:val>
                                        </p:tav>
                                        <p:tav tm="100000">
                                          <p:val>
                                            <p:strVal val="#ppt_x"/>
                                          </p:val>
                                        </p:tav>
                                      </p:tavLst>
                                    </p:anim>
                                    <p:anim calcmode="lin" valueType="num">
                                      <p:cBhvr additive="base">
                                        <p:cTn id="20" dur="500" fill="hold"/>
                                        <p:tgtEl>
                                          <p:spTgt spid="8909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9092"/>
                                        </p:tgtEl>
                                        <p:attrNameLst>
                                          <p:attrName>style.visibility</p:attrName>
                                        </p:attrNameLst>
                                      </p:cBhvr>
                                      <p:to>
                                        <p:strVal val="visible"/>
                                      </p:to>
                                    </p:set>
                                    <p:anim calcmode="lin" valueType="num">
                                      <p:cBhvr additive="base">
                                        <p:cTn id="23" dur="500" fill="hold"/>
                                        <p:tgtEl>
                                          <p:spTgt spid="89092"/>
                                        </p:tgtEl>
                                        <p:attrNameLst>
                                          <p:attrName>ppt_x</p:attrName>
                                        </p:attrNameLst>
                                      </p:cBhvr>
                                      <p:tavLst>
                                        <p:tav tm="0">
                                          <p:val>
                                            <p:strVal val="1+#ppt_w/2"/>
                                          </p:val>
                                        </p:tav>
                                        <p:tav tm="100000">
                                          <p:val>
                                            <p:strVal val="#ppt_x"/>
                                          </p:val>
                                        </p:tav>
                                      </p:tavLst>
                                    </p:anim>
                                    <p:anim calcmode="lin" valueType="num">
                                      <p:cBhvr additive="base">
                                        <p:cTn id="24" dur="500" fill="hold"/>
                                        <p:tgtEl>
                                          <p:spTgt spid="8909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9093"/>
                                        </p:tgtEl>
                                        <p:attrNameLst>
                                          <p:attrName>style.visibility</p:attrName>
                                        </p:attrNameLst>
                                      </p:cBhvr>
                                      <p:to>
                                        <p:strVal val="visible"/>
                                      </p:to>
                                    </p:set>
                                    <p:anim calcmode="lin" valueType="num">
                                      <p:cBhvr additive="base">
                                        <p:cTn id="27" dur="500" fill="hold"/>
                                        <p:tgtEl>
                                          <p:spTgt spid="89093"/>
                                        </p:tgtEl>
                                        <p:attrNameLst>
                                          <p:attrName>ppt_x</p:attrName>
                                        </p:attrNameLst>
                                      </p:cBhvr>
                                      <p:tavLst>
                                        <p:tav tm="0">
                                          <p:val>
                                            <p:strVal val="1+#ppt_w/2"/>
                                          </p:val>
                                        </p:tav>
                                        <p:tav tm="100000">
                                          <p:val>
                                            <p:strVal val="#ppt_x"/>
                                          </p:val>
                                        </p:tav>
                                      </p:tavLst>
                                    </p:anim>
                                    <p:anim calcmode="lin" valueType="num">
                                      <p:cBhvr additive="base">
                                        <p:cTn id="28" dur="500" fill="hold"/>
                                        <p:tgtEl>
                                          <p:spTgt spid="8909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89094"/>
                                        </p:tgtEl>
                                        <p:attrNameLst>
                                          <p:attrName>style.visibility</p:attrName>
                                        </p:attrNameLst>
                                      </p:cBhvr>
                                      <p:to>
                                        <p:strVal val="visible"/>
                                      </p:to>
                                    </p:set>
                                    <p:animEffect transition="in" filter="fade">
                                      <p:cBhvr>
                                        <p:cTn id="42" dur="20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962400" y="57150"/>
            <a:ext cx="4476750" cy="123825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4000" dirty="0">
                <a:solidFill>
                  <a:schemeClr val="tx1"/>
                </a:solidFill>
                <a:latin typeface="NikoshBAN" pitchFamily="2" charset="0"/>
                <a:cs typeface="NikoshBAN" pitchFamily="2" charset="0"/>
              </a:rPr>
              <a:t>বহুনির্বাচনী প্রশ্নঃ ৪</a:t>
            </a:r>
            <a:r>
              <a:rPr lang="en-US" sz="4000" dirty="0">
                <a:solidFill>
                  <a:schemeClr val="tx1"/>
                </a:solidFill>
                <a:latin typeface="NikoshBAN" pitchFamily="2" charset="0"/>
                <a:cs typeface="NikoshBAN" pitchFamily="2" charset="0"/>
              </a:rPr>
              <a:t> </a:t>
            </a:r>
            <a:r>
              <a:rPr lang="bn-BD" sz="4000" dirty="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
        <p:nvSpPr>
          <p:cNvPr id="9" name="Right Arrow 8"/>
          <p:cNvSpPr/>
          <p:nvPr/>
        </p:nvSpPr>
        <p:spPr>
          <a:xfrm>
            <a:off x="571500" y="2762250"/>
            <a:ext cx="1619250" cy="1676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2875" dirty="0">
                <a:solidFill>
                  <a:schemeClr val="tx1"/>
                </a:solidFill>
                <a:latin typeface="NikoshBAN" pitchFamily="2" charset="0"/>
                <a:cs typeface="NikoshBAN" pitchFamily="2" charset="0"/>
              </a:rPr>
              <a:t>কোনটি সঠিক ?</a:t>
            </a:r>
            <a:endParaRPr lang="en-US" sz="2875" dirty="0">
              <a:solidFill>
                <a:schemeClr val="tx1"/>
              </a:solidFill>
              <a:latin typeface="NikoshBAN" pitchFamily="2" charset="0"/>
              <a:cs typeface="NikoshBAN" pitchFamily="2" charset="0"/>
            </a:endParaRPr>
          </a:p>
        </p:txBody>
      </p:sp>
      <p:sp>
        <p:nvSpPr>
          <p:cNvPr id="13" name="Rectangle 12"/>
          <p:cNvSpPr/>
          <p:nvPr/>
        </p:nvSpPr>
        <p:spPr>
          <a:xfrm>
            <a:off x="2254045" y="5638800"/>
            <a:ext cx="7334250"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4000" dirty="0">
                <a:solidFill>
                  <a:schemeClr val="tx1"/>
                </a:solidFill>
                <a:latin typeface="NikoshBAN" pitchFamily="2" charset="0"/>
                <a:cs typeface="NikoshBAN" pitchFamily="2" charset="0"/>
              </a:rPr>
              <a:t>(ক)</a:t>
            </a:r>
            <a:r>
              <a:rPr lang="en-US" sz="4000" dirty="0">
                <a:solidFill>
                  <a:schemeClr val="tx1"/>
                </a:solidFill>
                <a:latin typeface="NikoshBAN" pitchFamily="2" charset="0"/>
                <a:cs typeface="NikoshBAN" pitchFamily="2" charset="0"/>
              </a:rPr>
              <a:t> </a:t>
            </a:r>
            <a:r>
              <a:rPr lang="bn-BD"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i</a:t>
            </a:r>
            <a:r>
              <a:rPr lang="bn-BD" sz="4000" dirty="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
        <p:nvSpPr>
          <p:cNvPr id="11" name="Rectangle 10"/>
          <p:cNvSpPr/>
          <p:nvPr/>
        </p:nvSpPr>
        <p:spPr>
          <a:xfrm>
            <a:off x="2286000" y="781050"/>
            <a:ext cx="8477250" cy="217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bn-BD" sz="3500" dirty="0" smtClean="0">
                <a:solidFill>
                  <a:schemeClr val="tx1"/>
                </a:solidFill>
                <a:latin typeface="NikoshBAN" pitchFamily="2" charset="0"/>
                <a:cs typeface="NikoshBAN" pitchFamily="2" charset="0"/>
              </a:rPr>
              <a:t>    </a:t>
            </a:r>
            <a:endParaRPr lang="en-US" sz="3500" dirty="0" smtClean="0">
              <a:solidFill>
                <a:schemeClr val="tx1"/>
              </a:solidFill>
              <a:latin typeface="NikoshBAN" pitchFamily="2" charset="0"/>
              <a:cs typeface="NikoshBAN" pitchFamily="2" charset="0"/>
            </a:endParaRPr>
          </a:p>
          <a:p>
            <a:pPr algn="ctr"/>
            <a:endParaRPr lang="en-US" sz="2875" dirty="0">
              <a:solidFill>
                <a:schemeClr val="tx1"/>
              </a:solidFill>
              <a:latin typeface="NikoshBAN" pitchFamily="2" charset="0"/>
              <a:cs typeface="NikoshBAN" pitchFamily="2" charset="0"/>
            </a:endParaRPr>
          </a:p>
          <a:p>
            <a:pPr algn="ctr"/>
            <a:r>
              <a:rPr lang="bn-BD" sz="3200" dirty="0">
                <a:solidFill>
                  <a:schemeClr val="tx1"/>
                </a:solidFill>
                <a:latin typeface="NikoshBAN" pitchFamily="2" charset="0"/>
                <a:cs typeface="NikoshBAN" pitchFamily="2" charset="0"/>
              </a:rPr>
              <a:t>ট্রেন চলার সময় রেল লাইন গরম হয়, কারণ -</a:t>
            </a:r>
          </a:p>
          <a:p>
            <a:pPr marL="741821" indent="-741821" algn="ctr"/>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    </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i</a:t>
            </a:r>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যান্ত্রিক শক্তি তাপ শক্তিতে রূপান্তরিত হয়</a:t>
            </a:r>
          </a:p>
          <a:p>
            <a:pPr marL="741821" indent="-741821" algn="ctr"/>
            <a:r>
              <a:rPr lang="bn-BD" sz="3200" dirty="0">
                <a:solidFill>
                  <a:schemeClr val="tx1"/>
                </a:solidFill>
                <a:latin typeface="NikoshBAN" pitchFamily="2" charset="0"/>
                <a:cs typeface="NikoshBAN" pitchFamily="2" charset="0"/>
              </a:rPr>
              <a:t>         </a:t>
            </a:r>
            <a:r>
              <a:rPr lang="en-US" sz="3200" dirty="0">
                <a:solidFill>
                  <a:schemeClr val="tx1"/>
                </a:solidFill>
                <a:latin typeface="NikoshBAN" pitchFamily="2" charset="0"/>
                <a:cs typeface="NikoshBAN" pitchFamily="2" charset="0"/>
              </a:rPr>
              <a:t>ii. </a:t>
            </a:r>
            <a:r>
              <a:rPr lang="bn-BD" sz="3200" dirty="0">
                <a:solidFill>
                  <a:schemeClr val="tx1"/>
                </a:solidFill>
                <a:latin typeface="NikoshBAN" pitchFamily="2" charset="0"/>
                <a:cs typeface="NikoshBAN" pitchFamily="2" charset="0"/>
              </a:rPr>
              <a:t>গতি শক্তি তাপ শক্তিতে রূপান্তরিত হয়</a:t>
            </a:r>
          </a:p>
          <a:p>
            <a:pPr marL="741821" indent="-741821" algn="ctr"/>
            <a:r>
              <a:rPr lang="en-US" sz="3200" dirty="0">
                <a:solidFill>
                  <a:schemeClr val="tx1"/>
                </a:solidFill>
                <a:latin typeface="NikoshBAN" pitchFamily="2" charset="0"/>
                <a:cs typeface="NikoshBAN" pitchFamily="2" charset="0"/>
              </a:rPr>
              <a:t>    iii. </a:t>
            </a:r>
            <a:r>
              <a:rPr lang="bn-BD" sz="3200" dirty="0">
                <a:solidFill>
                  <a:schemeClr val="tx1"/>
                </a:solidFill>
                <a:latin typeface="NikoshBAN" pitchFamily="2" charset="0"/>
                <a:cs typeface="NikoshBAN" pitchFamily="2" charset="0"/>
              </a:rPr>
              <a:t>রেলের অনুসমুহের গতি বৃদ্ধি পায়</a:t>
            </a:r>
          </a:p>
          <a:p>
            <a:pPr marL="741821" indent="-741821" algn="ctr">
              <a:buFontTx/>
              <a:buAutoNum type="romanLcPeriod"/>
            </a:pPr>
            <a:endParaRPr lang="bn-BD" sz="3500" dirty="0">
              <a:solidFill>
                <a:schemeClr val="tx1"/>
              </a:solidFill>
              <a:latin typeface="NikoshBAN" pitchFamily="2" charset="0"/>
              <a:cs typeface="NikoshBAN" pitchFamily="2" charset="0"/>
            </a:endParaRPr>
          </a:p>
          <a:p>
            <a:pPr marL="741821" indent="-741821" algn="ctr"/>
            <a:endParaRPr lang="bn-BD" sz="3500" dirty="0">
              <a:solidFill>
                <a:schemeClr val="tx1"/>
              </a:solidFill>
              <a:latin typeface="NikoshBAN" pitchFamily="2" charset="0"/>
              <a:cs typeface="NikoshBAN" pitchFamily="2" charset="0"/>
            </a:endParaRPr>
          </a:p>
        </p:txBody>
      </p:sp>
      <p:sp>
        <p:nvSpPr>
          <p:cNvPr id="19" name="Rectangle 18"/>
          <p:cNvSpPr/>
          <p:nvPr/>
        </p:nvSpPr>
        <p:spPr>
          <a:xfrm>
            <a:off x="2286000" y="3067050"/>
            <a:ext cx="847725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r>
              <a:rPr lang="bn-BD" sz="3500" dirty="0">
                <a:solidFill>
                  <a:schemeClr val="tx1"/>
                </a:solidFill>
                <a:latin typeface="NikoshBAN" pitchFamily="2" charset="0"/>
                <a:cs typeface="NikoshBAN" pitchFamily="2" charset="0"/>
              </a:rPr>
              <a:t>(ক)</a:t>
            </a:r>
            <a:r>
              <a:rPr lang="en-US" sz="3500" dirty="0">
                <a:solidFill>
                  <a:schemeClr val="tx1"/>
                </a:solidFill>
                <a:latin typeface="NikoshBAN" pitchFamily="2" charset="0"/>
                <a:cs typeface="NikoshBAN" pitchFamily="2" charset="0"/>
              </a:rPr>
              <a:t> </a:t>
            </a:r>
            <a:r>
              <a:rPr lang="bn-BD" sz="3500" dirty="0">
                <a:solidFill>
                  <a:schemeClr val="tx1"/>
                </a:solidFill>
                <a:latin typeface="NikoshBAN" pitchFamily="2" charset="0"/>
                <a:cs typeface="NikoshBAN" pitchFamily="2" charset="0"/>
              </a:rPr>
              <a:t> </a:t>
            </a:r>
            <a:r>
              <a:rPr lang="en-US" sz="3500" dirty="0" err="1">
                <a:solidFill>
                  <a:schemeClr val="tx1"/>
                </a:solidFill>
                <a:latin typeface="NikoshBAN" pitchFamily="2" charset="0"/>
                <a:cs typeface="NikoshBAN" pitchFamily="2" charset="0"/>
              </a:rPr>
              <a:t>i</a:t>
            </a:r>
            <a:r>
              <a:rPr lang="bn-BD" sz="3500" dirty="0">
                <a:solidFill>
                  <a:schemeClr val="tx1"/>
                </a:solidFill>
                <a:latin typeface="NikoshBAN" pitchFamily="2" charset="0"/>
                <a:cs typeface="NikoshBAN" pitchFamily="2" charset="0"/>
              </a:rPr>
              <a:t>  			(খ)</a:t>
            </a:r>
            <a:r>
              <a:rPr lang="en-US" sz="3500" dirty="0">
                <a:solidFill>
                  <a:schemeClr val="tx1"/>
                </a:solidFill>
                <a:latin typeface="NikoshBAN" pitchFamily="2" charset="0"/>
                <a:cs typeface="NikoshBAN" pitchFamily="2" charset="0"/>
              </a:rPr>
              <a:t> ii</a:t>
            </a:r>
            <a:r>
              <a:rPr lang="bn-BD" sz="3500" dirty="0">
                <a:solidFill>
                  <a:schemeClr val="tx1"/>
                </a:solidFill>
                <a:latin typeface="NikoshBAN" pitchFamily="2" charset="0"/>
                <a:cs typeface="NikoshBAN" pitchFamily="2" charset="0"/>
              </a:rPr>
              <a:t> </a:t>
            </a:r>
          </a:p>
          <a:p>
            <a:r>
              <a:rPr lang="bn-BD" sz="3500" dirty="0">
                <a:solidFill>
                  <a:schemeClr val="tx1"/>
                </a:solidFill>
                <a:latin typeface="NikoshBAN" pitchFamily="2" charset="0"/>
                <a:cs typeface="NikoshBAN" pitchFamily="2" charset="0"/>
              </a:rPr>
              <a:t>(গ)</a:t>
            </a:r>
            <a:r>
              <a:rPr lang="en-US" sz="3500" dirty="0">
                <a:solidFill>
                  <a:schemeClr val="tx1"/>
                </a:solidFill>
                <a:latin typeface="NikoshBAN" pitchFamily="2" charset="0"/>
                <a:cs typeface="NikoshBAN" pitchFamily="2" charset="0"/>
              </a:rPr>
              <a:t> </a:t>
            </a:r>
            <a:r>
              <a:rPr lang="bn-BD" sz="3500" dirty="0">
                <a:solidFill>
                  <a:schemeClr val="tx1"/>
                </a:solidFill>
                <a:latin typeface="NikoshBAN" pitchFamily="2" charset="0"/>
                <a:cs typeface="NikoshBAN" pitchFamily="2" charset="0"/>
              </a:rPr>
              <a:t> </a:t>
            </a:r>
            <a:r>
              <a:rPr lang="en-US" sz="3500" dirty="0">
                <a:solidFill>
                  <a:schemeClr val="tx1"/>
                </a:solidFill>
                <a:latin typeface="NikoshBAN" pitchFamily="2" charset="0"/>
                <a:cs typeface="NikoshBAN" pitchFamily="2" charset="0"/>
              </a:rPr>
              <a:t>iii</a:t>
            </a:r>
            <a:r>
              <a:rPr lang="bn-BD" sz="3500" dirty="0">
                <a:solidFill>
                  <a:schemeClr val="tx1"/>
                </a:solidFill>
                <a:latin typeface="NikoshBAN" pitchFamily="2" charset="0"/>
                <a:cs typeface="NikoshBAN" pitchFamily="2" charset="0"/>
              </a:rPr>
              <a:t> 		</a:t>
            </a:r>
            <a:r>
              <a:rPr lang="en-US" sz="3500" dirty="0">
                <a:solidFill>
                  <a:schemeClr val="tx1"/>
                </a:solidFill>
                <a:latin typeface="NikoshBAN" pitchFamily="2" charset="0"/>
                <a:cs typeface="NikoshBAN" pitchFamily="2" charset="0"/>
              </a:rPr>
              <a:t>	</a:t>
            </a:r>
            <a:r>
              <a:rPr lang="bn-BD" sz="3500" dirty="0">
                <a:solidFill>
                  <a:schemeClr val="tx1"/>
                </a:solidFill>
                <a:latin typeface="NikoshBAN" pitchFamily="2" charset="0"/>
                <a:cs typeface="NikoshBAN" pitchFamily="2" charset="0"/>
              </a:rPr>
              <a:t>(ঘ) </a:t>
            </a:r>
            <a:r>
              <a:rPr lang="en-US" sz="3500" dirty="0" err="1">
                <a:solidFill>
                  <a:schemeClr val="tx1"/>
                </a:solidFill>
                <a:latin typeface="NikoshBAN" pitchFamily="2" charset="0"/>
                <a:cs typeface="NikoshBAN" pitchFamily="2" charset="0"/>
              </a:rPr>
              <a:t>i</a:t>
            </a:r>
            <a:r>
              <a:rPr lang="en-US" sz="3500" dirty="0">
                <a:solidFill>
                  <a:schemeClr val="tx1"/>
                </a:solidFill>
                <a:latin typeface="NikoshBAN" pitchFamily="2" charset="0"/>
                <a:cs typeface="NikoshBAN" pitchFamily="2" charset="0"/>
              </a:rPr>
              <a:t>, ii  </a:t>
            </a:r>
            <a:r>
              <a:rPr lang="bn-BD" sz="3500" dirty="0">
                <a:solidFill>
                  <a:schemeClr val="tx1"/>
                </a:solidFill>
                <a:latin typeface="NikoshBAN" pitchFamily="2" charset="0"/>
                <a:cs typeface="NikoshBAN" pitchFamily="2" charset="0"/>
              </a:rPr>
              <a:t>ও </a:t>
            </a:r>
            <a:r>
              <a:rPr lang="en-US" sz="3500" dirty="0">
                <a:solidFill>
                  <a:schemeClr val="tx1"/>
                </a:solidFill>
                <a:latin typeface="NikoshBAN" pitchFamily="2" charset="0"/>
                <a:cs typeface="NikoshBAN" pitchFamily="2" charset="0"/>
              </a:rPr>
              <a:t>iii</a:t>
            </a:r>
          </a:p>
        </p:txBody>
      </p:sp>
      <p:sp>
        <p:nvSpPr>
          <p:cNvPr id="8" name="Action Button: Home 7">
            <a:hlinkClick r:id="" action="ppaction://hlinkshowjump?jump=firstslide" highlightClick="1"/>
          </p:cNvPr>
          <p:cNvSpPr/>
          <p:nvPr/>
        </p:nvSpPr>
        <p:spPr>
          <a:xfrm>
            <a:off x="0" y="-1295400"/>
            <a:ext cx="571500" cy="530679"/>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Action Button: Return 9">
            <a:hlinkClick r:id="" action="ppaction://hlinkshowjump?jump=endshow" highlightClick="1"/>
          </p:cNvPr>
          <p:cNvSpPr/>
          <p:nvPr/>
        </p:nvSpPr>
        <p:spPr>
          <a:xfrm>
            <a:off x="10763250" y="-1295400"/>
            <a:ext cx="666750" cy="424543"/>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6" name="Down Arrow 15"/>
          <p:cNvSpPr/>
          <p:nvPr/>
        </p:nvSpPr>
        <p:spPr>
          <a:xfrm>
            <a:off x="5057775" y="4552950"/>
            <a:ext cx="1981200" cy="9715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bn-BD" sz="2875" dirty="0">
              <a:solidFill>
                <a:schemeClr val="tx1"/>
              </a:solidFill>
              <a:latin typeface="NikoshBAN" pitchFamily="2" charset="0"/>
              <a:cs typeface="NikoshBAN" pitchFamily="2" charset="0"/>
            </a:endParaRPr>
          </a:p>
          <a:p>
            <a:pPr algn="ctr"/>
            <a:r>
              <a:rPr lang="bn-BD" sz="2875" dirty="0">
                <a:solidFill>
                  <a:schemeClr val="tx1"/>
                </a:solidFill>
                <a:latin typeface="NikoshBAN" pitchFamily="2" charset="0"/>
                <a:cs typeface="NikoshBAN" pitchFamily="2" charset="0"/>
              </a:rPr>
              <a:t>সঠিক উত্তর</a:t>
            </a:r>
            <a:endParaRPr lang="en-US" sz="2875" dirty="0">
              <a:solidFill>
                <a:schemeClr val="tx1"/>
              </a:solidFill>
              <a:latin typeface="NikoshBAN" pitchFamily="2" charset="0"/>
              <a:cs typeface="NikoshBAN" pitchFamily="2" charset="0"/>
            </a:endParaRPr>
          </a:p>
        </p:txBody>
      </p:sp>
      <p:sp>
        <p:nvSpPr>
          <p:cNvPr id="17" name="Right Arrow 16"/>
          <p:cNvSpPr/>
          <p:nvPr/>
        </p:nvSpPr>
        <p:spPr>
          <a:xfrm>
            <a:off x="571500" y="781050"/>
            <a:ext cx="1619250" cy="17145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r>
              <a:rPr lang="en-US" sz="3500" dirty="0" smtClean="0">
                <a:solidFill>
                  <a:schemeClr val="tx1"/>
                </a:solidFill>
                <a:latin typeface="NikoshBAN" pitchFamily="2" charset="0"/>
                <a:cs typeface="NikoshBAN" pitchFamily="2" charset="0"/>
              </a:rPr>
              <a:t>৪ </a:t>
            </a:r>
            <a:endParaRPr lang="en-US" sz="35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9"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1251" y="381001"/>
            <a:ext cx="10668000" cy="6095999"/>
            <a:chOff x="164198" y="883459"/>
            <a:chExt cx="8534400" cy="5735803"/>
          </a:xfrm>
        </p:grpSpPr>
        <p:sp>
          <p:nvSpPr>
            <p:cNvPr id="2" name="Isosceles Triangle 1"/>
            <p:cNvSpPr/>
            <p:nvPr/>
          </p:nvSpPr>
          <p:spPr>
            <a:xfrm>
              <a:off x="164198" y="883459"/>
              <a:ext cx="8534400" cy="107546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বাড়ির কাজ</a:t>
              </a:r>
              <a:endPar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741597" y="2102316"/>
              <a:ext cx="7620000" cy="45169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grpSp>
      <p:sp>
        <p:nvSpPr>
          <p:cNvPr id="4" name="Rectangle 3"/>
          <p:cNvSpPr/>
          <p:nvPr/>
        </p:nvSpPr>
        <p:spPr>
          <a:xfrm>
            <a:off x="1295400" y="1828800"/>
            <a:ext cx="92202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marL="571500" indent="-571500">
              <a:buFont typeface="Wingdings" panose="05000000000000000000" pitchFamily="2" charset="2"/>
              <a:buChar char="q"/>
            </a:pPr>
            <a:r>
              <a:rPr lang="en-US" sz="3600" dirty="0" err="1" smtClean="0">
                <a:solidFill>
                  <a:schemeClr val="tx1"/>
                </a:solidFill>
                <a:latin typeface="NikoshBAN" pitchFamily="2" charset="0"/>
                <a:cs typeface="NikoshBAN" pitchFamily="2" charset="0"/>
              </a:rPr>
              <a:t>থার্মোমিটারের</a:t>
            </a:r>
            <a:r>
              <a:rPr lang="bn-BD" sz="3600" dirty="0" smtClean="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সাহায্যে তোমার বাড়ির সদস্যের তাপমাত্রা মেপে একটি ছক তৈরি </a:t>
            </a:r>
            <a:r>
              <a:rPr lang="bn-BD" sz="3600" dirty="0" smtClean="0">
                <a:solidFill>
                  <a:schemeClr val="tx1"/>
                </a:solidFill>
                <a:latin typeface="NikoshBAN" pitchFamily="2" charset="0"/>
                <a:cs typeface="NikoshBAN" pitchFamily="2" charset="0"/>
              </a:rPr>
              <a:t>ক</a:t>
            </a:r>
            <a:r>
              <a:rPr lang="en-US" sz="3600" dirty="0" err="1" smtClean="0">
                <a:solidFill>
                  <a:schemeClr val="tx1"/>
                </a:solidFill>
                <a:latin typeface="NikoshBAN" pitchFamily="2" charset="0"/>
                <a:cs typeface="NikoshBAN" pitchFamily="2" charset="0"/>
              </a:rPr>
              <a:t>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আনবে</a:t>
            </a:r>
            <a:r>
              <a:rPr lang="bn-BD" sz="3600" dirty="0" smtClean="0">
                <a:solidFill>
                  <a:schemeClr val="tx1"/>
                </a:solidFill>
                <a:latin typeface="NikoshBAN" pitchFamily="2" charset="0"/>
                <a:cs typeface="NikoshBAN" pitchFamily="2" charset="0"/>
              </a:rPr>
              <a:t>।</a:t>
            </a:r>
            <a:endParaRPr lang="bn-BD" sz="3600" dirty="0">
              <a:solidFill>
                <a:schemeClr val="tx1"/>
              </a:solidFill>
              <a:latin typeface="NikoshBAN" pitchFamily="2" charset="0"/>
              <a:cs typeface="NikoshBAN" pitchFamily="2" charset="0"/>
            </a:endParaRPr>
          </a:p>
        </p:txBody>
      </p:sp>
      <p:sp>
        <p:nvSpPr>
          <p:cNvPr id="7" name="Action Button: Home 6">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8" name="Action Button: Return 7">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izin-0030.gif"/>
          <p:cNvPicPr>
            <a:picLocks noChangeAspect="1"/>
          </p:cNvPicPr>
          <p:nvPr/>
        </p:nvPicPr>
        <p:blipFill>
          <a:blip r:embed="rId2"/>
          <a:stretch>
            <a:fillRect/>
          </a:stretch>
        </p:blipFill>
        <p:spPr>
          <a:xfrm>
            <a:off x="1066800" y="228600"/>
            <a:ext cx="3905249" cy="6210300"/>
          </a:xfrm>
          <a:prstGeom prst="rect">
            <a:avLst/>
          </a:prstGeom>
        </p:spPr>
      </p:pic>
      <p:sp>
        <p:nvSpPr>
          <p:cNvPr id="5" name="Rectangle 4"/>
          <p:cNvSpPr/>
          <p:nvPr/>
        </p:nvSpPr>
        <p:spPr>
          <a:xfrm>
            <a:off x="6629400" y="676275"/>
            <a:ext cx="3200400" cy="5762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6000" dirty="0" smtClean="0">
                <a:solidFill>
                  <a:schemeClr val="tx1"/>
                </a:solidFill>
                <a:latin typeface="NikoshBAN" pitchFamily="2" charset="0"/>
                <a:cs typeface="NikoshBAN" pitchFamily="2" charset="0"/>
              </a:rPr>
              <a:t>কোনো</a:t>
            </a:r>
            <a:endParaRPr lang="bn-BD" sz="6000" dirty="0">
              <a:solidFill>
                <a:schemeClr val="tx1"/>
              </a:solidFill>
              <a:latin typeface="NikoshBAN" pitchFamily="2" charset="0"/>
              <a:cs typeface="NikoshBAN" pitchFamily="2" charset="0"/>
            </a:endParaRPr>
          </a:p>
          <a:p>
            <a:pPr algn="ctr"/>
            <a:r>
              <a:rPr lang="bn-BD" sz="6000" dirty="0">
                <a:solidFill>
                  <a:schemeClr val="tx1"/>
                </a:solidFill>
                <a:latin typeface="NikoshBAN" pitchFamily="2" charset="0"/>
                <a:cs typeface="NikoshBAN" pitchFamily="2" charset="0"/>
              </a:rPr>
              <a:t>প্রশ্ন </a:t>
            </a:r>
            <a:r>
              <a:rPr lang="bn-BD" sz="6000" dirty="0" smtClean="0">
                <a:solidFill>
                  <a:schemeClr val="tx1"/>
                </a:solidFill>
                <a:latin typeface="NikoshBAN" pitchFamily="2" charset="0"/>
                <a:cs typeface="NikoshBAN" pitchFamily="2" charset="0"/>
              </a:rPr>
              <a:t>?</a:t>
            </a:r>
            <a:endParaRPr lang="en-US" sz="6000" dirty="0">
              <a:solidFill>
                <a:schemeClr val="tx1"/>
              </a:solidFill>
              <a:latin typeface="NikoshBAN" pitchFamily="2" charset="0"/>
              <a:cs typeface="NikoshBAN" pitchFamily="2" charset="0"/>
            </a:endParaRPr>
          </a:p>
        </p:txBody>
      </p:sp>
      <p:sp>
        <p:nvSpPr>
          <p:cNvPr id="4" name="Action Button: Home 3">
            <a:hlinkClick r:id="" action="ppaction://hlinkshowjump?jump=firstslide" highlightClick="1"/>
          </p:cNvPr>
          <p:cNvSpPr/>
          <p:nvPr/>
        </p:nvSpPr>
        <p:spPr>
          <a:xfrm>
            <a:off x="0" y="-80010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6" name="Action Button: Return 5">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7" name="Action Button: Back or Previous 6">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8" name="Action Button: Forward or Next 7">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Rectangle 9"/>
          <p:cNvSpPr/>
          <p:nvPr/>
        </p:nvSpPr>
        <p:spPr>
          <a:xfrm>
            <a:off x="1371600" y="381000"/>
            <a:ext cx="3429000" cy="6057899"/>
          </a:xfrm>
          <a:prstGeom prst="rect">
            <a:avLst/>
          </a:prstGeom>
          <a:noFill/>
          <a:ln w="177800" cap="rnd" cmpd="sng">
            <a:gradFill flip="none" rotWithShape="1">
              <a:gsLst>
                <a:gs pos="23000">
                  <a:srgbClr val="387078">
                    <a:lumMod val="28000"/>
                    <a:lumOff val="72000"/>
                  </a:srgbClr>
                </a:gs>
                <a:gs pos="15000">
                  <a:srgbClr val="00B050"/>
                </a:gs>
                <a:gs pos="26545">
                  <a:srgbClr val="7030A0"/>
                </a:gs>
                <a:gs pos="0">
                  <a:srgbClr val="00FF00"/>
                </a:gs>
                <a:gs pos="75000">
                  <a:srgbClr val="FFC000"/>
                </a:gs>
                <a:gs pos="40000">
                  <a:srgbClr val="00B0F0"/>
                </a:gs>
                <a:gs pos="57000">
                  <a:srgbClr val="0070C0"/>
                </a:gs>
                <a:gs pos="93000">
                  <a:srgbClr val="00FF00"/>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34151" y="381000"/>
            <a:ext cx="3448049" cy="6057899"/>
          </a:xfrm>
          <a:prstGeom prst="rect">
            <a:avLst/>
          </a:prstGeom>
          <a:noFill/>
          <a:ln w="177800" cap="rnd" cmpd="sng">
            <a:gradFill flip="none" rotWithShape="1">
              <a:gsLst>
                <a:gs pos="23000">
                  <a:srgbClr val="387078">
                    <a:lumMod val="28000"/>
                    <a:lumOff val="72000"/>
                  </a:srgbClr>
                </a:gs>
                <a:gs pos="15000">
                  <a:srgbClr val="00B050"/>
                </a:gs>
                <a:gs pos="26545">
                  <a:srgbClr val="7030A0"/>
                </a:gs>
                <a:gs pos="0">
                  <a:srgbClr val="00FF00"/>
                </a:gs>
                <a:gs pos="75000">
                  <a:srgbClr val="FFC000"/>
                </a:gs>
                <a:gs pos="40000">
                  <a:srgbClr val="00B0F0"/>
                </a:gs>
                <a:gs pos="57000">
                  <a:srgbClr val="0070C0"/>
                </a:gs>
                <a:gs pos="93000">
                  <a:srgbClr val="00FF00"/>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veman.gif"/>
          <p:cNvPicPr>
            <a:picLocks noChangeAspect="1"/>
          </p:cNvPicPr>
          <p:nvPr/>
        </p:nvPicPr>
        <p:blipFill>
          <a:blip r:embed="rId2"/>
          <a:stretch>
            <a:fillRect/>
          </a:stretch>
        </p:blipFill>
        <p:spPr>
          <a:xfrm>
            <a:off x="3276600" y="1809750"/>
            <a:ext cx="4953001" cy="4343400"/>
          </a:xfrm>
          <a:prstGeom prst="rect">
            <a:avLst/>
          </a:prstGeom>
          <a:ln w="57150">
            <a:noFill/>
          </a:ln>
        </p:spPr>
      </p:pic>
      <p:sp>
        <p:nvSpPr>
          <p:cNvPr id="2" name="Rectangle 1"/>
          <p:cNvSpPr/>
          <p:nvPr/>
        </p:nvSpPr>
        <p:spPr>
          <a:xfrm>
            <a:off x="152400" y="152400"/>
            <a:ext cx="11158538" cy="171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8750" dirty="0" smtClean="0">
                <a:solidFill>
                  <a:schemeClr val="tx1"/>
                </a:solidFill>
                <a:latin typeface="NikoshBAN" pitchFamily="2" charset="0"/>
                <a:cs typeface="NikoshBAN" pitchFamily="2" charset="0"/>
              </a:rPr>
              <a:t>সবাইকে </a:t>
            </a:r>
            <a:r>
              <a:rPr lang="en-US" sz="8750" dirty="0" smtClean="0">
                <a:solidFill>
                  <a:schemeClr val="tx1"/>
                </a:solidFill>
                <a:latin typeface="NikoshBAN" pitchFamily="2" charset="0"/>
                <a:cs typeface="NikoshBAN" pitchFamily="2" charset="0"/>
              </a:rPr>
              <a:t> </a:t>
            </a:r>
            <a:r>
              <a:rPr lang="bn-BD" sz="8750" dirty="0" smtClean="0">
                <a:solidFill>
                  <a:schemeClr val="tx1"/>
                </a:solidFill>
                <a:latin typeface="NikoshBAN" pitchFamily="2" charset="0"/>
                <a:cs typeface="NikoshBAN" pitchFamily="2" charset="0"/>
              </a:rPr>
              <a:t>ধন্যবাদ</a:t>
            </a:r>
            <a:endParaRPr lang="en-US" sz="8750" dirty="0">
              <a:solidFill>
                <a:schemeClr val="tx1"/>
              </a:solidFill>
              <a:latin typeface="NikoshBAN" pitchFamily="2" charset="0"/>
              <a:cs typeface="NikoshBAN" pitchFamily="2" charset="0"/>
            </a:endParaRPr>
          </a:p>
        </p:txBody>
      </p:sp>
      <p:sp>
        <p:nvSpPr>
          <p:cNvPr id="10" name="Rectangle 9"/>
          <p:cNvSpPr/>
          <p:nvPr/>
        </p:nvSpPr>
        <p:spPr>
          <a:xfrm>
            <a:off x="2971800" y="1809750"/>
            <a:ext cx="5791199" cy="4343400"/>
          </a:xfrm>
          <a:prstGeom prst="rect">
            <a:avLst/>
          </a:prstGeom>
          <a:noFill/>
          <a:ln w="177800" cap="rnd" cmpd="sng">
            <a:gradFill flip="none" rotWithShape="1">
              <a:gsLst>
                <a:gs pos="23000">
                  <a:srgbClr val="387078">
                    <a:lumMod val="28000"/>
                    <a:lumOff val="72000"/>
                  </a:srgbClr>
                </a:gs>
                <a:gs pos="15000">
                  <a:srgbClr val="00B050"/>
                </a:gs>
                <a:gs pos="26545">
                  <a:srgbClr val="7030A0"/>
                </a:gs>
                <a:gs pos="0">
                  <a:srgbClr val="00FF00"/>
                </a:gs>
                <a:gs pos="75000">
                  <a:srgbClr val="FFC000"/>
                </a:gs>
                <a:gs pos="40000">
                  <a:srgbClr val="00B0F0"/>
                </a:gs>
                <a:gs pos="57000">
                  <a:srgbClr val="0070C0"/>
                </a:gs>
                <a:gs pos="93000">
                  <a:srgbClr val="00FF00"/>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2.jpg"/>
          <p:cNvPicPr>
            <a:picLocks noChangeAspect="1"/>
          </p:cNvPicPr>
          <p:nvPr/>
        </p:nvPicPr>
        <p:blipFill>
          <a:blip r:embed="rId3"/>
          <a:stretch>
            <a:fillRect/>
          </a:stretch>
        </p:blipFill>
        <p:spPr>
          <a:xfrm>
            <a:off x="304800" y="838200"/>
            <a:ext cx="5105400" cy="4748366"/>
          </a:xfrm>
          <a:prstGeom prst="rect">
            <a:avLst/>
          </a:prstGeom>
        </p:spPr>
      </p:pic>
      <p:pic>
        <p:nvPicPr>
          <p:cNvPr id="3" name="Picture 2" descr="images3.jpg"/>
          <p:cNvPicPr>
            <a:picLocks noChangeAspect="1"/>
          </p:cNvPicPr>
          <p:nvPr/>
        </p:nvPicPr>
        <p:blipFill>
          <a:blip r:embed="rId4"/>
          <a:stretch>
            <a:fillRect/>
          </a:stretch>
        </p:blipFill>
        <p:spPr>
          <a:xfrm>
            <a:off x="6096000" y="838200"/>
            <a:ext cx="4953000" cy="4748366"/>
          </a:xfrm>
          <a:prstGeom prst="rect">
            <a:avLst/>
          </a:prstGeom>
        </p:spPr>
      </p:pic>
      <p:sp>
        <p:nvSpPr>
          <p:cNvPr id="6" name="Down Arrow Callout 5"/>
          <p:cNvSpPr/>
          <p:nvPr/>
        </p:nvSpPr>
        <p:spPr>
          <a:xfrm>
            <a:off x="181896" y="152400"/>
            <a:ext cx="11049000" cy="114638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চিত্রগুলি লক্ষ্য কর</a:t>
            </a:r>
            <a:endPar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Up Arrow Callout 6"/>
          <p:cNvSpPr/>
          <p:nvPr/>
        </p:nvSpPr>
        <p:spPr>
          <a:xfrm>
            <a:off x="181896" y="5391150"/>
            <a:ext cx="5105400" cy="952500"/>
          </a:xfrm>
          <a:prstGeom prst="up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চা-এ হাত দিলে কি অনুভব হবে ?</a:t>
            </a:r>
            <a:endParaRPr lang="en-US" sz="3200" dirty="0">
              <a:solidFill>
                <a:schemeClr val="tx1"/>
              </a:solidFill>
              <a:latin typeface="NikoshBAN" pitchFamily="2" charset="0"/>
              <a:cs typeface="NikoshBAN" pitchFamily="2" charset="0"/>
            </a:endParaRPr>
          </a:p>
        </p:txBody>
      </p:sp>
      <p:sp>
        <p:nvSpPr>
          <p:cNvPr id="8" name="Up Arrow Callout 7"/>
          <p:cNvSpPr/>
          <p:nvPr/>
        </p:nvSpPr>
        <p:spPr>
          <a:xfrm>
            <a:off x="5628355" y="5586566"/>
            <a:ext cx="5420645" cy="857250"/>
          </a:xfrm>
          <a:prstGeom prst="upArrowCallout">
            <a:avLst>
              <a:gd name="adj1" fmla="val 25000"/>
              <a:gd name="adj2" fmla="val 25000"/>
              <a:gd name="adj3" fmla="val 25000"/>
              <a:gd name="adj4" fmla="val 649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আইসক্রিম-এ হাত দিলে কি অনুভব হবে ?</a:t>
            </a:r>
            <a:endParaRPr lang="en-US" sz="3200" dirty="0">
              <a:solidFill>
                <a:schemeClr val="tx1"/>
              </a:solidFill>
              <a:latin typeface="NikoshBAN" pitchFamily="2" charset="0"/>
              <a:cs typeface="NikoshBAN" pitchFamily="2" charset="0"/>
            </a:endParaRPr>
          </a:p>
        </p:txBody>
      </p:sp>
      <p:sp>
        <p:nvSpPr>
          <p:cNvPr id="13" name="Up Arrow Callout 12"/>
          <p:cNvSpPr/>
          <p:nvPr/>
        </p:nvSpPr>
        <p:spPr>
          <a:xfrm>
            <a:off x="516466" y="5410200"/>
            <a:ext cx="4741334" cy="952500"/>
          </a:xfrm>
          <a:prstGeom prst="up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গরম বা তাপ</a:t>
            </a:r>
            <a:endParaRPr lang="en-US" sz="3200" dirty="0">
              <a:solidFill>
                <a:schemeClr val="tx1"/>
              </a:solidFill>
              <a:latin typeface="NikoshBAN" pitchFamily="2" charset="0"/>
              <a:cs typeface="NikoshBAN" pitchFamily="2" charset="0"/>
            </a:endParaRPr>
          </a:p>
        </p:txBody>
      </p:sp>
      <p:sp>
        <p:nvSpPr>
          <p:cNvPr id="14" name="Up Arrow Callout 13"/>
          <p:cNvSpPr/>
          <p:nvPr/>
        </p:nvSpPr>
        <p:spPr>
          <a:xfrm>
            <a:off x="6324600" y="5638800"/>
            <a:ext cx="4572000" cy="857250"/>
          </a:xfrm>
          <a:prstGeom prst="upArrowCallout">
            <a:avLst>
              <a:gd name="adj1" fmla="val 25000"/>
              <a:gd name="adj2" fmla="val 25000"/>
              <a:gd name="adj3" fmla="val 25000"/>
              <a:gd name="adj4" fmla="val 7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ঠান্ডা বা তাপ</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xit" presetSubtype="0" fill="hold" grpId="1" nodeType="withEffect">
                                  <p:stCondLst>
                                    <p:cond delay="0"/>
                                  </p:stCondLst>
                                  <p:iterate type="lt">
                                    <p:tmPct val="0"/>
                                  </p:iterate>
                                  <p:childTnLst>
                                    <p:animEffect transition="out" filter="dissolv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xit" presetSubtype="0" fill="hold" grpId="1" nodeType="withEffect">
                                  <p:stCondLst>
                                    <p:cond delay="0"/>
                                  </p:stCondLst>
                                  <p:childTnLst>
                                    <p:animEffect transition="out" filter="dissolv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ex4.jpg"/>
          <p:cNvPicPr>
            <a:picLocks noChangeAspect="1"/>
          </p:cNvPicPr>
          <p:nvPr/>
        </p:nvPicPr>
        <p:blipFill>
          <a:blip r:embed="rId2"/>
          <a:stretch>
            <a:fillRect/>
          </a:stretch>
        </p:blipFill>
        <p:spPr>
          <a:xfrm>
            <a:off x="488926" y="848032"/>
            <a:ext cx="5005916" cy="4572000"/>
          </a:xfrm>
          <a:prstGeom prst="rect">
            <a:avLst/>
          </a:prstGeom>
        </p:spPr>
      </p:pic>
      <p:pic>
        <p:nvPicPr>
          <p:cNvPr id="5" name="Picture 4" descr="Medical-thermometer-008.jpg"/>
          <p:cNvPicPr>
            <a:picLocks noChangeAspect="1"/>
          </p:cNvPicPr>
          <p:nvPr/>
        </p:nvPicPr>
        <p:blipFill>
          <a:blip r:embed="rId3"/>
          <a:stretch>
            <a:fillRect/>
          </a:stretch>
        </p:blipFill>
        <p:spPr>
          <a:xfrm>
            <a:off x="6266445" y="885825"/>
            <a:ext cx="4733394" cy="4572000"/>
          </a:xfrm>
          <a:prstGeom prst="rect">
            <a:avLst/>
          </a:prstGeom>
          <a:ln>
            <a:solidFill>
              <a:srgbClr val="FF0000"/>
            </a:solidFill>
          </a:ln>
        </p:spPr>
      </p:pic>
      <p:sp>
        <p:nvSpPr>
          <p:cNvPr id="6" name="Down Arrow Callout 5"/>
          <p:cNvSpPr/>
          <p:nvPr/>
        </p:nvSpPr>
        <p:spPr>
          <a:xfrm>
            <a:off x="228600" y="152400"/>
            <a:ext cx="10972800" cy="106680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চিত্রগুলি লক্ষ্য কর</a:t>
            </a:r>
            <a:endPar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Up Arrow Callout 6"/>
          <p:cNvSpPr/>
          <p:nvPr/>
        </p:nvSpPr>
        <p:spPr>
          <a:xfrm>
            <a:off x="418051" y="5505450"/>
            <a:ext cx="5005915" cy="952500"/>
          </a:xfrm>
          <a:prstGeom prst="up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রোদে কি বাড়ে ?</a:t>
            </a:r>
            <a:endParaRPr lang="en-US" sz="3200" dirty="0">
              <a:solidFill>
                <a:schemeClr val="tx1"/>
              </a:solidFill>
              <a:latin typeface="NikoshBAN" pitchFamily="2" charset="0"/>
              <a:cs typeface="NikoshBAN" pitchFamily="2" charset="0"/>
            </a:endParaRPr>
          </a:p>
        </p:txBody>
      </p:sp>
      <p:sp>
        <p:nvSpPr>
          <p:cNvPr id="8" name="Up Arrow Callout 7"/>
          <p:cNvSpPr/>
          <p:nvPr/>
        </p:nvSpPr>
        <p:spPr>
          <a:xfrm>
            <a:off x="6266444" y="5334000"/>
            <a:ext cx="4870135" cy="952500"/>
          </a:xfrm>
          <a:prstGeom prst="up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থার্মোমিটার দিয়ে কি পরিমাপ করে ?</a:t>
            </a:r>
            <a:endParaRPr lang="en-US" sz="3200" dirty="0">
              <a:solidFill>
                <a:schemeClr val="tx1"/>
              </a:solidFill>
              <a:latin typeface="NikoshBAN" pitchFamily="2" charset="0"/>
              <a:cs typeface="NikoshBAN" pitchFamily="2" charset="0"/>
            </a:endParaRPr>
          </a:p>
        </p:txBody>
      </p:sp>
      <p:sp>
        <p:nvSpPr>
          <p:cNvPr id="13" name="Up Arrow Callout 12"/>
          <p:cNvSpPr/>
          <p:nvPr/>
        </p:nvSpPr>
        <p:spPr>
          <a:xfrm>
            <a:off x="609600" y="5505450"/>
            <a:ext cx="4233334" cy="952500"/>
          </a:xfrm>
          <a:prstGeom prst="up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তাপমাত্রা</a:t>
            </a:r>
          </a:p>
        </p:txBody>
      </p:sp>
      <p:sp>
        <p:nvSpPr>
          <p:cNvPr id="14" name="Up Arrow Callout 13"/>
          <p:cNvSpPr/>
          <p:nvPr/>
        </p:nvSpPr>
        <p:spPr>
          <a:xfrm>
            <a:off x="6010806" y="5410200"/>
            <a:ext cx="4733394" cy="952500"/>
          </a:xfrm>
          <a:prstGeom prst="up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3200" dirty="0">
                <a:solidFill>
                  <a:schemeClr val="tx1"/>
                </a:solidFill>
                <a:latin typeface="NikoshBAN" pitchFamily="2" charset="0"/>
                <a:cs typeface="NikoshBAN" pitchFamily="2" charset="0"/>
              </a:rPr>
              <a:t>তাপমাত্রা</a:t>
            </a:r>
            <a:endParaRPr lang="en-US" sz="3200" dirty="0">
              <a:solidFill>
                <a:schemeClr val="tx1"/>
              </a:solidFill>
              <a:latin typeface="NikoshBAN" pitchFamily="2" charset="0"/>
              <a:cs typeface="NikoshBAN" pitchFamily="2"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xit" presetSubtype="0" fill="hold" grpId="1" nodeType="withEffect">
                                  <p:stCondLst>
                                    <p:cond delay="0"/>
                                  </p:stCondLst>
                                  <p:childTnLst>
                                    <p:animEffect transition="out" filter="dissolv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xit" presetSubtype="0" fill="hold" grpId="1" nodeType="withEffect">
                                  <p:stCondLst>
                                    <p:cond delay="0"/>
                                  </p:stCondLst>
                                  <p:childTnLst>
                                    <p:animEffect transition="out" filter="dissolv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19200"/>
            <a:ext cx="10515600" cy="5105400"/>
          </a:xfrm>
          <a:prstGeom prst="rect">
            <a:avLst/>
          </a:prstGeom>
        </p:spPr>
      </p:pic>
      <p:sp>
        <p:nvSpPr>
          <p:cNvPr id="3" name="Down Arrow Callout 2"/>
          <p:cNvSpPr/>
          <p:nvPr/>
        </p:nvSpPr>
        <p:spPr>
          <a:xfrm>
            <a:off x="213360" y="228600"/>
            <a:ext cx="11010902" cy="171450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en-US" sz="44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আজকের</a:t>
            </a:r>
            <a:r>
              <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পাঠ</a:t>
            </a:r>
            <a:endPar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2628901" y="1524000"/>
            <a:ext cx="6553200" cy="270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dirty="0">
                <a:solidFill>
                  <a:schemeClr val="tx1"/>
                </a:solidFill>
                <a:latin typeface="NikoshBAN" pitchFamily="2" charset="0"/>
                <a:cs typeface="NikoshBAN" pitchFamily="2" charset="0"/>
              </a:rPr>
              <a:t>তাপ ও তাপমাত্রা</a:t>
            </a:r>
            <a:endParaRPr lang="en-US" sz="4400" dirty="0">
              <a:solidFill>
                <a:schemeClr val="tx1"/>
              </a:solidFill>
              <a:latin typeface="NikoshBAN" pitchFamily="2" charset="0"/>
              <a:cs typeface="NikoshBAN" pitchFamily="2" charset="0"/>
            </a:endParaRPr>
          </a:p>
          <a:p>
            <a:pPr algn="ctr"/>
            <a:r>
              <a:rPr lang="en-US" sz="4400" dirty="0">
                <a:solidFill>
                  <a:schemeClr val="tx1"/>
                </a:solidFill>
                <a:latin typeface="NikoshBAN" pitchFamily="2" charset="0"/>
                <a:cs typeface="NikoshBAN" pitchFamily="2" charset="0"/>
              </a:rPr>
              <a:t>Heat &amp; Temperature</a:t>
            </a:r>
            <a:r>
              <a:rPr lang="bn-BD" sz="4400" dirty="0">
                <a:solidFill>
                  <a:schemeClr val="tx1"/>
                </a:solidFill>
                <a:latin typeface="NikoshBAN" pitchFamily="2" charset="0"/>
                <a:cs typeface="NikoshBAN" pitchFamily="2" charset="0"/>
              </a:rPr>
              <a:t> </a:t>
            </a:r>
            <a:endParaRPr lang="en-US" sz="4400" dirty="0">
              <a:solidFill>
                <a:schemeClr val="tx1"/>
              </a:solidFill>
              <a:latin typeface="NikoshBAN" pitchFamily="2" charset="0"/>
              <a:cs typeface="NikoshBAN" pitchFamily="2" charset="0"/>
            </a:endParaRPr>
          </a:p>
        </p:txBody>
      </p:sp>
      <p:sp>
        <p:nvSpPr>
          <p:cNvPr id="5" name="Action Button: Home 4">
            <a:hlinkClick r:id="" action="ppaction://hlinkshowjump?jump=firstslide" highlightClick="1"/>
          </p:cNvPr>
          <p:cNvSpPr/>
          <p:nvPr/>
        </p:nvSpPr>
        <p:spPr>
          <a:xfrm>
            <a:off x="0" y="-857250"/>
            <a:ext cx="571500" cy="57150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6" name="Action Button: Return 5">
            <a:hlinkClick r:id="" action="ppaction://hlinkshowjump?jump=endshow" highlightClick="1"/>
          </p:cNvPr>
          <p:cNvSpPr/>
          <p:nvPr/>
        </p:nvSpPr>
        <p:spPr>
          <a:xfrm>
            <a:off x="10763250" y="-857250"/>
            <a:ext cx="666750" cy="457200"/>
          </a:xfrm>
          <a:prstGeom prst="actionButtonRetur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7" name="Action Button: Back or Previous 6">
            <a:hlinkClick r:id="" action="ppaction://hlinkshowjump?jump=previousslide" highlightClick="1"/>
          </p:cNvPr>
          <p:cNvSpPr/>
          <p:nvPr/>
        </p:nvSpPr>
        <p:spPr>
          <a:xfrm>
            <a:off x="0" y="7143750"/>
            <a:ext cx="571500" cy="5715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8" name="Action Button: Forward or Next 7">
            <a:hlinkClick r:id="" action="ppaction://hlinkshowjump?jump=nextslide" highlightClick="1"/>
          </p:cNvPr>
          <p:cNvSpPr/>
          <p:nvPr/>
        </p:nvSpPr>
        <p:spPr>
          <a:xfrm>
            <a:off x="10668000" y="7200900"/>
            <a:ext cx="762000" cy="51435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667000" y="304800"/>
            <a:ext cx="5524500" cy="175260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b="1" dirty="0">
                <a:solidFill>
                  <a:schemeClr val="tx1"/>
                </a:solidFill>
                <a:latin typeface="NikoshBAN" pitchFamily="2" charset="0"/>
                <a:cs typeface="NikoshBAN" pitchFamily="2" charset="0"/>
              </a:rPr>
              <a:t>শিখন ফল</a:t>
            </a:r>
            <a:endParaRPr lang="en-US" sz="4400" b="1" dirty="0">
              <a:solidFill>
                <a:schemeClr val="tx1"/>
              </a:solidFill>
              <a:latin typeface="NikoshBAN" pitchFamily="2" charset="0"/>
              <a:cs typeface="NikoshBAN" pitchFamily="2" charset="0"/>
            </a:endParaRPr>
          </a:p>
        </p:txBody>
      </p:sp>
      <p:sp>
        <p:nvSpPr>
          <p:cNvPr id="3" name="Rectangle 2"/>
          <p:cNvSpPr/>
          <p:nvPr/>
        </p:nvSpPr>
        <p:spPr>
          <a:xfrm>
            <a:off x="1469537" y="1676400"/>
            <a:ext cx="9459301" cy="952500"/>
          </a:xfrm>
          <a:prstGeom prst="rect">
            <a:avLst/>
          </a:prstGeom>
          <a:solidFill>
            <a:srgbClr val="F2A6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r>
              <a:rPr lang="bn-BD" sz="3600" dirty="0">
                <a:solidFill>
                  <a:schemeClr val="tx1"/>
                </a:solidFill>
                <a:latin typeface="NikoshBAN" pitchFamily="2" charset="0"/>
                <a:cs typeface="NikoshBAN" pitchFamily="2" charset="0"/>
              </a:rPr>
              <a:t>তাপ ও তাপমাত্রা কী তা বলতে </a:t>
            </a:r>
            <a:r>
              <a:rPr lang="bn-BD" sz="3600" dirty="0" smtClean="0">
                <a:solidFill>
                  <a:schemeClr val="tx1"/>
                </a:solidFill>
                <a:latin typeface="NikoshBAN" pitchFamily="2" charset="0"/>
                <a:cs typeface="NikoshBAN" pitchFamily="2" charset="0"/>
              </a:rPr>
              <a:t>পারবে</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4" name="Right Arrow 3"/>
          <p:cNvSpPr/>
          <p:nvPr/>
        </p:nvSpPr>
        <p:spPr>
          <a:xfrm>
            <a:off x="228600" y="1676400"/>
            <a:ext cx="1143000" cy="85724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2250">
              <a:solidFill>
                <a:srgbClr val="FFC000"/>
              </a:solidFill>
            </a:endParaRPr>
          </a:p>
        </p:txBody>
      </p:sp>
      <p:sp>
        <p:nvSpPr>
          <p:cNvPr id="5" name="Right Arrow 4"/>
          <p:cNvSpPr/>
          <p:nvPr/>
        </p:nvSpPr>
        <p:spPr>
          <a:xfrm>
            <a:off x="228600" y="3009900"/>
            <a:ext cx="1143000" cy="8572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2250"/>
          </a:p>
        </p:txBody>
      </p:sp>
      <p:sp>
        <p:nvSpPr>
          <p:cNvPr id="6" name="Rectangle 5"/>
          <p:cNvSpPr/>
          <p:nvPr/>
        </p:nvSpPr>
        <p:spPr>
          <a:xfrm>
            <a:off x="1466850" y="3009900"/>
            <a:ext cx="9582150" cy="914398"/>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r>
              <a:rPr lang="bn-BD" sz="3600" dirty="0">
                <a:solidFill>
                  <a:schemeClr val="tx1"/>
                </a:solidFill>
                <a:latin typeface="NikoshBAN" pitchFamily="2" charset="0"/>
                <a:cs typeface="NikoshBAN" pitchFamily="2" charset="0"/>
              </a:rPr>
              <a:t>তাপমাত্রার বিভিন্ন স্কেলের মধ্যে সম্পর্ক নির্ণয় করতে </a:t>
            </a:r>
            <a:r>
              <a:rPr lang="bn-BD" sz="3600" dirty="0" smtClean="0">
                <a:solidFill>
                  <a:schemeClr val="tx1"/>
                </a:solidFill>
                <a:latin typeface="NikoshBAN" pitchFamily="2" charset="0"/>
                <a:cs typeface="NikoshBAN" pitchFamily="2" charset="0"/>
              </a:rPr>
              <a:t>পারবে</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7" name="Rectangle 6"/>
          <p:cNvSpPr/>
          <p:nvPr/>
        </p:nvSpPr>
        <p:spPr>
          <a:xfrm>
            <a:off x="1466850" y="4276724"/>
            <a:ext cx="9704999" cy="85725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r>
              <a:rPr lang="bn-BD" sz="3600" dirty="0">
                <a:solidFill>
                  <a:schemeClr val="tx1"/>
                </a:solidFill>
                <a:latin typeface="NikoshBAN" pitchFamily="2" charset="0"/>
                <a:cs typeface="NikoshBAN" pitchFamily="2" charset="0"/>
              </a:rPr>
              <a:t>পদার্থের তাপীয় প্রসারণ ব্যাখ্যা করতে পারবে।</a:t>
            </a:r>
            <a:endParaRPr lang="en-US" sz="3600" dirty="0">
              <a:solidFill>
                <a:schemeClr val="tx1"/>
              </a:solidFill>
              <a:latin typeface="NikoshBAN" pitchFamily="2" charset="0"/>
              <a:cs typeface="NikoshBAN" pitchFamily="2" charset="0"/>
            </a:endParaRPr>
          </a:p>
        </p:txBody>
      </p:sp>
      <p:sp>
        <p:nvSpPr>
          <p:cNvPr id="8" name="Right Arrow 7"/>
          <p:cNvSpPr/>
          <p:nvPr/>
        </p:nvSpPr>
        <p:spPr>
          <a:xfrm>
            <a:off x="228600" y="4234323"/>
            <a:ext cx="1143000" cy="857250"/>
          </a:xfrm>
          <a:prstGeom prst="rightArrow">
            <a:avLst/>
          </a:prstGeom>
          <a:solidFill>
            <a:srgbClr val="F2A6ED"/>
          </a:solid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2250"/>
          </a:p>
        </p:txBody>
      </p:sp>
      <p:sp>
        <p:nvSpPr>
          <p:cNvPr id="9" name="Action Button: Home 8">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1" name="Action Button: Back or Previous 10">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2" name="Action Button: Forward or Next 11">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4" name="Action Button: Home 13">
            <a:hlinkClick r:id="" action="ppaction://hlinkshowjump?jump=firstslide" highlightClick="1"/>
          </p:cNvPr>
          <p:cNvSpPr/>
          <p:nvPr/>
        </p:nvSpPr>
        <p:spPr>
          <a:xfrm>
            <a:off x="10858500" y="-857250"/>
            <a:ext cx="571500" cy="476250"/>
          </a:xfrm>
          <a:prstGeom prst="actionButtonHom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25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5.jpg"/>
          <p:cNvPicPr>
            <a:picLocks noChangeAspect="1"/>
          </p:cNvPicPr>
          <p:nvPr/>
        </p:nvPicPr>
        <p:blipFill>
          <a:blip r:embed="rId2"/>
          <a:stretch>
            <a:fillRect/>
          </a:stretch>
        </p:blipFill>
        <p:spPr>
          <a:xfrm>
            <a:off x="1676400" y="990600"/>
            <a:ext cx="8096250" cy="4248150"/>
          </a:xfrm>
          <a:prstGeom prst="rect">
            <a:avLst/>
          </a:prstGeom>
          <a:ln>
            <a:solidFill>
              <a:srgbClr val="FF0000"/>
            </a:solidFill>
          </a:ln>
        </p:spPr>
      </p:pic>
      <p:sp>
        <p:nvSpPr>
          <p:cNvPr id="6" name="Rectangle 5"/>
          <p:cNvSpPr/>
          <p:nvPr/>
        </p:nvSpPr>
        <p:spPr>
          <a:xfrm>
            <a:off x="152400" y="5334000"/>
            <a:ext cx="11049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just"/>
            <a:r>
              <a:rPr lang="bn-BD" sz="3600" dirty="0">
                <a:solidFill>
                  <a:schemeClr val="tx1"/>
                </a:solidFill>
                <a:latin typeface="NikoshBAN" pitchFamily="2" charset="0"/>
                <a:cs typeface="NikoshBAN" pitchFamily="2" charset="0"/>
              </a:rPr>
              <a:t>তাপ এক প্রকার শক্তি যা ঠান্ডা বা গরমের অনুভুতি জাগায়।তাপ উষ্ণতর অঞ্চল থেকে শীতলতম অঞ্চল বা বস্তুর দিকে ধাবিত হয়। </a:t>
            </a:r>
            <a:r>
              <a:rPr lang="bn-BD" sz="3600" dirty="0" smtClean="0">
                <a:solidFill>
                  <a:schemeClr val="tx1"/>
                </a:solidFill>
                <a:latin typeface="NikoshBAN" pitchFamily="2" charset="0"/>
                <a:cs typeface="NikoshBAN" pitchFamily="2" charset="0"/>
              </a:rPr>
              <a:t>তাপের </a:t>
            </a:r>
            <a:r>
              <a:rPr lang="bn-BD" sz="3600" dirty="0">
                <a:solidFill>
                  <a:schemeClr val="tx1"/>
                </a:solidFill>
                <a:latin typeface="NikoshBAN" pitchFamily="2" charset="0"/>
                <a:cs typeface="NikoshBAN" pitchFamily="2" charset="0"/>
              </a:rPr>
              <a:t>একক জুল।</a:t>
            </a:r>
            <a:endParaRPr lang="en-US" sz="3600" dirty="0">
              <a:solidFill>
                <a:schemeClr val="tx1"/>
              </a:solidFill>
              <a:latin typeface="NikoshBAN" pitchFamily="2" charset="0"/>
              <a:cs typeface="NikoshBAN" pitchFamily="2" charset="0"/>
            </a:endParaRPr>
          </a:p>
        </p:txBody>
      </p:sp>
      <p:sp>
        <p:nvSpPr>
          <p:cNvPr id="5" name="Action Button: Home 4">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8" name="Action Button: Return 7">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9" name="Action Button: Back or Previous 8">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Action Button: Forward or Next 9">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3" name="Rectangle 2"/>
          <p:cNvSpPr/>
          <p:nvPr/>
        </p:nvSpPr>
        <p:spPr>
          <a:xfrm>
            <a:off x="228600" y="304800"/>
            <a:ext cx="10972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চিত্রটি</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লক্ষ্য</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কর</a:t>
            </a:r>
            <a:endParaRPr lang="en-US" sz="4400" dirty="0">
              <a:solidFill>
                <a:schemeClr val="tx1"/>
              </a:solidFill>
              <a:latin typeface="NikoshBAN" panose="02000000000000000000" pitchFamily="2" charset="0"/>
              <a:cs typeface="NikoshBAN" panose="02000000000000000000" pitchFamily="2"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838200"/>
            <a:ext cx="6172200" cy="4038600"/>
          </a:xfrm>
          <a:prstGeom prst="rect">
            <a:avLst/>
          </a:prstGeom>
        </p:spPr>
      </p:pic>
      <p:sp>
        <p:nvSpPr>
          <p:cNvPr id="7" name="Down Arrow Callout 6"/>
          <p:cNvSpPr/>
          <p:nvPr/>
        </p:nvSpPr>
        <p:spPr>
          <a:xfrm>
            <a:off x="152400" y="228600"/>
            <a:ext cx="11048999" cy="1054574"/>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dirty="0">
                <a:solidFill>
                  <a:schemeClr val="tx1"/>
                </a:solidFill>
                <a:latin typeface="NikoshBAN" pitchFamily="2" charset="0"/>
                <a:cs typeface="NikoshBAN" pitchFamily="2" charset="0"/>
              </a:rPr>
              <a:t>নিচের ভিডিওটি লক্ষ</a:t>
            </a:r>
            <a:r>
              <a:rPr lang="en-US" sz="4400" dirty="0" err="1">
                <a:solidFill>
                  <a:schemeClr val="tx1"/>
                </a:solidFill>
                <a:latin typeface="NikoshBAN" pitchFamily="2" charset="0"/>
                <a:cs typeface="NikoshBAN" pitchFamily="2" charset="0"/>
              </a:rPr>
              <a:t>্য</a:t>
            </a:r>
            <a:r>
              <a:rPr lang="bn-BD" sz="4400" dirty="0">
                <a:solidFill>
                  <a:schemeClr val="tx1"/>
                </a:solidFill>
                <a:latin typeface="NikoshBAN" pitchFamily="2" charset="0"/>
                <a:cs typeface="NikoshBAN" pitchFamily="2" charset="0"/>
              </a:rPr>
              <a:t> কর</a:t>
            </a:r>
            <a:endParaRPr lang="en-US" sz="4400" dirty="0">
              <a:solidFill>
                <a:schemeClr val="tx1"/>
              </a:solidFill>
              <a:latin typeface="NikoshBAN" pitchFamily="2" charset="0"/>
              <a:cs typeface="NikoshBAN" pitchFamily="2" charset="0"/>
            </a:endParaRPr>
          </a:p>
        </p:txBody>
      </p:sp>
      <p:sp>
        <p:nvSpPr>
          <p:cNvPr id="6" name="Action Button: Home 5">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9" name="Action Button: Return 8">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Action Button: Back or Previous 9">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1" name="Action Button: Forward or Next 10">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2" name="TextBox 1"/>
          <p:cNvSpPr txBox="1"/>
          <p:nvPr/>
        </p:nvSpPr>
        <p:spPr>
          <a:xfrm>
            <a:off x="199104" y="4818023"/>
            <a:ext cx="11049000" cy="1754326"/>
          </a:xfrm>
          <a:prstGeom prst="rect">
            <a:avLst/>
          </a:prstGeom>
          <a:noFill/>
        </p:spPr>
        <p:txBody>
          <a:bodyPr wrap="square" rtlCol="0">
            <a:spAutoFit/>
          </a:bodyPr>
          <a:lstStyle/>
          <a:p>
            <a:pPr algn="just"/>
            <a:r>
              <a:rPr lang="bn-BD" sz="3600" dirty="0">
                <a:latin typeface="NikoshBAN" pitchFamily="2" charset="0"/>
                <a:cs typeface="NikoshBAN" pitchFamily="2" charset="0"/>
              </a:rPr>
              <a:t>তাপমাত্রা হলো বস্তুর তাপীয় অবস্থা যা নির্ধারণ করে একটি বস্তুটি অন্য কোন বস্তুর তাপীয় সংস্পর্শে এলে বস্তুটি ঐ বস্তু  থেকে তাপ গ্রহণ করবে না তাপ দিবে</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তাপমাত্রার </a:t>
            </a:r>
            <a:r>
              <a:rPr lang="bn-BD" sz="3600" dirty="0">
                <a:latin typeface="NikoshBAN" pitchFamily="2" charset="0"/>
                <a:cs typeface="NikoshBAN" pitchFamily="2" charset="0"/>
              </a:rPr>
              <a:t>একক কেলভিন।</a:t>
            </a:r>
          </a:p>
        </p:txBody>
      </p:sp>
      <p:pic>
        <p:nvPicPr>
          <p:cNvPr id="3" name="1_vlc-record-2021-02-02-17h23m06s-vlc-record-2021-02-02-17h18m05s-Heat(xz144p).mp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191000" y="2057400"/>
            <a:ext cx="24384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714750" y="228600"/>
            <a:ext cx="4667250" cy="1714500"/>
          </a:xfrm>
          <a:prstGeom prst="down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r>
              <a:rPr lang="bn-BD" sz="4400" dirty="0">
                <a:solidFill>
                  <a:schemeClr val="tx1"/>
                </a:solidFill>
                <a:latin typeface="NikoshBAN" pitchFamily="2" charset="0"/>
                <a:cs typeface="NikoshBAN" pitchFamily="2" charset="0"/>
              </a:rPr>
              <a:t>একক কাজ</a:t>
            </a:r>
            <a:endParaRPr lang="en-US" sz="4400" dirty="0">
              <a:solidFill>
                <a:schemeClr val="tx1"/>
              </a:solidFill>
              <a:latin typeface="NikoshBAN" pitchFamily="2" charset="0"/>
              <a:cs typeface="NikoshBAN" pitchFamily="2" charset="0"/>
            </a:endParaRPr>
          </a:p>
        </p:txBody>
      </p:sp>
      <p:sp>
        <p:nvSpPr>
          <p:cNvPr id="3" name="Rectangle 2"/>
          <p:cNvSpPr/>
          <p:nvPr/>
        </p:nvSpPr>
        <p:spPr>
          <a:xfrm>
            <a:off x="3905250" y="2000250"/>
            <a:ext cx="4476750" cy="123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r>
              <a:rPr lang="en-US" sz="3600" dirty="0" smtClean="0">
                <a:solidFill>
                  <a:schemeClr val="tx1"/>
                </a:solidFill>
                <a:latin typeface="NikoshBAN" pitchFamily="2" charset="0"/>
                <a:cs typeface="NikoshBAN" pitchFamily="2" charset="0"/>
              </a:rPr>
              <a:t>১। </a:t>
            </a:r>
            <a:r>
              <a:rPr lang="bn-BD" sz="3600" dirty="0" smtClean="0">
                <a:solidFill>
                  <a:schemeClr val="tx1"/>
                </a:solidFill>
                <a:latin typeface="NikoshBAN" pitchFamily="2" charset="0"/>
                <a:cs typeface="NikoshBAN" pitchFamily="2" charset="0"/>
              </a:rPr>
              <a:t>তাপ </a:t>
            </a:r>
            <a:r>
              <a:rPr lang="bn-BD" sz="3600" dirty="0">
                <a:solidFill>
                  <a:schemeClr val="tx1"/>
                </a:solidFill>
                <a:latin typeface="NikoshBAN" pitchFamily="2" charset="0"/>
                <a:cs typeface="NikoshBAN" pitchFamily="2" charset="0"/>
              </a:rPr>
              <a:t>কী ?</a:t>
            </a:r>
            <a:endParaRPr lang="en-US" sz="3600" dirty="0">
              <a:solidFill>
                <a:schemeClr val="tx1"/>
              </a:solidFill>
              <a:latin typeface="NikoshBAN" pitchFamily="2" charset="0"/>
              <a:cs typeface="NikoshBAN" pitchFamily="2" charset="0"/>
            </a:endParaRPr>
          </a:p>
        </p:txBody>
      </p:sp>
      <p:sp>
        <p:nvSpPr>
          <p:cNvPr id="4" name="Right Arrow 3"/>
          <p:cNvSpPr/>
          <p:nvPr/>
        </p:nvSpPr>
        <p:spPr>
          <a:xfrm>
            <a:off x="1524000" y="2095500"/>
            <a:ext cx="1524000" cy="8572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2250"/>
          </a:p>
        </p:txBody>
      </p:sp>
      <p:sp>
        <p:nvSpPr>
          <p:cNvPr id="5" name="Right Arrow 4"/>
          <p:cNvSpPr/>
          <p:nvPr/>
        </p:nvSpPr>
        <p:spPr>
          <a:xfrm>
            <a:off x="1619250" y="4572000"/>
            <a:ext cx="1524000" cy="8572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pPr algn="ctr"/>
            <a:endParaRPr lang="en-US" sz="2250"/>
          </a:p>
        </p:txBody>
      </p:sp>
      <p:sp>
        <p:nvSpPr>
          <p:cNvPr id="6" name="Rectangle 5"/>
          <p:cNvSpPr/>
          <p:nvPr/>
        </p:nvSpPr>
        <p:spPr>
          <a:xfrm>
            <a:off x="3810000" y="4286251"/>
            <a:ext cx="4476750" cy="1238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2444" tIns="61223" rIns="122444" bIns="61223" rtlCol="0" anchor="ctr"/>
          <a:lstStyle/>
          <a:p>
            <a:r>
              <a:rPr lang="en-US" sz="3600" dirty="0" smtClean="0">
                <a:solidFill>
                  <a:schemeClr val="tx1"/>
                </a:solidFill>
                <a:latin typeface="NikoshBAN" pitchFamily="2" charset="0"/>
                <a:cs typeface="NikoshBAN" pitchFamily="2" charset="0"/>
              </a:rPr>
              <a:t>২। </a:t>
            </a:r>
            <a:r>
              <a:rPr lang="bn-BD" sz="3600" dirty="0" smtClean="0">
                <a:solidFill>
                  <a:schemeClr val="tx1"/>
                </a:solidFill>
                <a:latin typeface="NikoshBAN" pitchFamily="2" charset="0"/>
                <a:cs typeface="NikoshBAN" pitchFamily="2" charset="0"/>
              </a:rPr>
              <a:t>তাপমাত্রা </a:t>
            </a:r>
            <a:r>
              <a:rPr lang="bn-BD" sz="3600" dirty="0">
                <a:solidFill>
                  <a:schemeClr val="tx1"/>
                </a:solidFill>
                <a:latin typeface="NikoshBAN" pitchFamily="2" charset="0"/>
                <a:cs typeface="NikoshBAN" pitchFamily="2" charset="0"/>
              </a:rPr>
              <a:t>কী ?</a:t>
            </a:r>
            <a:endParaRPr lang="en-US" sz="3600" dirty="0">
              <a:solidFill>
                <a:schemeClr val="tx1"/>
              </a:solidFill>
              <a:latin typeface="NikoshBAN" pitchFamily="2" charset="0"/>
              <a:cs typeface="NikoshBAN" pitchFamily="2" charset="0"/>
            </a:endParaRPr>
          </a:p>
        </p:txBody>
      </p:sp>
      <p:sp>
        <p:nvSpPr>
          <p:cNvPr id="7" name="Action Button: Home 6">
            <a:hlinkClick r:id="" action="ppaction://hlinkshowjump?jump=firstslide" highlightClick="1"/>
          </p:cNvPr>
          <p:cNvSpPr/>
          <p:nvPr/>
        </p:nvSpPr>
        <p:spPr>
          <a:xfrm>
            <a:off x="0" y="-857250"/>
            <a:ext cx="571500" cy="5715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8" name="Action Button: Return 7">
            <a:hlinkClick r:id="" action="ppaction://hlinkshowjump?jump=endshow" highlightClick="1"/>
          </p:cNvPr>
          <p:cNvSpPr/>
          <p:nvPr/>
        </p:nvSpPr>
        <p:spPr>
          <a:xfrm>
            <a:off x="10763250" y="-857250"/>
            <a:ext cx="666750" cy="457200"/>
          </a:xfrm>
          <a:prstGeom prst="actionButtonRetur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9" name="Action Button: Back or Previous 8">
            <a:hlinkClick r:id="" action="ppaction://hlinkshowjump?jump=previousslide" highlightClick="1"/>
          </p:cNvPr>
          <p:cNvSpPr/>
          <p:nvPr/>
        </p:nvSpPr>
        <p:spPr>
          <a:xfrm>
            <a:off x="0" y="7143750"/>
            <a:ext cx="571500" cy="5715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
        <p:nvSpPr>
          <p:cNvPr id="10" name="Action Button: Forward or Next 9">
            <a:hlinkClick r:id="" action="ppaction://hlinkshowjump?jump=nextslide" highlightClick="1"/>
          </p:cNvPr>
          <p:cNvSpPr/>
          <p:nvPr/>
        </p:nvSpPr>
        <p:spPr>
          <a:xfrm>
            <a:off x="10668000" y="7200900"/>
            <a:ext cx="762000" cy="51435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1879" tIns="65940" rIns="131879" bIns="65940" rtlCol="0" anchor="ctr"/>
          <a:lstStyle/>
          <a:p>
            <a:pPr algn="ctr"/>
            <a:endParaRPr lang="en-US" sz="2250"/>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1369</TotalTime>
  <Words>585</Words>
  <Application>Microsoft Office PowerPoint</Application>
  <PresentationFormat>Custom</PresentationFormat>
  <Paragraphs>162</Paragraphs>
  <Slides>27</Slides>
  <Notes>2</Notes>
  <HiddenSlides>0</HiddenSlides>
  <MMClips>3</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MS PGothic</vt:lpstr>
      <vt:lpstr>Bahnschrift Light</vt:lpstr>
      <vt:lpstr>Calibri</vt:lpstr>
      <vt:lpstr>NikoshBAN</vt:lpstr>
      <vt:lpstr>Times New Roman</vt:lpstr>
      <vt:lpstr>Tw Cen MT</vt:lpstr>
      <vt:lpstr>Tw Cen MT Condensed</vt:lpstr>
      <vt:lpstr>Wingdings</vt:lpstr>
      <vt:lpstr>Wingdings 3</vt:lpstr>
      <vt:lpstr>Integral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Uthrail Madrasah</dc:creator>
  <cp:lastModifiedBy>HP</cp:lastModifiedBy>
  <cp:revision>245</cp:revision>
  <dcterms:created xsi:type="dcterms:W3CDTF">2006-08-16T00:00:00Z</dcterms:created>
  <dcterms:modified xsi:type="dcterms:W3CDTF">2021-02-02T14:52:00Z</dcterms:modified>
</cp:coreProperties>
</file>