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57" r:id="rId6"/>
    <p:sldId id="256" r:id="rId7"/>
    <p:sldId id="258" r:id="rId8"/>
    <p:sldId id="277" r:id="rId9"/>
    <p:sldId id="259" r:id="rId10"/>
    <p:sldId id="260" r:id="rId11"/>
    <p:sldId id="278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1" r:id="rId22"/>
    <p:sldId id="27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6D7741-04D4-445F-B280-5AA330AA3A39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>
        <a:scene3d>
          <a:camera prst="perspectiveBelow"/>
          <a:lightRig rig="threePt" dir="t"/>
        </a:scene3d>
      </dgm:spPr>
    </dgm:pt>
    <dgm:pt modelId="{33916D16-4E0E-468C-8360-9FE819BCDDAB}">
      <dgm:prSet/>
      <dgm:spPr>
        <a:solidFill>
          <a:schemeClr val="bg2">
            <a:lumMod val="10000"/>
          </a:schemeClr>
        </a:solidFill>
      </dgm:spPr>
      <dgm:t>
        <a:bodyPr/>
        <a:lstStyle/>
        <a:p>
          <a:pPr>
            <a:buNone/>
          </a:pPr>
          <a:r>
            <a:rPr lang="en-US" sz="4300" b="1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পানি</a:t>
          </a:r>
          <a:r>
            <a:rPr lang="en-US" sz="4300" b="1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300" b="1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পরিবহন</a:t>
          </a:r>
          <a:r>
            <a:rPr lang="en-US" sz="4300" b="1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: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জাইলেম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মূল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পানি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খনিজ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লবণ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উদ্ভিদের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বিভিন্ন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অংশে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পরিবহন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      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                                                                                          </a:t>
          </a:r>
        </a:p>
        <a:p>
          <a:pPr>
            <a:buNone/>
          </a:pPr>
          <a:r>
            <a:rPr lang="en-US" sz="4300" b="1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খাদ্য</a:t>
          </a:r>
          <a:r>
            <a:rPr lang="en-US" sz="4300" b="1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300" b="1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পরিবহন</a:t>
          </a:r>
          <a:r>
            <a:rPr lang="en-US" sz="4300" b="1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: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ফ্লোয়েম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পাতায়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তৈরিকৃত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খাদ্য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উদ্ভিদের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বিভিন্ন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অংশে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পরিবহন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                                                                                                   </a:t>
          </a:r>
          <a:endParaRPr lang="en-US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>
            <a:buNone/>
          </a:pPr>
          <a:r>
            <a:rPr lang="en-US" sz="4300" b="1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দৃঢ়তা</a:t>
          </a:r>
          <a:r>
            <a:rPr lang="en-US" sz="4300" b="1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300" b="1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প্রদান</a:t>
          </a:r>
          <a:r>
            <a:rPr lang="en-US" sz="4300" b="1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: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জাইলেম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ফ্লোয়েম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মিলিতভাবে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উদ্ভিদদেহকে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দৃঢ়তা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যান্ত্রিক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শক্তি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প্রদান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090A21-5BE7-47B3-9FD7-75024A846FAD}" type="parTrans" cxnId="{92F13830-5586-44FD-ACFE-172583425EBE}">
      <dgm:prSet/>
      <dgm:spPr/>
      <dgm:t>
        <a:bodyPr/>
        <a:lstStyle/>
        <a:p>
          <a:endParaRPr lang="en-US"/>
        </a:p>
      </dgm:t>
    </dgm:pt>
    <dgm:pt modelId="{B0C7598E-8F92-4037-9FA2-0FEDE39575C5}" type="sibTrans" cxnId="{92F13830-5586-44FD-ACFE-172583425EBE}">
      <dgm:prSet/>
      <dgm:spPr/>
      <dgm:t>
        <a:bodyPr/>
        <a:lstStyle/>
        <a:p>
          <a:endParaRPr lang="en-US"/>
        </a:p>
      </dgm:t>
    </dgm:pt>
    <dgm:pt modelId="{B2E2FE42-621D-4C6C-A15C-FC06B6E69EC0}" type="pres">
      <dgm:prSet presAssocID="{336D7741-04D4-445F-B280-5AA330AA3A39}" presName="linear" presStyleCnt="0">
        <dgm:presLayoutVars>
          <dgm:animLvl val="lvl"/>
          <dgm:resizeHandles val="exact"/>
        </dgm:presLayoutVars>
      </dgm:prSet>
      <dgm:spPr/>
    </dgm:pt>
    <dgm:pt modelId="{8195B244-5195-41C2-B4B0-004FF9903F0F}" type="pres">
      <dgm:prSet presAssocID="{33916D16-4E0E-468C-8360-9FE819BCDDA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CDAB07-7D6D-4C39-9916-457309BAA34C}" type="presOf" srcId="{33916D16-4E0E-468C-8360-9FE819BCDDAB}" destId="{8195B244-5195-41C2-B4B0-004FF9903F0F}" srcOrd="0" destOrd="0" presId="urn:microsoft.com/office/officeart/2005/8/layout/vList2"/>
    <dgm:cxn modelId="{41405342-196E-4C99-B6AE-2C65961E11A7}" type="presOf" srcId="{336D7741-04D4-445F-B280-5AA330AA3A39}" destId="{B2E2FE42-621D-4C6C-A15C-FC06B6E69EC0}" srcOrd="0" destOrd="0" presId="urn:microsoft.com/office/officeart/2005/8/layout/vList2"/>
    <dgm:cxn modelId="{92F13830-5586-44FD-ACFE-172583425EBE}" srcId="{336D7741-04D4-445F-B280-5AA330AA3A39}" destId="{33916D16-4E0E-468C-8360-9FE819BCDDAB}" srcOrd="0" destOrd="0" parTransId="{08090A21-5BE7-47B3-9FD7-75024A846FAD}" sibTransId="{B0C7598E-8F92-4037-9FA2-0FEDE39575C5}"/>
    <dgm:cxn modelId="{827E9BD8-625B-4D1C-A4BB-C979524AEA2A}" type="presParOf" srcId="{B2E2FE42-621D-4C6C-A15C-FC06B6E69EC0}" destId="{8195B244-5195-41C2-B4B0-004FF9903F0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5B244-5195-41C2-B4B0-004FF9903F0F}">
      <dsp:nvSpPr>
        <dsp:cNvPr id="0" name=""/>
        <dsp:cNvSpPr/>
      </dsp:nvSpPr>
      <dsp:spPr>
        <a:xfrm>
          <a:off x="0" y="7655"/>
          <a:ext cx="11125199" cy="3959280"/>
        </a:xfrm>
        <a:prstGeom prst="roundRect">
          <a:avLst/>
        </a:prstGeom>
        <a:solidFill>
          <a:schemeClr val="bg2">
            <a:lumMod val="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perspectiveBelow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পানি</a:t>
          </a:r>
          <a:r>
            <a:rPr lang="en-US" sz="3600" b="1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পরিবহন</a:t>
          </a:r>
          <a:r>
            <a:rPr lang="en-US" sz="3600" b="1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: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জাইলেম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মূল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পানি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খনিজ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লবণ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উদ্ভিদের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বিভিন্ন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অংশে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পরিবহন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                                                                                                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খাদ্য</a:t>
          </a:r>
          <a:r>
            <a:rPr lang="en-US" sz="3600" b="1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পরিবহন</a:t>
          </a:r>
          <a:r>
            <a:rPr lang="en-US" sz="3600" b="1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: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ফ্লোয়েম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পাতায়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তৈরিকৃত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খাদ্য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উদ্ভিদের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বিভিন্ন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অংশে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পরিবহন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                                                                                                   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দৃঢ়তা</a:t>
          </a:r>
          <a:r>
            <a:rPr lang="en-US" sz="3600" b="1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প্রদান</a:t>
          </a:r>
          <a:r>
            <a:rPr lang="en-US" sz="3600" b="1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: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জাইলেম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ফ্লোয়েম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মিলিতভাবে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উদ্ভিদদেহকে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দৃঢ়তা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যান্ত্রিক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শক্তি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প্রদান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3276" y="200931"/>
        <a:ext cx="10738647" cy="3572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896F-0E32-425D-8217-F723A2BD0CE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EE4-A19D-43B4-A714-B7378739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4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896F-0E32-425D-8217-F723A2BD0CE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EE4-A19D-43B4-A714-B7378739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0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896F-0E32-425D-8217-F723A2BD0CE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EE4-A19D-43B4-A714-B7378739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2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896F-0E32-425D-8217-F723A2BD0CE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EE4-A19D-43B4-A714-B7378739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4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896F-0E32-425D-8217-F723A2BD0CE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EE4-A19D-43B4-A714-B7378739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8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896F-0E32-425D-8217-F723A2BD0CE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EE4-A19D-43B4-A714-B7378739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0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896F-0E32-425D-8217-F723A2BD0CE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EE4-A19D-43B4-A714-B7378739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2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896F-0E32-425D-8217-F723A2BD0CE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EE4-A19D-43B4-A714-B7378739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7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896F-0E32-425D-8217-F723A2BD0CE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EE4-A19D-43B4-A714-B7378739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1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896F-0E32-425D-8217-F723A2BD0CE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EE4-A19D-43B4-A714-B7378739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7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896F-0E32-425D-8217-F723A2BD0CE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EE4-A19D-43B4-A714-B7378739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4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896F-0E32-425D-8217-F723A2BD0CE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DEE4-A19D-43B4-A714-B73787391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9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031" y="1993575"/>
            <a:ext cx="11384924" cy="522238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103031" y="0"/>
            <a:ext cx="11397802" cy="2292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b="1" dirty="0" err="1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স্বাগতম</a:t>
            </a:r>
            <a:r>
              <a:rPr lang="en-US" sz="11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sz="11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US" sz="4000" b="1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4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896" y="384048"/>
            <a:ext cx="11612880" cy="154635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8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(Conjoint)</a:t>
            </a:r>
            <a:endParaRPr lang="en-US" sz="8800" b="1" dirty="0">
              <a:solidFill>
                <a:srgbClr val="0070C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896" y="2505456"/>
            <a:ext cx="6949440" cy="395020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গুচ্ছ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বরাবর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ভাস্কুলার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বাণ্ডলকে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                                                                                               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সমপার্শ্বীয়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(Collateral) 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সমদ্বিপার্শ্বীয়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Bicollateral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336" y="2505456"/>
            <a:ext cx="4663440" cy="3950208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256056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8800" b="1" dirty="0" err="1" smtClean="0">
                <a:ln w="22225">
                  <a:solidFill>
                    <a:schemeClr val="accent2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8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n w="22225">
                  <a:solidFill>
                    <a:schemeClr val="accent2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800" b="1" dirty="0">
              <a:ln w="22225">
                <a:solidFill>
                  <a:schemeClr val="accent2"/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55657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ভাস্কুলার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বান্ডিল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কেন্দ্রিক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ভাস্কুলার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বান্ডিল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28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47472"/>
            <a:ext cx="11704320" cy="162763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7200" b="1" dirty="0" smtClean="0"/>
              <a:t>    </a:t>
            </a:r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সমপার্শ্বীয়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en-US" sz="80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Collateral)</a:t>
            </a:r>
            <a:r>
              <a:rPr lang="en-US" sz="8000" b="1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   </a:t>
            </a:r>
            <a:r>
              <a:rPr lang="en-US" sz="4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    </a:t>
            </a:r>
            <a:endParaRPr lang="en-US" sz="8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07" y="2688336"/>
            <a:ext cx="8157125" cy="3822192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একগুচ্ছ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একগুচ্ছ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কাণ্ডের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উর্দ্ধত্বকের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নিম্নত্বকের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পুষ্পক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কাণ্ড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9732" y="2688336"/>
            <a:ext cx="3364315" cy="382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89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7" y="440267"/>
            <a:ext cx="5504688" cy="146168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মুক্তসমপার্শ্বীয়</a:t>
            </a:r>
            <a:r>
              <a:rPr lang="en-US" sz="53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3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</a:t>
            </a:r>
            <a:r>
              <a:rPr lang="en-US" sz="5300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en-US" sz="53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Open Collateral</a:t>
            </a:r>
            <a:r>
              <a:rPr lang="en-US" sz="53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44" y="2688336"/>
            <a:ext cx="5669280" cy="385876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ফ্লোয়েমের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মাঝখানে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ক্যাম্বিয়াম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দ্বিবীজপত্রী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নগ্নবীজী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কাণ্ডের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ভাস্কুলার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বান্ডল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82512" y="440267"/>
            <a:ext cx="5504688" cy="14616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smtClean="0">
                <a:solidFill>
                  <a:srgbClr val="0070C0"/>
                </a:solidFill>
              </a:rPr>
              <a:t>   </a:t>
            </a:r>
            <a:r>
              <a:rPr lang="en-US" sz="49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বদ্ধসমপার্শ্বীয়</a:t>
            </a:r>
            <a:r>
              <a:rPr lang="en-US" sz="4900" b="1" dirty="0" smtClean="0">
                <a:solidFill>
                  <a:srgbClr val="0070C0"/>
                </a:solidFill>
              </a:rPr>
              <a:t>  </a:t>
            </a:r>
            <a:r>
              <a:rPr lang="en-US" sz="6700" b="1" dirty="0" smtClean="0"/>
              <a:t> </a:t>
            </a:r>
            <a:r>
              <a:rPr lang="en-US" dirty="0" smtClean="0"/>
              <a:t>                                                      </a:t>
            </a:r>
            <a:r>
              <a:rPr lang="en-US" sz="48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 Closed Collateral)</a:t>
            </a:r>
            <a:endParaRPr lang="en-US" sz="4800" b="1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82512" y="2688336"/>
            <a:ext cx="5504688" cy="37307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ও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ফ্লোয়েমের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মাঝখানে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ক্যাম্বিয়াম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উদাঃ-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পাতায়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একবীজপত্রী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কাণ্ডের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ভাস্কুলার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বাণ্ডল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Up-Down Arrow 5"/>
          <p:cNvSpPr/>
          <p:nvPr/>
        </p:nvSpPr>
        <p:spPr>
          <a:xfrm>
            <a:off x="5907024" y="292608"/>
            <a:ext cx="475488" cy="6254496"/>
          </a:xfrm>
          <a:prstGeom prst="up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9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0" y="92765"/>
            <a:ext cx="12027086" cy="6765235"/>
          </a:xfrm>
          <a:prstGeom prst="rect">
            <a:avLst/>
          </a:prstGeom>
        </p:spPr>
      </p:pic>
      <p:sp>
        <p:nvSpPr>
          <p:cNvPr id="2" name="Up-Down Arrow 1"/>
          <p:cNvSpPr/>
          <p:nvPr/>
        </p:nvSpPr>
        <p:spPr>
          <a:xfrm>
            <a:off x="6028946" y="0"/>
            <a:ext cx="484632" cy="6857999"/>
          </a:xfrm>
          <a:prstGeom prst="up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2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1" y="304801"/>
            <a:ext cx="11649456" cy="16764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8000" b="1" dirty="0" smtClean="0"/>
              <a:t> </a:t>
            </a:r>
            <a:r>
              <a:rPr lang="en-US" sz="8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সমদ্বিপার্শ্বীয়</a:t>
            </a:r>
            <a:r>
              <a:rPr lang="en-US" sz="8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en-US" sz="7200" b="1" dirty="0" err="1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Bicollateral</a:t>
            </a:r>
            <a:r>
              <a:rPr lang="en-US" sz="7200" b="1" dirty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2542032"/>
            <a:ext cx="7552944" cy="3895344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একগুচ্ছ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দ্বিগুচ্ছ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ক্যাম্বিয়াম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দ্বিগুচ্ছ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</a:t>
            </a:r>
          </a:p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</a:t>
            </a:r>
          </a:p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ক্যাম্বিয়াম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সমদ্বিপার্শ্বীয়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ভাস্কুলার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বাণ্ডল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উদাঃ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লাউ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কুমড়া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কাণ্ড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533" y="2542032"/>
            <a:ext cx="4036335" cy="3895344"/>
          </a:xfrm>
          <a:prstGeom prst="rect">
            <a:avLst/>
          </a:prstGeom>
          <a:scene3d>
            <a:camera prst="perspectiveFron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05789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" y="512064"/>
            <a:ext cx="11521440" cy="153619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11500" b="1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en-US" sz="10700" b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অরীয়</a:t>
            </a:r>
            <a:r>
              <a:rPr lang="en-US" sz="107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(Radial)</a:t>
            </a:r>
            <a:endParaRPr lang="en-US" sz="10700" b="1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184" y="2523744"/>
            <a:ext cx="7132320" cy="405993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বাণ্ডলের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গুচ্ছ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বরাবর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একবীজপত্রী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দ্বিবীজপত্রী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endParaRPr lang="en-US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504" y="2523744"/>
            <a:ext cx="4389120" cy="405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93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384048"/>
            <a:ext cx="10601632" cy="1755648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8800" b="1" dirty="0" smtClean="0"/>
              <a:t>   </a:t>
            </a:r>
            <a:r>
              <a:rPr lang="en-US" sz="88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কেন্দ্রিক</a:t>
            </a:r>
            <a:r>
              <a:rPr lang="en-US" sz="88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chemeClr val="accent6">
                    <a:lumMod val="7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(Concentric)</a:t>
            </a:r>
            <a:endParaRPr lang="en-US" sz="8800" b="1" dirty="0">
              <a:solidFill>
                <a:schemeClr val="accent6">
                  <a:lumMod val="75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7" y="2578608"/>
            <a:ext cx="7936993" cy="393192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ফ্লোয়েমের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চারদিক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ঘিরে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ফ্লোয়েমের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মাঝখানে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ক্যাম্বিয়াম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উদাঃ-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টেরিডোফাইটা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2578608"/>
            <a:ext cx="3602735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5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8768" y="557784"/>
            <a:ext cx="5669280" cy="2066544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(2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4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ফ্লোয়েমকেন্দ্রিক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800" b="1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en-US" sz="4800" b="1" dirty="0" err="1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Leptocentric</a:t>
            </a:r>
            <a:r>
              <a:rPr lang="en-US" sz="60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9632" y="2889504"/>
            <a:ext cx="5669280" cy="356616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কেন্দ্রে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ফ্লোয়েমকে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ঘিরে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উদাঃ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Dracaena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ভাস্কুলার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বাণ্ডল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2336" y="530352"/>
            <a:ext cx="5303520" cy="206654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5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জাইলেমকেন্দ্রিক</a:t>
            </a:r>
            <a:r>
              <a:rPr lang="en-US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solidFill>
                  <a:srgbClr val="00B0F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en-US" sz="4800" b="1" dirty="0" err="1" smtClean="0">
                <a:solidFill>
                  <a:srgbClr val="00B0F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Hadrocentric</a:t>
            </a:r>
            <a:r>
              <a:rPr lang="en-US" sz="4800" b="1" dirty="0" smtClean="0">
                <a:solidFill>
                  <a:srgbClr val="00B0F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)</a:t>
            </a:r>
            <a:endParaRPr lang="en-US" sz="4800" b="1" dirty="0">
              <a:solidFill>
                <a:srgbClr val="00B0F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2335" y="2889504"/>
            <a:ext cx="5422731" cy="356616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কেন্দ্রে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জাইলেমকে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ঘিরে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</a:t>
            </a:r>
          </a:p>
          <a:p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উদাঃ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Pteris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Lycopodium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ভাস্কুলার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বাণ্ডল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Up-Down Arrow 10"/>
          <p:cNvSpPr/>
          <p:nvPr/>
        </p:nvSpPr>
        <p:spPr>
          <a:xfrm>
            <a:off x="5825066" y="292608"/>
            <a:ext cx="374566" cy="6309360"/>
          </a:xfrm>
          <a:prstGeom prst="up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8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87" y="124046"/>
            <a:ext cx="12050313" cy="658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43" y="3002071"/>
            <a:ext cx="2748070" cy="2573866"/>
          </a:xfrm>
          <a:prstGeom prst="rect">
            <a:avLst/>
          </a:prstGeom>
          <a:ln w="2286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22795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6712" y="2734732"/>
            <a:ext cx="7078212" cy="31085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.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আকতারুল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চৌরাপাড়া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aktarul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944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@gmail.com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33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292608"/>
            <a:ext cx="11463528" cy="1572768"/>
          </a:xfrm>
          <a:blipFill>
            <a:blip r:embed="rId2"/>
            <a:tile tx="0" ty="0" sx="100000" sy="100000" flip="none" algn="tl"/>
          </a:blipFill>
          <a:scene3d>
            <a:camera prst="perspectiveAbove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rgbClr val="002060"/>
                </a:solidFill>
              </a:rPr>
              <a:t> </a:t>
            </a:r>
            <a:r>
              <a:rPr lang="en-US" sz="8000" b="1" dirty="0" err="1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r>
              <a:rPr lang="en-US" sz="8000" b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8000" b="1" dirty="0" err="1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টিস্যুর</a:t>
            </a:r>
            <a:r>
              <a:rPr lang="en-US" sz="8000" b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b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336059"/>
              </p:ext>
            </p:extLst>
          </p:nvPr>
        </p:nvGraphicFramePr>
        <p:xfrm>
          <a:off x="524934" y="2590799"/>
          <a:ext cx="11125199" cy="3974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040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326" y="287628"/>
            <a:ext cx="8371268" cy="1524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en-US" sz="9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293" y="1978339"/>
            <a:ext cx="3183466" cy="20319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04800"/>
            <a:ext cx="3361385" cy="1524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41669" y="4159876"/>
            <a:ext cx="11938714" cy="2698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ক্যাম্বিয়াম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lvl="0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জাইলেমের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কিরূপ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0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উদ্দীপকের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M,N ও O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0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উদ্দীপকের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M ও N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ভিত্তিক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19928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301" y="2211946"/>
            <a:ext cx="5780428" cy="2537138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pPr algn="ctr"/>
            <a:r>
              <a:rPr lang="en-US" sz="16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541" y="76137"/>
            <a:ext cx="5714999" cy="675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47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07159"/>
            <a:ext cx="12192001" cy="48936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একাদশ-দ্বাদশ</a:t>
            </a:r>
            <a:endParaRPr lang="en-US" sz="7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বিষয়-জীববিজ্ঞান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</a:t>
            </a:r>
            <a:r>
              <a:rPr lang="en-US" sz="60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bn-BD" sz="60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6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1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8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90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26" y="3902298"/>
            <a:ext cx="5623774" cy="2955701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87" y="3902298"/>
            <a:ext cx="5091942" cy="295570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26" y="560535"/>
            <a:ext cx="5623774" cy="3116384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5" name="Oval 4"/>
          <p:cNvSpPr/>
          <p:nvPr/>
        </p:nvSpPr>
        <p:spPr>
          <a:xfrm>
            <a:off x="0" y="560535"/>
            <a:ext cx="6568226" cy="3026536"/>
          </a:xfrm>
          <a:prstGeom prst="ellips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57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412124"/>
            <a:ext cx="11436439" cy="6078827"/>
          </a:xfrm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r>
              <a:rPr lang="en-US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9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টিস্যুর</a:t>
            </a:r>
            <a:r>
              <a:rPr lang="en-US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60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437" y="837128"/>
            <a:ext cx="11603864" cy="4958365"/>
          </a:xfr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0" indent="0" algn="l"/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b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   </a:t>
            </a:r>
            <a:r>
              <a:rPr lang="en-US" sz="4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টিস্যুগুচ্ছ</a:t>
            </a:r>
            <a:r>
              <a:rPr lang="en-US" sz="4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                      </a:t>
            </a:r>
            <a:r>
              <a:rPr lang="en-US" sz="4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   </a:t>
            </a:r>
            <a:r>
              <a:rPr lang="en-US" sz="4400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টিস্যুগুচ্ছের</a:t>
            </a:r>
            <a:r>
              <a:rPr lang="en-US" sz="4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                                                             </a:t>
            </a:r>
            <a:r>
              <a:rPr lang="en-US" sz="4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4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   </a:t>
            </a:r>
            <a:r>
              <a:rPr lang="en-US" sz="4400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টিস্যুগুচ্ছের</a:t>
            </a:r>
            <a:r>
              <a:rPr lang="en-US" sz="4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9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896" y="457200"/>
            <a:ext cx="11649456" cy="164592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r>
              <a:rPr lang="en-US" sz="80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80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টিস্যুর</a:t>
            </a:r>
            <a:r>
              <a:rPr lang="en-US" sz="80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b="1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896" y="2103120"/>
            <a:ext cx="8247888" cy="475488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গুচ্ছকে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ভাস্কুলার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বাণ্ডল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</a:t>
            </a:r>
          </a:p>
          <a:p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কাণ্ডের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</a:t>
            </a:r>
          </a:p>
          <a:p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পৃথক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উদ্ভিদদেহে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কাচাঁমাল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পানি,খনিজ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লবণ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তৈরিকৃত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784" y="2103120"/>
            <a:ext cx="3401568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59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976" y="365125"/>
            <a:ext cx="1033182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976" y="2632448"/>
            <a:ext cx="10331824" cy="2195046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১।কান্ডের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২।মূলের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38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2392" y="175628"/>
            <a:ext cx="11296015" cy="1291867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accent3">
                    <a:lumMod val="75000"/>
                  </a:schemeClr>
                </a:solidFill>
              </a:rPr>
              <a:t>            </a:t>
            </a:r>
            <a:r>
              <a:rPr lang="en-US" sz="88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8800" b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087029" y="1624272"/>
            <a:ext cx="4308346" cy="5113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70C0"/>
                </a:solidFill>
              </a:rPr>
              <a:t>ভাস্কুলার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বান্ডল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9" name="Left-Right-Up Arrow 8"/>
          <p:cNvSpPr/>
          <p:nvPr/>
        </p:nvSpPr>
        <p:spPr>
          <a:xfrm flipV="1">
            <a:off x="2150642" y="2526943"/>
            <a:ext cx="8019516" cy="484844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943600" y="2135643"/>
            <a:ext cx="355599" cy="4577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9922933" y="2742222"/>
            <a:ext cx="247225" cy="281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150642" y="2746323"/>
            <a:ext cx="243842" cy="2813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48858" y="3059502"/>
            <a:ext cx="2918038" cy="66957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</a:rPr>
              <a:t>সংযুক্ত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754035" y="3051672"/>
            <a:ext cx="2882897" cy="6736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</a:rPr>
              <a:t>অরীয়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691878" y="3045249"/>
            <a:ext cx="2709333" cy="6838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</a:rPr>
              <a:t>কেন্দ্রিক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9946257" y="3861726"/>
            <a:ext cx="247225" cy="491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inus 18"/>
          <p:cNvSpPr/>
          <p:nvPr/>
        </p:nvSpPr>
        <p:spPr>
          <a:xfrm>
            <a:off x="7884996" y="4379834"/>
            <a:ext cx="3866738" cy="200932"/>
          </a:xfrm>
          <a:prstGeom prst="mathMinus">
            <a:avLst>
              <a:gd name="adj1" fmla="val 494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inus 19"/>
          <p:cNvSpPr/>
          <p:nvPr/>
        </p:nvSpPr>
        <p:spPr>
          <a:xfrm rot="10800000" flipV="1">
            <a:off x="345863" y="4060103"/>
            <a:ext cx="4216399" cy="231183"/>
          </a:xfrm>
          <a:prstGeom prst="mathMinus">
            <a:avLst>
              <a:gd name="adj1" fmla="val 346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inus 20"/>
          <p:cNvSpPr/>
          <p:nvPr/>
        </p:nvSpPr>
        <p:spPr>
          <a:xfrm>
            <a:off x="345862" y="5207882"/>
            <a:ext cx="2516294" cy="70267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xagon 23"/>
          <p:cNvSpPr/>
          <p:nvPr/>
        </p:nvSpPr>
        <p:spPr>
          <a:xfrm>
            <a:off x="243455" y="6018444"/>
            <a:ext cx="1145077" cy="443033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</a:rPr>
              <a:t>মুক্ত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5" name="Hexagon 24"/>
          <p:cNvSpPr/>
          <p:nvPr/>
        </p:nvSpPr>
        <p:spPr>
          <a:xfrm>
            <a:off x="1880796" y="5991688"/>
            <a:ext cx="1229764" cy="443033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</a:rPr>
              <a:t>বদ্ধ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8417404" y="4552426"/>
            <a:ext cx="315722" cy="4475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11014879" y="4554314"/>
            <a:ext cx="298790" cy="4475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3831250" y="4241022"/>
            <a:ext cx="220133" cy="348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2210221" y="3748195"/>
            <a:ext cx="243842" cy="3417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849290" y="4241021"/>
            <a:ext cx="243841" cy="348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1247772" y="5233391"/>
            <a:ext cx="298914" cy="277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620437" y="5653782"/>
            <a:ext cx="228853" cy="294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2342414" y="5658169"/>
            <a:ext cx="243842" cy="2858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 Same Side Corner Rectangle 35"/>
          <p:cNvSpPr/>
          <p:nvPr/>
        </p:nvSpPr>
        <p:spPr>
          <a:xfrm>
            <a:off x="285323" y="4603194"/>
            <a:ext cx="1924898" cy="596193"/>
          </a:xfrm>
          <a:prstGeom prst="round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B0F0"/>
                </a:solidFill>
              </a:rPr>
              <a:t>সমপার্শ্বীয়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38" name="Round Same Side Corner Rectangle 37"/>
          <p:cNvSpPr/>
          <p:nvPr/>
        </p:nvSpPr>
        <p:spPr>
          <a:xfrm>
            <a:off x="2801618" y="4622308"/>
            <a:ext cx="2346116" cy="552154"/>
          </a:xfrm>
          <a:prstGeom prst="round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B0F0"/>
                </a:solidFill>
              </a:rPr>
              <a:t>সমদ্বিপার্শ্বীয়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39" name="Round Same Side Corner Rectangle 38"/>
          <p:cNvSpPr/>
          <p:nvPr/>
        </p:nvSpPr>
        <p:spPr>
          <a:xfrm>
            <a:off x="7299062" y="4999982"/>
            <a:ext cx="2273978" cy="848511"/>
          </a:xfrm>
          <a:prstGeom prst="round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</a:rPr>
              <a:t>জাইলেমকেন্দ্রিক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40" name="Round Same Side Corner Rectangle 39"/>
          <p:cNvSpPr/>
          <p:nvPr/>
        </p:nvSpPr>
        <p:spPr>
          <a:xfrm>
            <a:off x="10236574" y="4999982"/>
            <a:ext cx="1684493" cy="848511"/>
          </a:xfrm>
          <a:prstGeom prst="round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B050"/>
                </a:solidFill>
              </a:rPr>
              <a:t>ফ্লোয়েম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কেন্দ্রিক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59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468</Words>
  <Application>Microsoft Office PowerPoint</Application>
  <PresentationFormat>Widescreen</PresentationFormat>
  <Paragraphs>85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Corbel</vt:lpstr>
      <vt:lpstr>NikoshBAN</vt:lpstr>
      <vt:lpstr>SutonnyOMJ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 পরিবহন   টিস্যুর প্রকারভেদ</vt:lpstr>
      <vt:lpstr>   এই পাঠ শেষে শিক্ষার্থীরা---  ১।পরিবহন   টিস্যুগুচ্ছ সম্পর্কে জানতে পারবে।                                                                                                    ২।পরিবহন   টিস্যুগুচ্ছের  প্রকারভেদ আলোচনা করতে পারবে।                                                                                                                                           ৩।পরিবহন   টিস্যুগুচ্ছের  কাজ বর্ণনা করতে পারবে। </vt:lpstr>
      <vt:lpstr> পরিবহন   টিস্যুর পরিচিতি</vt:lpstr>
      <vt:lpstr>একক কাজ</vt:lpstr>
      <vt:lpstr>            প্রকারভেদ</vt:lpstr>
      <vt:lpstr>      সংযুক্ত (Conjoint)</vt:lpstr>
      <vt:lpstr>দলীয় কাজ</vt:lpstr>
      <vt:lpstr>    সমপার্শ্বীয় (Collateral)                           </vt:lpstr>
      <vt:lpstr> মুক্তসমপার্শ্বীয়                                                (Open Collateral)</vt:lpstr>
      <vt:lpstr>PowerPoint Presentation</vt:lpstr>
      <vt:lpstr> সমদ্বিপার্শ্বীয় (Bicollateral)</vt:lpstr>
      <vt:lpstr>     অরীয় (Radial)</vt:lpstr>
      <vt:lpstr>   কেন্দ্রিক (Concentric)</vt:lpstr>
      <vt:lpstr>(2)ফ্লোয়েমকেন্দ্রিক    (Leptocentric)</vt:lpstr>
      <vt:lpstr>PowerPoint Presentation</vt:lpstr>
      <vt:lpstr> পরিবহন   টিস্যুর কাজ</vt:lpstr>
      <vt:lpstr>বাড়ির কাজ                    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110</cp:revision>
  <dcterms:created xsi:type="dcterms:W3CDTF">2021-01-25T16:23:31Z</dcterms:created>
  <dcterms:modified xsi:type="dcterms:W3CDTF">2021-02-02T02:05:59Z</dcterms:modified>
</cp:coreProperties>
</file>