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0" r:id="rId9"/>
    <p:sldId id="261" r:id="rId10"/>
    <p:sldId id="284" r:id="rId11"/>
    <p:sldId id="282" r:id="rId12"/>
    <p:sldId id="283" r:id="rId13"/>
    <p:sldId id="285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11CBA-48FE-4602-A384-E6152E0367D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31256-63F5-44D7-91A5-B0CDFA42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31256-63F5-44D7-91A5-B0CDFA421A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DAB3-0187-41FC-9CE2-4CA724D2C4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0725-530C-4501-AFFD-24EF0E52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789" y="0"/>
            <a:ext cx="406664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স্বাগতম 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595"/>
            <a:ext cx="9906000" cy="5494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7789" cy="1363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37" y="0"/>
            <a:ext cx="3041563" cy="13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35394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সমস্যাঃ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নবম শ্রেণির </a:t>
            </a:r>
            <a:r>
              <a:rPr lang="en-US" sz="3200" dirty="0" smtClean="0"/>
              <a:t>30 </a:t>
            </a:r>
            <a:r>
              <a:rPr lang="bn-IN" sz="3200" dirty="0" smtClean="0"/>
              <a:t>জন শিক্ষার্থীর গণিতে প্রাপ্ত নম্বর নিম্নরূপ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</a:t>
            </a:r>
            <a:r>
              <a:rPr lang="en-US" sz="3200" dirty="0" smtClean="0"/>
              <a:t>27,24,30,15,17,40,41,49,30,22,21,27,28,33,19,33,21,22,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23,26,23,25,25,50,23,26,28,48,36,37.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</a:t>
            </a:r>
            <a:r>
              <a:rPr lang="bn-IN" sz="3200" dirty="0" smtClean="0"/>
              <a:t>ক)  শ্রেণি ব্যবধান </a:t>
            </a:r>
            <a:r>
              <a:rPr lang="en-US" sz="3200" dirty="0" smtClean="0"/>
              <a:t>5 </a:t>
            </a:r>
            <a:r>
              <a:rPr lang="bn-IN" sz="3200" dirty="0" smtClean="0"/>
              <a:t>ধরে গণসংখ্যা নিবেশন সারণি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তৈরি কর 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খ)  সংক্ষিপ্ত পদ্ধতিতে গড় নির্ণয় কর ।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39430"/>
            <a:ext cx="9905999" cy="30469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সমাধানঃ </a:t>
            </a:r>
          </a:p>
          <a:p>
            <a:r>
              <a:rPr lang="bn-IN" sz="3200" dirty="0" smtClean="0"/>
              <a:t>  ক)  একানে, সর্বোচ্চ মান </a:t>
            </a:r>
            <a:r>
              <a:rPr lang="en-US" sz="3200" dirty="0" smtClean="0"/>
              <a:t>50 </a:t>
            </a:r>
            <a:r>
              <a:rPr lang="bn-IN" sz="3200" dirty="0" smtClean="0"/>
              <a:t>এবং সর্বনিম্ন মা </a:t>
            </a:r>
            <a:r>
              <a:rPr lang="en-US" sz="3200" dirty="0" smtClean="0"/>
              <a:t>15 </a:t>
            </a:r>
            <a:r>
              <a:rPr lang="bn-IN" sz="3200" dirty="0" smtClean="0"/>
              <a:t>।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উপাত্তের পরিসর = ( </a:t>
            </a:r>
            <a:r>
              <a:rPr lang="en-US" sz="3200" dirty="0" smtClean="0"/>
              <a:t>50 – 15 ) +1 = 35 + 1 = 36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bn-IN" sz="3200" dirty="0" smtClean="0"/>
              <a:t>শ্রেণি ব্যবধান  </a:t>
            </a:r>
            <a:r>
              <a:rPr lang="en-US" sz="3200" dirty="0" smtClean="0"/>
              <a:t>5 </a:t>
            </a:r>
            <a:r>
              <a:rPr lang="bn-IN" sz="3200" dirty="0" smtClean="0"/>
              <a:t>ধরে শ্রেণি সংখ্যা =   </a:t>
            </a:r>
            <a:r>
              <a:rPr lang="en-US" sz="3200" dirty="0" smtClean="0"/>
              <a:t>36/5  = 7.2 </a:t>
            </a:r>
            <a:r>
              <a:rPr lang="bn-IN" sz="3200" dirty="0" smtClean="0"/>
              <a:t>বা, </a:t>
            </a:r>
            <a:r>
              <a:rPr lang="en-US" sz="3200" dirty="0" smtClean="0"/>
              <a:t>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</a:t>
            </a:r>
            <a:r>
              <a:rPr lang="bn-IN" sz="3200" dirty="0" smtClean="0"/>
              <a:t>এখন, শ্রেণি ব্যবধান  </a:t>
            </a:r>
            <a:r>
              <a:rPr lang="en-US" sz="3200" dirty="0" smtClean="0"/>
              <a:t>5 </a:t>
            </a:r>
            <a:r>
              <a:rPr lang="bn-IN" sz="3200" dirty="0" smtClean="0"/>
              <a:t>ধরে গণসংখ্যা নিবেশন সারণি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তৈরি করা হলোঃ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2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109260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     শ্রেণি ব্যাপ্তি    ট্যালি চিহ্ন     গণসংখ্যা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</a:t>
            </a:r>
            <a:r>
              <a:rPr lang="en-US" sz="3200" dirty="0" smtClean="0"/>
              <a:t>15  - 19                │││                  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20 – 24             ││││ │││          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25  - 29               ││││ │││         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30  - 34                   ││││             4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35 – 39                     ││              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40 – 44                      ││             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45 – 49                       ││            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50 – 54                         │             1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</a:t>
            </a:r>
            <a:r>
              <a:rPr lang="bn-IN" sz="3200" dirty="0" smtClean="0"/>
              <a:t>মোট                               </a:t>
            </a:r>
            <a:r>
              <a:rPr lang="en-US" sz="3200" dirty="0" smtClean="0"/>
              <a:t>n=30</a:t>
            </a:r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1065" y="0"/>
            <a:ext cx="0" cy="5190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1065" y="5164428"/>
            <a:ext cx="66326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86412" y="0"/>
            <a:ext cx="0" cy="5190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1065" y="515155"/>
            <a:ext cx="66326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1065" y="1017431"/>
            <a:ext cx="661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1065" y="1558344"/>
            <a:ext cx="661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1065" y="2034862"/>
            <a:ext cx="6632620" cy="38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1065" y="2498501"/>
            <a:ext cx="661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1065" y="3052293"/>
            <a:ext cx="661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1065" y="3515932"/>
            <a:ext cx="66326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6671" y="3966693"/>
            <a:ext cx="66326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1065" y="4481848"/>
            <a:ext cx="6555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23504" y="0"/>
            <a:ext cx="0" cy="5177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77307" y="0"/>
            <a:ext cx="0" cy="5190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603812" y="1143000"/>
            <a:ext cx="658906" cy="30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57043" y="1600864"/>
            <a:ext cx="728177" cy="352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564492" cy="119109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খ)  সংক্ষিপ্ত পদধতিতে গড় নির্ণয়ের সারণিঃ </a:t>
            </a:r>
          </a:p>
          <a:p>
            <a:r>
              <a:rPr lang="bn-IN" sz="3200" dirty="0" smtClean="0"/>
              <a:t> শ্রেণি ব্যাপ্তি  শ্রেণির     গণসংখ্যা  ধাপ বিচ্যুতি   গণসংখ্যা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   মধ্যমান                  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= x</a:t>
            </a:r>
            <a:r>
              <a:rPr lang="en-US" sz="3200" baseline="-30000" dirty="0" smtClean="0"/>
              <a:t>i</a:t>
            </a:r>
            <a:r>
              <a:rPr lang="en-US" sz="3200" dirty="0" smtClean="0"/>
              <a:t>-a           ×</a:t>
            </a:r>
            <a:r>
              <a:rPr lang="bn-IN" sz="3200" dirty="0" smtClean="0"/>
              <a:t>ধাপবিঃ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      </a:t>
            </a:r>
            <a:r>
              <a:rPr lang="en-US" sz="3200" dirty="0" smtClean="0"/>
              <a:t>(x</a:t>
            </a:r>
            <a:r>
              <a:rPr lang="en-US" sz="3200" baseline="-30000" dirty="0" smtClean="0"/>
              <a:t>i</a:t>
            </a:r>
            <a:r>
              <a:rPr lang="en-US" sz="3200" dirty="0" smtClean="0"/>
              <a:t>)             (f</a:t>
            </a:r>
            <a:r>
              <a:rPr lang="en-US" sz="3200" baseline="-30000" dirty="0" smtClean="0"/>
              <a:t>i</a:t>
            </a:r>
            <a:r>
              <a:rPr lang="en-US" sz="3200" dirty="0" smtClean="0"/>
              <a:t>)                   h                ( </a:t>
            </a:r>
            <a:r>
              <a:rPr lang="en-US" sz="3200" dirty="0" err="1" smtClean="0"/>
              <a:t>f</a:t>
            </a:r>
            <a:r>
              <a:rPr lang="en-US" sz="3200" baseline="-30000" dirty="0" err="1" smtClean="0"/>
              <a:t>i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)</a:t>
            </a:r>
            <a:endParaRPr lang="bn-IN" sz="3200" dirty="0"/>
          </a:p>
          <a:p>
            <a:r>
              <a:rPr lang="en-US" sz="3200" dirty="0" smtClean="0"/>
              <a:t>   15 – 19             17                3                  -3                          -9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20- 24               22               8                  -2                        -16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25 – 29             27               8                  -1                           -8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30 – 34      32       a            4                   0                            0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35 – 39            37               2                   1                             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40 – 44            42               2                   2                             4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45 – 49            47               2                   3                             6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50 – 54            52              1                   4                             4                      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bn-IN" sz="3200" dirty="0" smtClean="0"/>
              <a:t>মোট                       </a:t>
            </a:r>
            <a:r>
              <a:rPr lang="en-US" sz="3200" dirty="0" smtClean="0"/>
              <a:t>n= 30                                </a:t>
            </a:r>
            <a:r>
              <a:rPr lang="en-US" sz="3200" dirty="0" err="1" smtClean="0"/>
              <a:t>Ʃf</a:t>
            </a:r>
            <a:r>
              <a:rPr lang="en-US" sz="3200" baseline="-30000" dirty="0" err="1" smtClean="0"/>
              <a:t>i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=  - 17</a:t>
            </a:r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endParaRPr lang="bn-IN" sz="3200" dirty="0"/>
          </a:p>
          <a:p>
            <a:endParaRPr lang="bn-IN" sz="3200" dirty="0" smtClean="0"/>
          </a:p>
          <a:p>
            <a:r>
              <a:rPr lang="bn-IN" sz="3200" dirty="0" smtClean="0"/>
              <a:t> </a:t>
            </a:r>
            <a:endParaRPr lang="en-US" sz="3200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5588" y="13223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87845" y="470647"/>
            <a:ext cx="944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4812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62565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5318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66882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88106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26188" y="470647"/>
            <a:ext cx="0" cy="6104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4812" y="2003612"/>
            <a:ext cx="9587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783541" y="3590365"/>
            <a:ext cx="107577" cy="94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83541" y="3684494"/>
            <a:ext cx="107577" cy="94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783541" y="3684494"/>
            <a:ext cx="497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74812" y="6575612"/>
            <a:ext cx="95877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7845" y="2541494"/>
            <a:ext cx="9574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4812" y="2998694"/>
            <a:ext cx="9587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7845" y="3442447"/>
            <a:ext cx="9574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74812" y="3913094"/>
            <a:ext cx="9587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87845" y="4450976"/>
            <a:ext cx="9574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87845" y="4881282"/>
            <a:ext cx="9574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74812" y="5419165"/>
            <a:ext cx="95877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87845" y="5955476"/>
            <a:ext cx="9574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60016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আমরা জানি, সংক্ষিপ্ত পদধতিতে গড়,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</a:t>
            </a:r>
            <a:r>
              <a:rPr lang="en-US" sz="3200" dirty="0" smtClean="0"/>
              <a:t>x =  a +    Ʃ </a:t>
            </a:r>
            <a:r>
              <a:rPr lang="en-US" sz="3200" dirty="0" err="1" smtClean="0"/>
              <a:t>f</a:t>
            </a:r>
            <a:r>
              <a:rPr lang="en-US" sz="3200" baseline="-30000" dirty="0" err="1" smtClean="0"/>
              <a:t>i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  × 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n                      </a:t>
            </a:r>
            <a:r>
              <a:rPr lang="bn-IN" sz="3200" dirty="0" smtClean="0"/>
              <a:t>এখানে,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= </a:t>
            </a:r>
            <a:r>
              <a:rPr lang="en-US" sz="3200" dirty="0" smtClean="0"/>
              <a:t>32  +    - 17   × 5</a:t>
            </a:r>
            <a:r>
              <a:rPr lang="bn-IN" sz="3200" dirty="0" smtClean="0"/>
              <a:t>                 </a:t>
            </a:r>
            <a:r>
              <a:rPr lang="en-US" sz="3200" dirty="0" smtClean="0"/>
              <a:t>a = 32 , n=30,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30   6                      </a:t>
            </a:r>
            <a:r>
              <a:rPr lang="en-US" sz="3200" dirty="0" err="1" smtClean="0"/>
              <a:t>Ʃf</a:t>
            </a:r>
            <a:r>
              <a:rPr lang="en-US" sz="3200" baseline="-30000" dirty="0" err="1" smtClean="0"/>
              <a:t>i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  =  - 17,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=  32    -    17                                     h = 5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6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= 32- 2.8333333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= 32- 2.83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= 29.17    Ans.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</a:t>
            </a:r>
            <a:endParaRPr lang="bn-IN" sz="3200" dirty="0" smtClean="0"/>
          </a:p>
          <a:p>
            <a:r>
              <a:rPr lang="bn-IN" sz="3200" dirty="0"/>
              <a:t> </a:t>
            </a:r>
            <a:r>
              <a:rPr lang="bn-IN" sz="3200" dirty="0" smtClean="0"/>
              <a:t>                                     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09870" y="10818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09870" y="2047741"/>
            <a:ext cx="7212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6085" y="2949262"/>
            <a:ext cx="618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9273" y="1674254"/>
            <a:ext cx="347730" cy="193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77296" y="2228045"/>
            <a:ext cx="643943" cy="51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50794" y="1081825"/>
            <a:ext cx="0" cy="2678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915" y="3747752"/>
            <a:ext cx="36189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9060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        মূল্যায়ন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9660"/>
            <a:ext cx="9906000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১।</a:t>
            </a:r>
            <a:r>
              <a:rPr lang="bn-IN" sz="4400" dirty="0"/>
              <a:t> </a:t>
            </a:r>
            <a:r>
              <a:rPr lang="bn-IN" sz="4400" dirty="0" smtClean="0"/>
              <a:t>তথ্য বলতে </a:t>
            </a:r>
            <a:r>
              <a:rPr lang="bn-IN" sz="4400" dirty="0" smtClean="0"/>
              <a:t>কী </a:t>
            </a:r>
            <a:r>
              <a:rPr lang="bn-IN" sz="4400" dirty="0" smtClean="0"/>
              <a:t>বুঝায় ?  </a:t>
            </a:r>
            <a:r>
              <a:rPr lang="en-US" sz="4400" dirty="0" smtClean="0"/>
              <a:t>  </a:t>
            </a:r>
            <a:r>
              <a:rPr lang="en-US" sz="4400" dirty="0" smtClean="0"/>
              <a:t>                           </a:t>
            </a:r>
            <a:r>
              <a:rPr lang="bn-IN" sz="4400" dirty="0" smtClean="0"/>
              <a:t>২</a:t>
            </a:r>
            <a:r>
              <a:rPr lang="bn-IN" sz="4400" dirty="0" smtClean="0"/>
              <a:t>। সংক্ষিপ্ত পদ্ধতিতে গড় নির্ণয়ের</a:t>
            </a:r>
          </a:p>
          <a:p>
            <a:r>
              <a:rPr lang="bn-IN" sz="4400" dirty="0"/>
              <a:t> </a:t>
            </a:r>
            <a:r>
              <a:rPr lang="bn-IN" sz="4400" dirty="0" smtClean="0"/>
              <a:t>      সূত্রটি লিখ । </a:t>
            </a:r>
          </a:p>
          <a:p>
            <a:r>
              <a:rPr lang="bn-IN" sz="4400" dirty="0"/>
              <a:t> </a:t>
            </a:r>
            <a:endParaRPr lang="bn-IN" sz="4400" dirty="0" smtClean="0"/>
          </a:p>
          <a:p>
            <a:r>
              <a:rPr lang="bn-IN" sz="4400" dirty="0" smtClean="0"/>
              <a:t>৩।মধ্যক নির্ণয়ের সূত্রটি লিখ ।</a:t>
            </a:r>
          </a:p>
          <a:p>
            <a:r>
              <a:rPr lang="bn-IN" sz="4400" dirty="0" smtClean="0"/>
              <a:t>৪। প্রচুরক নির্ণয়ের সূত্রটি লিখ </a:t>
            </a:r>
            <a:r>
              <a:rPr lang="bn-IN" sz="4400" dirty="0" smtClean="0"/>
              <a:t>।</a:t>
            </a:r>
          </a:p>
          <a:p>
            <a:r>
              <a:rPr lang="bn-IN" sz="4400" dirty="0" smtClean="0"/>
              <a:t>৫। পরিসর বলতে কী বুঝায় ?    </a:t>
            </a:r>
            <a:endParaRPr lang="bn-IN" sz="4400" dirty="0"/>
          </a:p>
        </p:txBody>
      </p:sp>
    </p:spTree>
    <p:extLst>
      <p:ext uri="{BB962C8B-B14F-4D97-AF65-F5344CB8AC3E}">
        <p14:creationId xmlns:p14="http://schemas.microsoft.com/office/powerpoint/2010/main" val="24219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337" y="0"/>
            <a:ext cx="2208662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বাড়ির কাজ 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6" y="1938993"/>
            <a:ext cx="2208662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33" y="0"/>
            <a:ext cx="2483891" cy="399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7" y="1"/>
            <a:ext cx="2088107" cy="3996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5330" cy="3996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67474"/>
            <a:ext cx="9905998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bn-IN" sz="2400" dirty="0" smtClean="0"/>
              <a:t>নিচে একটি গণসংখ্যা নিবেশন সারণি দেওয়া হলোঃ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</a:t>
            </a:r>
            <a:r>
              <a:rPr lang="bn-IN" sz="2400" dirty="0" smtClean="0"/>
              <a:t>শ্রেঃব্যাপ্তি    </a:t>
            </a:r>
            <a:r>
              <a:rPr lang="en-US" sz="2400" dirty="0" smtClean="0"/>
              <a:t>45-49    50-54    55-59   60- 64  65- 69   70- 74  </a:t>
            </a:r>
            <a:endParaRPr lang="bn-IN" sz="2400" dirty="0" smtClean="0"/>
          </a:p>
          <a:p>
            <a:r>
              <a:rPr lang="en-US" sz="2400" dirty="0" smtClean="0"/>
              <a:t>   </a:t>
            </a:r>
            <a:r>
              <a:rPr lang="bn-IN" sz="2400" dirty="0" smtClean="0"/>
              <a:t>গণসংখ্যা        </a:t>
            </a:r>
            <a:r>
              <a:rPr lang="en-US" sz="2400" dirty="0" smtClean="0"/>
              <a:t>4            11           14        20           8           3</a:t>
            </a:r>
            <a:endParaRPr lang="bn-IN" sz="2400" dirty="0"/>
          </a:p>
          <a:p>
            <a:r>
              <a:rPr lang="en-US" sz="2400" dirty="0" smtClean="0"/>
              <a:t>          </a:t>
            </a:r>
            <a:r>
              <a:rPr lang="bn-IN" sz="2400" dirty="0" smtClean="0"/>
              <a:t>সংক্ষিপ্ত পদধতিতে গড় নির্ণয় কর। </a:t>
            </a:r>
          </a:p>
          <a:p>
            <a:endParaRPr lang="bn-IN" sz="2400" dirty="0"/>
          </a:p>
          <a:p>
            <a:endParaRPr lang="bn-IN" sz="2400" dirty="0" smtClean="0"/>
          </a:p>
          <a:p>
            <a:endParaRPr lang="bn-IN" sz="2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7577" y="4353059"/>
            <a:ext cx="72508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1820" y="4739425"/>
            <a:ext cx="7276563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7577" y="5100034"/>
            <a:ext cx="72508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7577" y="4353059"/>
            <a:ext cx="0" cy="811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94715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6389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26546" y="4353059"/>
            <a:ext cx="0" cy="811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09224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19741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08383" y="4353059"/>
            <a:ext cx="0" cy="746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432" y="0"/>
            <a:ext cx="282341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ধন্যবাদ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3432" cy="2486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2" y="0"/>
            <a:ext cx="3489157" cy="2486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3" y="1015663"/>
            <a:ext cx="2823410" cy="147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526"/>
            <a:ext cx="3593432" cy="4371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2" y="2486526"/>
            <a:ext cx="2823409" cy="4371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1" y="2486526"/>
            <a:ext cx="3489159" cy="4371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1957" y="0"/>
            <a:ext cx="4042611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আল্লাহ হাফেজ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5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5" y="0"/>
            <a:ext cx="453336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পরিচিতি 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562896" y="1569658"/>
            <a:ext cx="7343104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মোঃ নূরুল আমিন </a:t>
            </a:r>
          </a:p>
          <a:p>
            <a:r>
              <a:rPr lang="bn-IN" sz="3600" dirty="0" smtClean="0"/>
              <a:t>সিনিয়র শিক্ষক</a:t>
            </a:r>
          </a:p>
          <a:p>
            <a:r>
              <a:rPr lang="bn-IN" sz="3600" dirty="0" smtClean="0"/>
              <a:t>হাসানপুর শাহ আলম চৌধুরী</a:t>
            </a:r>
          </a:p>
          <a:p>
            <a:r>
              <a:rPr lang="bn-IN" sz="3600" dirty="0" smtClean="0"/>
              <a:t>হাই স্কুল এন্ড কলেজ,ফুলগাজী,ফেনী।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9661"/>
            <a:ext cx="2575774" cy="2308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7" y="1"/>
            <a:ext cx="2796863" cy="156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982"/>
            <a:ext cx="9906000" cy="298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75775" cy="15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পাঠ পরিচিতি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9660"/>
            <a:ext cx="9906000" cy="5509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শ্রেণিঃনবম-দশম</a:t>
            </a:r>
          </a:p>
          <a:p>
            <a:r>
              <a:rPr lang="bn-IN" sz="8800" dirty="0" smtClean="0"/>
              <a:t>বিষয়ঃগণিত</a:t>
            </a:r>
          </a:p>
          <a:p>
            <a:r>
              <a:rPr lang="bn-IN" sz="8800" dirty="0" smtClean="0"/>
              <a:t>অধ্যায়ঃসতর   </a:t>
            </a:r>
          </a:p>
          <a:p>
            <a:r>
              <a:rPr lang="bn-IN" sz="8800" dirty="0" smtClean="0"/>
              <a:t>সময়ঃ৪৫মিনিট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156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/>
        </p:nvCxnSpPr>
        <p:spPr>
          <a:xfrm>
            <a:off x="2965714" y="2468031"/>
            <a:ext cx="386766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                               প্রয়োজনীয় সূত্র</a:t>
            </a:r>
          </a:p>
          <a:p>
            <a:r>
              <a:rPr lang="bn-IN" sz="3200" dirty="0" smtClean="0"/>
              <a:t> ১। সংখ্যাভিত্তিক কোনো তথ্য বা ঘটনা হচ্ছে একটি পরি-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সংখ্যান।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২। তথ্যঃ (</a:t>
            </a:r>
            <a:r>
              <a:rPr lang="en-US" sz="3200" dirty="0" smtClean="0"/>
              <a:t>і</a:t>
            </a:r>
            <a:r>
              <a:rPr lang="bn-IN" sz="3200" dirty="0" smtClean="0"/>
              <a:t>) শিক্ষক প্রতিদিন শিক্ষার্থীদের হাজিরা রাখেন।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(</a:t>
            </a:r>
            <a:r>
              <a:rPr lang="en-US" sz="3200" dirty="0" err="1" smtClean="0"/>
              <a:t>іі</a:t>
            </a:r>
            <a:r>
              <a:rPr lang="bn-IN" sz="3200" dirty="0" smtClean="0"/>
              <a:t>) প্রতি পরীক্ষা শেষে প্রাপ্ত নম্বর সংরক্ষণ করেন,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দূর্বলতা চিহ্নিত করেন এবং দূরীকরনের ব্যবস্থা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করেন।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(</a:t>
            </a:r>
            <a:r>
              <a:rPr lang="en-US" sz="3200" dirty="0" err="1" smtClean="0"/>
              <a:t>ііі</a:t>
            </a:r>
            <a:r>
              <a:rPr lang="bn-IN" sz="3200" dirty="0" smtClean="0"/>
              <a:t>) এছাড়া দৈনিক পত্রিকা, রেডিও, টেলিভিশন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ইত্যাদি গণমাধ্যম থেকে আবহাওয়া, খেলাধুলা,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বাজারদর ইত্যাদি সম্পর্কে বিভিন্ন তথ্য পেয়ে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থাকি । </a:t>
            </a:r>
          </a:p>
          <a:p>
            <a:r>
              <a:rPr lang="bn-IN" sz="3200" dirty="0" smtClean="0"/>
              <a:t>৩। উপাত্তঃ সংখ্যার মাধ্যমে প্রকাশিত কোনো তথ্যকে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উপাত্ত বলে । যেমন, ৩৫, ৬০,২৯,৭০,ইত্যাদি।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4569" y="515155"/>
            <a:ext cx="28591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৪। একটি মাত্র সংখ্যা দ্বারা প্রকাশিত উপাত্ত পরিসংখ্যান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নয়।  যেমন, করিমের বয়স ৬০ বছর; পরিসংখ্যান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নয়।</a:t>
            </a:r>
          </a:p>
          <a:p>
            <a:r>
              <a:rPr lang="bn-IN" sz="3200" dirty="0" smtClean="0"/>
              <a:t>৫।    গড় =  (প্রদত্ত উপাত্ত সমূহের সমষ্টি) </a:t>
            </a:r>
            <a:r>
              <a:rPr lang="en-US" sz="3200" dirty="0" smtClean="0"/>
              <a:t>÷</a:t>
            </a:r>
            <a:r>
              <a:rPr lang="bn-IN" sz="3200" dirty="0" smtClean="0"/>
              <a:t>উপাত্ত সমূহের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                                                       সংখ্যা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যেমন, ১৪,২৪,৩৮,২০,২৪ এর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গড়=(১৪+২৪+৩৮+২০+২৪)</a:t>
            </a:r>
            <a:r>
              <a:rPr lang="en-US" sz="3200" dirty="0" smtClean="0"/>
              <a:t>÷</a:t>
            </a:r>
            <a:r>
              <a:rPr lang="bn-IN" sz="3200" dirty="0" smtClean="0"/>
              <a:t>৫ = ১২০</a:t>
            </a:r>
            <a:r>
              <a:rPr lang="en-US" sz="3200" dirty="0" smtClean="0"/>
              <a:t>÷</a:t>
            </a:r>
            <a:r>
              <a:rPr lang="bn-IN" sz="3200" dirty="0" smtClean="0"/>
              <a:t>৫=২৪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৬। মধ্যকঃ মধ্যক হলো প্রদত্ত উপাত্তের মধ্যম মান।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প্রদত্ত উপাত্তের সংখ্যা বিজোড় হলেঃ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    ৬,৪,৭,৮,৫ সংখ্যাগুলোকে মানের ঊর্ধ্বক্রমে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সাজিয়ে পাই,  ৪,৫,৬,৭,৮ এবং মানের অধঃক্রমে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সাজিয়ে পাই, ৮,৭,৬,৫,৪ 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এখানে, দেখা যায় মোট ৫টি সংখ্যা আছে। এদের মধ্যে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মধ্যক ৬, যা ক্রমানুসারে সাজানোর তিনতম পদ। 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27301" y="5357611"/>
            <a:ext cx="2833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27301" y="5847008"/>
            <a:ext cx="193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অর্থাৎ, মধ্যক= (৫+১)/২  তম পদ বা,  ৬/২ বা, ৩ তম পদ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অর্থাৎ, মধ্যক =  (উপাত্তের সংখ্যা + ১) </a:t>
            </a:r>
            <a:r>
              <a:rPr lang="en-US" sz="3200" dirty="0" smtClean="0"/>
              <a:t>÷</a:t>
            </a:r>
            <a:r>
              <a:rPr lang="bn-IN" sz="3200" dirty="0" smtClean="0"/>
              <a:t>২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সুতরাং উপাত্তের সংখ্যা বিজোড় হলে তবে মধ্যক হবে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ক্রমানুসারে সাজানোর মধ্যম মান।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আবার, উপাত্তের সংখ্যা জোড় হলেঃ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   ৬,৪,৯,৮,১৩,৫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মানের ঊর্ধ্বক্রমে সাজিয়ে পাই, ৪,৫,৬,৮,৯,১৩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আবার, মানের অধঃক্রমে সাজিয়ে পাই, ১৩,৯,৮,৬,৫,৪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এখানে, মধ্যক হবে ৬  ও  ৮ এর গড়।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মধ্যক=(৬+৮)/২ =৭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অর্থাৎ, উপাত্তের সংখ্যা যদি জোড় হয় তবে মধ্যক হবে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ক্রমানুসারে সাজানোর মাঝের দুইটি উপাত্তের গড়।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৭। প্রচুরকঃ প্রদত্ত উপাত্তগুলোর মধ্যে যে উপাত্তটি বা যে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উপাত্তগুলো সর্বাধিক বার আছে ,সেটি বা সেগুলোপ্রচুঃ।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78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endParaRPr lang="bn-IN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905999" cy="64940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 smtClean="0"/>
              <a:t>৮। পরিসর= (সর্বোচ্চ মান  - সর্বনিম্ন মান) +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  </a:t>
            </a:r>
            <a:r>
              <a:rPr lang="bn-IN" sz="3200" dirty="0" smtClean="0"/>
              <a:t>৯। শ্রেণি সংখ্যা =  পরিসর </a:t>
            </a:r>
            <a:r>
              <a:rPr lang="en-US" sz="3200" dirty="0" smtClean="0"/>
              <a:t>÷</a:t>
            </a:r>
            <a:r>
              <a:rPr lang="bn-IN" sz="3200" dirty="0" smtClean="0"/>
              <a:t> শ্রেণি ব্যাপ্তি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১০।  শ্রেণি সংখ্যা নির্ণয়ে যদি দশমিক আসে তবে পর-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  বর্তী পূর্ণসংখ্যা নিতে হয়।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গণসংখ্যা বা, জনসংখ্যা বা, শিক্ষার্থীর সংখ্যা বা, ঘটন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সংখ্যা ।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সংক্ষিপ্ত পদ্ধতিতে গড় , </a:t>
            </a:r>
            <a:r>
              <a:rPr lang="en-US" sz="3200" dirty="0" smtClean="0"/>
              <a:t>x = a+   </a:t>
            </a:r>
            <a:r>
              <a:rPr lang="en-US" sz="3200" dirty="0" err="1" smtClean="0"/>
              <a:t>Ʃf</a:t>
            </a:r>
            <a:r>
              <a:rPr lang="en-US" sz="3200" baseline="-30000" dirty="0" err="1" smtClean="0"/>
              <a:t>i</a:t>
            </a:r>
            <a:r>
              <a:rPr lang="en-US" sz="3200" dirty="0"/>
              <a:t> </a:t>
            </a:r>
            <a:r>
              <a:rPr lang="en-US" sz="3200" dirty="0" err="1" smtClean="0"/>
              <a:t>u</a:t>
            </a:r>
            <a:r>
              <a:rPr lang="en-US" sz="3200" baseline="-30000" dirty="0" err="1" smtClean="0"/>
              <a:t>i</a:t>
            </a:r>
            <a:r>
              <a:rPr lang="en-US" sz="3200" dirty="0" smtClean="0"/>
              <a:t>  ×h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    n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প্রচুরক =  </a:t>
            </a:r>
            <a:r>
              <a:rPr lang="en-US" sz="3200" dirty="0" smtClean="0"/>
              <a:t>L +      f</a:t>
            </a:r>
            <a:r>
              <a:rPr lang="en-US" sz="3200" baseline="-30000" dirty="0" smtClean="0"/>
              <a:t>1</a:t>
            </a:r>
            <a:r>
              <a:rPr lang="en-US" sz="3200" dirty="0" smtClean="0"/>
              <a:t>      × 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f</a:t>
            </a:r>
            <a:r>
              <a:rPr lang="en-US" sz="3200" baseline="-30000" dirty="0" smtClean="0"/>
              <a:t>1</a:t>
            </a:r>
            <a:r>
              <a:rPr lang="en-US" sz="3200" dirty="0" smtClean="0"/>
              <a:t> + f</a:t>
            </a:r>
            <a:r>
              <a:rPr lang="en-US" sz="3200" baseline="-30000" dirty="0" smtClean="0"/>
              <a:t>2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bn-IN" sz="3200" dirty="0" smtClean="0"/>
              <a:t>মধ্যক  =  </a:t>
            </a:r>
            <a:r>
              <a:rPr lang="en-US" sz="3200" dirty="0" smtClean="0"/>
              <a:t>L +  (  n  -  F</a:t>
            </a:r>
            <a:r>
              <a:rPr lang="en-US" sz="3200" baseline="-30000" dirty="0" smtClean="0"/>
              <a:t>c</a:t>
            </a:r>
            <a:r>
              <a:rPr lang="en-US" sz="3200" dirty="0" smtClean="0"/>
              <a:t> ) h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2            </a:t>
            </a:r>
            <a:r>
              <a:rPr lang="en-US" sz="3200" dirty="0" err="1" smtClean="0"/>
              <a:t>f</a:t>
            </a:r>
            <a:r>
              <a:rPr lang="en-US" sz="3200" baseline="-30000" dirty="0" err="1" smtClean="0"/>
              <a:t>m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bn-IN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28068" y="3528811"/>
            <a:ext cx="8757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62896" y="4481848"/>
            <a:ext cx="1081829" cy="1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03810" y="5422007"/>
            <a:ext cx="180303" cy="1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04575" y="5434885"/>
            <a:ext cx="386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6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599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পাঠ শিরোনাম 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569660"/>
            <a:ext cx="9905999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9600" dirty="0"/>
              <a:t> </a:t>
            </a:r>
            <a:r>
              <a:rPr lang="bn-IN" sz="9600" dirty="0" smtClean="0"/>
              <a:t>      পরিসংখ্যান   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39320"/>
            <a:ext cx="990599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অনুশীলনীঃ১৭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422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শিখনফল 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69660"/>
            <a:ext cx="9905999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এই পাঠ শেষে শিক্ষার্থীরা-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১।  তথ্য,উপাত্ত, গড়, মধ্যক, প্রচুরক ব্যাখ্যা করতে পারবে এবং এতদ-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   সম্পর্কিত যাবতীয় সমস্যা সমাধান করতে পারবে।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২। ক্রমযোজিত গণসংখ্যা সারণি ব্যাখ্যা করতে পারবে। </a:t>
            </a:r>
          </a:p>
          <a:p>
            <a:r>
              <a:rPr lang="bn-IN" sz="2400" dirty="0"/>
              <a:t> </a:t>
            </a:r>
            <a:r>
              <a:rPr lang="bn-IN" sz="2400" dirty="0" smtClean="0"/>
              <a:t>  ৩। সংক্ষিপ্ত পদধতিতে  গড়, মধ্যক ও প্রচুরক নির্ণয়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6985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941</Words>
  <Application>Microsoft Office PowerPoint</Application>
  <PresentationFormat>A4 Paper (210x297 mm)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ahadahad121@outlook.com</dc:creator>
  <cp:lastModifiedBy>ahadahad121@outlook.com</cp:lastModifiedBy>
  <cp:revision>579</cp:revision>
  <dcterms:created xsi:type="dcterms:W3CDTF">2019-08-21T14:07:02Z</dcterms:created>
  <dcterms:modified xsi:type="dcterms:W3CDTF">2021-02-02T11:37:19Z</dcterms:modified>
</cp:coreProperties>
</file>