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mailto:Email.fazlurmonoara@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20" y="76200"/>
            <a:ext cx="9033165" cy="1107996"/>
          </a:xfrm>
          <a:prstGeom prst="rect">
            <a:avLst/>
          </a:prstGeom>
          <a:solidFill>
            <a:schemeClr val="accent6">
              <a:lumMod val="20000"/>
              <a:lumOff val="80000"/>
            </a:schemeClr>
          </a:solidFill>
        </p:spPr>
        <p:txBody>
          <a:bodyPr wrap="square" rtlCol="0">
            <a:spAutoFit/>
          </a:bodyPr>
          <a:lstStyle/>
          <a:p>
            <a:r>
              <a:rPr lang="en-US" sz="6600" dirty="0" err="1" smtClean="0">
                <a:latin typeface="SutonnyOMJ" pitchFamily="2" charset="0"/>
                <a:ea typeface="NSimSun" pitchFamily="49" charset="-122"/>
                <a:cs typeface="SutonnyOMJ" pitchFamily="2" charset="0"/>
              </a:rPr>
              <a:t>আরবি</a:t>
            </a:r>
            <a:r>
              <a:rPr lang="en-US" sz="6600" dirty="0" smtClean="0">
                <a:latin typeface="SutonnyOMJ" pitchFamily="2" charset="0"/>
                <a:ea typeface="NSimSun" pitchFamily="49" charset="-122"/>
                <a:cs typeface="SutonnyOMJ" pitchFamily="2" charset="0"/>
              </a:rPr>
              <a:t> ১ম </a:t>
            </a:r>
            <a:r>
              <a:rPr lang="en-US" sz="6600" dirty="0" err="1" smtClean="0">
                <a:latin typeface="SutonnyOMJ" pitchFamily="2" charset="0"/>
                <a:ea typeface="NSimSun" pitchFamily="49" charset="-122"/>
                <a:cs typeface="SutonnyOMJ" pitchFamily="2" charset="0"/>
              </a:rPr>
              <a:t>পত্রের</a:t>
            </a:r>
            <a:r>
              <a:rPr lang="en-US" sz="6600" dirty="0" smtClean="0">
                <a:latin typeface="SutonnyOMJ" pitchFamily="2" charset="0"/>
                <a:ea typeface="NSimSun" pitchFamily="49" charset="-122"/>
                <a:cs typeface="SutonnyOMJ" pitchFamily="2" charset="0"/>
              </a:rPr>
              <a:t> </a:t>
            </a:r>
            <a:r>
              <a:rPr lang="en-US" sz="6600" dirty="0" err="1" smtClean="0">
                <a:latin typeface="SutonnyOMJ" pitchFamily="2" charset="0"/>
                <a:ea typeface="NSimSun" pitchFamily="49" charset="-122"/>
                <a:cs typeface="SutonnyOMJ" pitchFamily="2" charset="0"/>
              </a:rPr>
              <a:t>ক্লাসে</a:t>
            </a:r>
            <a:r>
              <a:rPr lang="en-US" sz="6600" dirty="0" smtClean="0">
                <a:latin typeface="SutonnyOMJ" pitchFamily="2" charset="0"/>
                <a:ea typeface="NSimSun" pitchFamily="49" charset="-122"/>
                <a:cs typeface="SutonnyOMJ" pitchFamily="2" charset="0"/>
              </a:rPr>
              <a:t> </a:t>
            </a:r>
            <a:r>
              <a:rPr lang="en-US" sz="6600" dirty="0" err="1" smtClean="0">
                <a:latin typeface="SutonnyOMJ" pitchFamily="2" charset="0"/>
                <a:ea typeface="NSimSun" pitchFamily="49" charset="-122"/>
                <a:cs typeface="SutonnyOMJ" pitchFamily="2" charset="0"/>
              </a:rPr>
              <a:t>সবাইকে</a:t>
            </a:r>
            <a:r>
              <a:rPr lang="en-US" sz="6600" dirty="0" smtClean="0">
                <a:latin typeface="SutonnyOMJ" pitchFamily="2" charset="0"/>
                <a:ea typeface="NSimSun" pitchFamily="49" charset="-122"/>
                <a:cs typeface="SutonnyOMJ" pitchFamily="2" charset="0"/>
              </a:rPr>
              <a:t> </a:t>
            </a:r>
            <a:endParaRPr lang="en-US" sz="6600" dirty="0">
              <a:latin typeface="SutonnyOMJ" pitchFamily="2" charset="0"/>
              <a:ea typeface="NSimSun" pitchFamily="49" charset="-122"/>
              <a:cs typeface="SutonnyOMJ" pitchFamily="2" charset="0"/>
            </a:endParaRPr>
          </a:p>
        </p:txBody>
      </p:sp>
      <p:sp>
        <p:nvSpPr>
          <p:cNvPr id="3" name="TextBox 2"/>
          <p:cNvSpPr txBox="1"/>
          <p:nvPr/>
        </p:nvSpPr>
        <p:spPr>
          <a:xfrm>
            <a:off x="55420" y="1066800"/>
            <a:ext cx="9033165" cy="4447310"/>
          </a:xfrm>
          <a:prstGeom prst="rect">
            <a:avLst/>
          </a:prstGeom>
          <a:noFill/>
        </p:spPr>
        <p:txBody>
          <a:bodyPr wrap="square" rtlCol="0">
            <a:prstTxWarp prst="textArchUpPour">
              <a:avLst/>
            </a:prstTxWarp>
            <a:spAutoFit/>
          </a:bodyPr>
          <a:lstStyle/>
          <a:p>
            <a:pPr algn="ctr"/>
            <a:r>
              <a:rPr lang="en-US" sz="13800" dirty="0" err="1" smtClean="0">
                <a:latin typeface="SutonnyOMJ" pitchFamily="2" charset="0"/>
                <a:cs typeface="SutonnyOMJ" pitchFamily="2" charset="0"/>
              </a:rPr>
              <a:t>শুভেচ্ছা</a:t>
            </a:r>
            <a:r>
              <a:rPr lang="en-US" sz="13800" dirty="0" smtClean="0">
                <a:latin typeface="SutonnyOMJ" pitchFamily="2" charset="0"/>
                <a:cs typeface="SutonnyOMJ" pitchFamily="2" charset="0"/>
              </a:rPr>
              <a:t> </a:t>
            </a:r>
            <a:r>
              <a:rPr lang="bn-IN" sz="13800" dirty="0" smtClean="0">
                <a:latin typeface="SutonnyOMJ" pitchFamily="2" charset="0"/>
                <a:cs typeface="SutonnyOMJ" pitchFamily="2" charset="0"/>
              </a:rPr>
              <a:t> </a:t>
            </a:r>
            <a:endParaRPr lang="en-US" sz="13800" dirty="0">
              <a:latin typeface="SutonnyOMJ" pitchFamily="2" charset="0"/>
              <a:cs typeface="SutonnyOMJ"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12673">
            <a:off x="5049560" y="3131659"/>
            <a:ext cx="2579352" cy="3102656"/>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316816">
            <a:off x="1773226" y="3164315"/>
            <a:ext cx="2525057" cy="3037345"/>
          </a:xfrm>
          <a:prstGeom prst="rect">
            <a:avLst/>
          </a:prstGeom>
        </p:spPr>
      </p:pic>
    </p:spTree>
    <p:extLst>
      <p:ext uri="{BB962C8B-B14F-4D97-AF65-F5344CB8AC3E}">
        <p14:creationId xmlns:p14="http://schemas.microsoft.com/office/powerpoint/2010/main" val="2401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86" y="48490"/>
            <a:ext cx="9001814" cy="1107996"/>
          </a:xfrm>
          <a:prstGeom prst="rect">
            <a:avLst/>
          </a:prstGeom>
          <a:solidFill>
            <a:schemeClr val="tx2">
              <a:lumMod val="40000"/>
              <a:lumOff val="60000"/>
            </a:schemeClr>
          </a:solidFill>
        </p:spPr>
        <p:txBody>
          <a:bodyPr wrap="square">
            <a:spAutoFit/>
          </a:bodyPr>
          <a:lstStyle/>
          <a:p>
            <a:pPr algn="ctr"/>
            <a:r>
              <a:rPr lang="en-US" sz="6600" dirty="0" err="1">
                <a:latin typeface="SutonnyOMJ" pitchFamily="2" charset="0"/>
                <a:cs typeface="SutonnyOMJ" pitchFamily="2" charset="0"/>
              </a:rPr>
              <a:t>নতুন</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শব্দের</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অর্থ</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জেনে</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নেই</a:t>
            </a:r>
            <a:r>
              <a:rPr lang="en-US" sz="6600" dirty="0">
                <a:latin typeface="SutonnyOMJ" pitchFamily="2" charset="0"/>
                <a:cs typeface="SutonnyOMJ" pitchFamily="2" charset="0"/>
              </a:rPr>
              <a:t> </a:t>
            </a:r>
            <a:r>
              <a:rPr lang="bn-IN" sz="6600" dirty="0" smtClean="0">
                <a:latin typeface="SutonnyOMJ" pitchFamily="2" charset="0"/>
                <a:cs typeface="SutonnyOMJ" pitchFamily="2" charset="0"/>
              </a:rPr>
              <a:t> </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3" name="TextBox 2"/>
          <p:cNvSpPr txBox="1"/>
          <p:nvPr/>
        </p:nvSpPr>
        <p:spPr>
          <a:xfrm>
            <a:off x="65987" y="1178004"/>
            <a:ext cx="2905814" cy="1107996"/>
          </a:xfrm>
          <a:prstGeom prst="rect">
            <a:avLst/>
          </a:prstGeom>
          <a:solidFill>
            <a:schemeClr val="accent3">
              <a:lumMod val="60000"/>
              <a:lumOff val="40000"/>
            </a:schemeClr>
          </a:solidFill>
          <a:ln w="12700">
            <a:solidFill>
              <a:srgbClr val="00B0F0"/>
            </a:solidFill>
          </a:ln>
        </p:spPr>
        <p:txBody>
          <a:bodyPr wrap="square" rtlCol="0">
            <a:spAutoFit/>
          </a:bodyPr>
          <a:lstStyle/>
          <a:p>
            <a:pPr algn="ctr"/>
            <a:r>
              <a:rPr lang="ar-EG" sz="6600" dirty="0" smtClean="0"/>
              <a:t>طريق</a:t>
            </a:r>
            <a:r>
              <a:rPr lang="bn-IN" sz="6600" dirty="0" smtClean="0"/>
              <a:t> </a:t>
            </a:r>
            <a:r>
              <a:rPr lang="en-US" sz="6600" dirty="0" smtClean="0"/>
              <a:t> </a:t>
            </a:r>
            <a:endParaRPr lang="en-US" sz="6600" dirty="0"/>
          </a:p>
        </p:txBody>
      </p:sp>
      <p:sp>
        <p:nvSpPr>
          <p:cNvPr id="4" name="Rectangle 3"/>
          <p:cNvSpPr/>
          <p:nvPr/>
        </p:nvSpPr>
        <p:spPr>
          <a:xfrm>
            <a:off x="5410200" y="1198051"/>
            <a:ext cx="3657600" cy="1107996"/>
          </a:xfrm>
          <a:prstGeom prst="rect">
            <a:avLst/>
          </a:prstGeom>
          <a:solidFill>
            <a:schemeClr val="accent6">
              <a:lumMod val="40000"/>
              <a:lumOff val="60000"/>
            </a:schemeClr>
          </a:solidFill>
        </p:spPr>
        <p:txBody>
          <a:bodyPr wrap="square">
            <a:spAutoFit/>
          </a:bodyPr>
          <a:lstStyle/>
          <a:p>
            <a:pPr algn="ctr"/>
            <a:r>
              <a:rPr lang="en-US" sz="6600" dirty="0" err="1" smtClean="0">
                <a:solidFill>
                  <a:prstClr val="black"/>
                </a:solidFill>
                <a:latin typeface="SutonnyOMJ" pitchFamily="2" charset="0"/>
                <a:cs typeface="SutonnyOMJ" pitchFamily="2" charset="0"/>
              </a:rPr>
              <a:t>পথ</a:t>
            </a:r>
            <a:r>
              <a:rPr lang="en-US" sz="6600" dirty="0" smtClean="0">
                <a:solidFill>
                  <a:prstClr val="black"/>
                </a:solidFill>
                <a:latin typeface="SutonnyOMJ" pitchFamily="2" charset="0"/>
                <a:cs typeface="SutonnyOMJ" pitchFamily="2" charset="0"/>
              </a:rPr>
              <a:t> </a:t>
            </a:r>
            <a:endParaRPr lang="en-US" dirty="0">
              <a:latin typeface="SutonnyOMJ" pitchFamily="2" charset="0"/>
              <a:cs typeface="SutonnyOMJ" pitchFamily="2" charset="0"/>
            </a:endParaRPr>
          </a:p>
        </p:txBody>
      </p:sp>
      <p:sp>
        <p:nvSpPr>
          <p:cNvPr id="5" name="TextBox 4"/>
          <p:cNvSpPr txBox="1"/>
          <p:nvPr/>
        </p:nvSpPr>
        <p:spPr>
          <a:xfrm>
            <a:off x="72914" y="2306047"/>
            <a:ext cx="2905814" cy="1107996"/>
          </a:xfrm>
          <a:prstGeom prst="rect">
            <a:avLst/>
          </a:prstGeom>
          <a:solidFill>
            <a:schemeClr val="accent5">
              <a:lumMod val="40000"/>
              <a:lumOff val="60000"/>
            </a:schemeClr>
          </a:solidFill>
          <a:ln w="12700">
            <a:solidFill>
              <a:srgbClr val="00B0F0"/>
            </a:solidFill>
          </a:ln>
        </p:spPr>
        <p:txBody>
          <a:bodyPr wrap="square" rtlCol="0">
            <a:spAutoFit/>
          </a:bodyPr>
          <a:lstStyle/>
          <a:p>
            <a:pPr algn="ctr"/>
            <a:r>
              <a:rPr lang="ar-EG" sz="6600" dirty="0" smtClean="0"/>
              <a:t>المكرمات</a:t>
            </a:r>
            <a:r>
              <a:rPr lang="bn-IN" sz="6600" dirty="0" smtClean="0"/>
              <a:t> </a:t>
            </a:r>
            <a:r>
              <a:rPr lang="en-US" sz="6600" dirty="0" smtClean="0"/>
              <a:t> </a:t>
            </a:r>
            <a:endParaRPr lang="en-US" sz="6600" dirty="0"/>
          </a:p>
        </p:txBody>
      </p:sp>
      <p:sp>
        <p:nvSpPr>
          <p:cNvPr id="6" name="TextBox 5"/>
          <p:cNvSpPr txBox="1"/>
          <p:nvPr/>
        </p:nvSpPr>
        <p:spPr>
          <a:xfrm>
            <a:off x="72914" y="3419868"/>
            <a:ext cx="2905814" cy="1107996"/>
          </a:xfrm>
          <a:prstGeom prst="rect">
            <a:avLst/>
          </a:prstGeom>
          <a:solidFill>
            <a:schemeClr val="tx1">
              <a:lumMod val="50000"/>
              <a:lumOff val="50000"/>
            </a:schemeClr>
          </a:solidFill>
          <a:ln w="12700">
            <a:solidFill>
              <a:srgbClr val="00B0F0"/>
            </a:solidFill>
          </a:ln>
        </p:spPr>
        <p:txBody>
          <a:bodyPr wrap="square" rtlCol="0">
            <a:spAutoFit/>
          </a:bodyPr>
          <a:lstStyle/>
          <a:p>
            <a:pPr algn="ctr"/>
            <a:r>
              <a:rPr lang="ar-EG" sz="6600" dirty="0" smtClean="0"/>
              <a:t>النجوم</a:t>
            </a:r>
            <a:r>
              <a:rPr lang="bn-IN" sz="6600" dirty="0" smtClean="0"/>
              <a:t> </a:t>
            </a:r>
            <a:r>
              <a:rPr lang="en-US" sz="6600" dirty="0" smtClean="0"/>
              <a:t> </a:t>
            </a:r>
            <a:endParaRPr lang="en-US" sz="6600" dirty="0"/>
          </a:p>
        </p:txBody>
      </p:sp>
      <p:sp>
        <p:nvSpPr>
          <p:cNvPr id="7" name="TextBox 6"/>
          <p:cNvSpPr txBox="1"/>
          <p:nvPr/>
        </p:nvSpPr>
        <p:spPr>
          <a:xfrm>
            <a:off x="72914" y="4527864"/>
            <a:ext cx="2905814" cy="1107996"/>
          </a:xfrm>
          <a:prstGeom prst="rect">
            <a:avLst/>
          </a:prstGeom>
          <a:solidFill>
            <a:schemeClr val="accent2">
              <a:lumMod val="40000"/>
              <a:lumOff val="60000"/>
            </a:schemeClr>
          </a:solidFill>
          <a:ln w="12700">
            <a:solidFill>
              <a:srgbClr val="00B0F0"/>
            </a:solidFill>
          </a:ln>
        </p:spPr>
        <p:txBody>
          <a:bodyPr wrap="square" rtlCol="0">
            <a:spAutoFit/>
          </a:bodyPr>
          <a:lstStyle/>
          <a:p>
            <a:pPr algn="ctr"/>
            <a:r>
              <a:rPr lang="ar-EG" sz="6600" dirty="0" smtClean="0"/>
              <a:t>ودعائ</a:t>
            </a:r>
            <a:r>
              <a:rPr lang="bn-IN" sz="6600" dirty="0" smtClean="0"/>
              <a:t> </a:t>
            </a:r>
            <a:r>
              <a:rPr lang="en-US" sz="6600" dirty="0" smtClean="0"/>
              <a:t> </a:t>
            </a:r>
            <a:endParaRPr lang="en-US" sz="6600" dirty="0"/>
          </a:p>
        </p:txBody>
      </p:sp>
      <p:sp>
        <p:nvSpPr>
          <p:cNvPr id="8" name="TextBox 7"/>
          <p:cNvSpPr txBox="1"/>
          <p:nvPr/>
        </p:nvSpPr>
        <p:spPr>
          <a:xfrm>
            <a:off x="72914" y="5689937"/>
            <a:ext cx="2905814" cy="1015663"/>
          </a:xfrm>
          <a:prstGeom prst="rect">
            <a:avLst/>
          </a:prstGeom>
          <a:solidFill>
            <a:schemeClr val="accent6">
              <a:lumMod val="60000"/>
              <a:lumOff val="40000"/>
            </a:schemeClr>
          </a:solidFill>
          <a:ln w="12700">
            <a:solidFill>
              <a:srgbClr val="00B0F0"/>
            </a:solidFill>
          </a:ln>
        </p:spPr>
        <p:txBody>
          <a:bodyPr wrap="square" rtlCol="0">
            <a:spAutoFit/>
          </a:bodyPr>
          <a:lstStyle/>
          <a:p>
            <a:pPr algn="ctr"/>
            <a:r>
              <a:rPr lang="ar-EG" sz="6000" dirty="0" smtClean="0"/>
              <a:t>فى صلاتى</a:t>
            </a:r>
            <a:r>
              <a:rPr lang="bn-IN" sz="6000" dirty="0" smtClean="0"/>
              <a:t> </a:t>
            </a:r>
            <a:r>
              <a:rPr lang="en-US" sz="6000" dirty="0" smtClean="0"/>
              <a:t> </a:t>
            </a:r>
            <a:endParaRPr lang="en-US" sz="6000" dirty="0"/>
          </a:p>
        </p:txBody>
      </p:sp>
      <p:sp>
        <p:nvSpPr>
          <p:cNvPr id="9" name="Rectangle 8"/>
          <p:cNvSpPr/>
          <p:nvPr/>
        </p:nvSpPr>
        <p:spPr>
          <a:xfrm>
            <a:off x="5410200" y="2311872"/>
            <a:ext cx="3657600" cy="1107996"/>
          </a:xfrm>
          <a:prstGeom prst="rect">
            <a:avLst/>
          </a:prstGeom>
          <a:solidFill>
            <a:schemeClr val="tx2">
              <a:lumMod val="40000"/>
              <a:lumOff val="60000"/>
            </a:schemeClr>
          </a:solidFill>
        </p:spPr>
        <p:txBody>
          <a:bodyPr wrap="square">
            <a:spAutoFit/>
          </a:bodyPr>
          <a:lstStyle/>
          <a:p>
            <a:pPr algn="ctr"/>
            <a:r>
              <a:rPr lang="en-US" sz="6600" dirty="0" err="1" smtClean="0">
                <a:solidFill>
                  <a:prstClr val="black"/>
                </a:solidFill>
                <a:latin typeface="SutonnyOMJ" pitchFamily="2" charset="0"/>
                <a:cs typeface="SutonnyOMJ" pitchFamily="2" charset="0"/>
              </a:rPr>
              <a:t>সম্মান</a:t>
            </a:r>
            <a:r>
              <a:rPr lang="en-US" sz="6600" dirty="0" smtClean="0">
                <a:solidFill>
                  <a:prstClr val="black"/>
                </a:solidFill>
                <a:latin typeface="SutonnyOMJ" pitchFamily="2" charset="0"/>
                <a:cs typeface="SutonnyOMJ" pitchFamily="2" charset="0"/>
              </a:rPr>
              <a:t> </a:t>
            </a:r>
            <a:endParaRPr lang="en-US" dirty="0"/>
          </a:p>
        </p:txBody>
      </p:sp>
      <p:sp>
        <p:nvSpPr>
          <p:cNvPr id="10" name="Rectangle 9"/>
          <p:cNvSpPr/>
          <p:nvPr/>
        </p:nvSpPr>
        <p:spPr>
          <a:xfrm>
            <a:off x="5410200" y="3419868"/>
            <a:ext cx="3657600" cy="1107996"/>
          </a:xfrm>
          <a:prstGeom prst="rect">
            <a:avLst/>
          </a:prstGeom>
          <a:solidFill>
            <a:schemeClr val="accent2">
              <a:lumMod val="40000"/>
              <a:lumOff val="60000"/>
            </a:schemeClr>
          </a:solidFill>
        </p:spPr>
        <p:txBody>
          <a:bodyPr wrap="square">
            <a:spAutoFit/>
          </a:bodyPr>
          <a:lstStyle/>
          <a:p>
            <a:pPr algn="ctr"/>
            <a:r>
              <a:rPr lang="en-US" sz="6600" dirty="0" err="1" smtClean="0">
                <a:solidFill>
                  <a:prstClr val="black"/>
                </a:solidFill>
                <a:latin typeface="SutonnyOMJ" pitchFamily="2" charset="0"/>
                <a:cs typeface="SutonnyOMJ" pitchFamily="2" charset="0"/>
              </a:rPr>
              <a:t>তারকারাজি</a:t>
            </a:r>
            <a:r>
              <a:rPr lang="en-US" sz="6600" dirty="0" smtClean="0">
                <a:solidFill>
                  <a:prstClr val="black"/>
                </a:solidFill>
                <a:latin typeface="SutonnyOMJ" pitchFamily="2" charset="0"/>
                <a:cs typeface="SutonnyOMJ" pitchFamily="2" charset="0"/>
              </a:rPr>
              <a:t> </a:t>
            </a:r>
            <a:endParaRPr lang="en-US" dirty="0"/>
          </a:p>
        </p:txBody>
      </p:sp>
      <p:sp>
        <p:nvSpPr>
          <p:cNvPr id="11" name="Rectangle 10"/>
          <p:cNvSpPr/>
          <p:nvPr/>
        </p:nvSpPr>
        <p:spPr>
          <a:xfrm>
            <a:off x="5410200" y="4553002"/>
            <a:ext cx="3657600" cy="1107996"/>
          </a:xfrm>
          <a:prstGeom prst="rect">
            <a:avLst/>
          </a:prstGeom>
          <a:solidFill>
            <a:schemeClr val="accent3">
              <a:lumMod val="60000"/>
              <a:lumOff val="40000"/>
            </a:schemeClr>
          </a:solidFill>
        </p:spPr>
        <p:txBody>
          <a:bodyPr wrap="square">
            <a:spAutoFit/>
          </a:bodyPr>
          <a:lstStyle/>
          <a:p>
            <a:pPr algn="ctr"/>
            <a:r>
              <a:rPr lang="en-US" sz="6600" dirty="0" err="1" smtClean="0">
                <a:solidFill>
                  <a:prstClr val="black"/>
                </a:solidFill>
                <a:latin typeface="SutonnyOMJ" pitchFamily="2" charset="0"/>
                <a:cs typeface="SutonnyOMJ" pitchFamily="2" charset="0"/>
              </a:rPr>
              <a:t>আমার</a:t>
            </a:r>
            <a:r>
              <a:rPr lang="en-US" sz="6600" dirty="0" smtClean="0">
                <a:solidFill>
                  <a:prstClr val="black"/>
                </a:solidFill>
                <a:latin typeface="SutonnyOMJ" pitchFamily="2" charset="0"/>
                <a:cs typeface="SutonnyOMJ" pitchFamily="2" charset="0"/>
              </a:rPr>
              <a:t> </a:t>
            </a:r>
            <a:r>
              <a:rPr lang="en-US" sz="6600" dirty="0" err="1" smtClean="0">
                <a:solidFill>
                  <a:prstClr val="black"/>
                </a:solidFill>
                <a:latin typeface="SutonnyOMJ" pitchFamily="2" charset="0"/>
                <a:cs typeface="SutonnyOMJ" pitchFamily="2" charset="0"/>
              </a:rPr>
              <a:t>দোয়া</a:t>
            </a:r>
            <a:r>
              <a:rPr lang="en-US" sz="6600" dirty="0" smtClean="0">
                <a:solidFill>
                  <a:prstClr val="black"/>
                </a:solidFill>
                <a:latin typeface="SutonnyOMJ" pitchFamily="2" charset="0"/>
                <a:cs typeface="SutonnyOMJ" pitchFamily="2" charset="0"/>
              </a:rPr>
              <a:t> </a:t>
            </a:r>
            <a:endParaRPr lang="en-US" dirty="0"/>
          </a:p>
        </p:txBody>
      </p:sp>
      <p:sp>
        <p:nvSpPr>
          <p:cNvPr id="12" name="Rectangle 11"/>
          <p:cNvSpPr/>
          <p:nvPr/>
        </p:nvSpPr>
        <p:spPr>
          <a:xfrm>
            <a:off x="5396345" y="5691280"/>
            <a:ext cx="3657600" cy="1107996"/>
          </a:xfrm>
          <a:prstGeom prst="rect">
            <a:avLst/>
          </a:prstGeom>
          <a:solidFill>
            <a:schemeClr val="accent5">
              <a:lumMod val="40000"/>
              <a:lumOff val="60000"/>
            </a:schemeClr>
          </a:solidFill>
        </p:spPr>
        <p:txBody>
          <a:bodyPr wrap="square">
            <a:spAutoFit/>
          </a:bodyPr>
          <a:lstStyle/>
          <a:p>
            <a:pPr algn="ctr"/>
            <a:r>
              <a:rPr lang="en-US" sz="6600" dirty="0" err="1" smtClean="0">
                <a:solidFill>
                  <a:prstClr val="black"/>
                </a:solidFill>
                <a:latin typeface="SutonnyOMJ" pitchFamily="2" charset="0"/>
                <a:cs typeface="SutonnyOMJ" pitchFamily="2" charset="0"/>
              </a:rPr>
              <a:t>আমার</a:t>
            </a:r>
            <a:r>
              <a:rPr lang="en-US" sz="6600" dirty="0" smtClean="0">
                <a:solidFill>
                  <a:prstClr val="black"/>
                </a:solidFill>
                <a:latin typeface="SutonnyOMJ" pitchFamily="2" charset="0"/>
                <a:cs typeface="SutonnyOMJ" pitchFamily="2" charset="0"/>
              </a:rPr>
              <a:t> </a:t>
            </a:r>
            <a:r>
              <a:rPr lang="en-US" sz="6600" dirty="0" err="1" smtClean="0">
                <a:solidFill>
                  <a:prstClr val="black"/>
                </a:solidFill>
                <a:latin typeface="SutonnyOMJ" pitchFamily="2" charset="0"/>
                <a:cs typeface="SutonnyOMJ" pitchFamily="2" charset="0"/>
              </a:rPr>
              <a:t>নামাজ</a:t>
            </a:r>
            <a:r>
              <a:rPr lang="en-US" sz="6600" dirty="0" smtClean="0">
                <a:solidFill>
                  <a:prstClr val="black"/>
                </a:solidFill>
                <a:latin typeface="SutonnyOMJ" pitchFamily="2" charset="0"/>
                <a:cs typeface="SutonnyOMJ" pitchFamily="2" charset="0"/>
              </a:rPr>
              <a:t> </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3064958" y="1170709"/>
            <a:ext cx="2272257" cy="111345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959" y="5689936"/>
            <a:ext cx="2272256" cy="110934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958" y="4539146"/>
            <a:ext cx="2272257" cy="112442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7602" y="2299855"/>
            <a:ext cx="2269613" cy="112001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4958" y="3427898"/>
            <a:ext cx="2272257" cy="1097394"/>
          </a:xfrm>
          <a:prstGeom prst="rect">
            <a:avLst/>
          </a:prstGeom>
        </p:spPr>
      </p:pic>
    </p:spTree>
    <p:extLst>
      <p:ext uri="{BB962C8B-B14F-4D97-AF65-F5344CB8AC3E}">
        <p14:creationId xmlns:p14="http://schemas.microsoft.com/office/powerpoint/2010/main" val="234808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anim calcmode="lin" valueType="num">
                                      <p:cBhvr>
                                        <p:cTn id="41" dur="2000" fill="hold"/>
                                        <p:tgtEl>
                                          <p:spTgt spid="6"/>
                                        </p:tgtEl>
                                        <p:attrNameLst>
                                          <p:attrName>ppt_w</p:attrName>
                                        </p:attrNameLst>
                                      </p:cBhvr>
                                      <p:tavLst>
                                        <p:tav tm="0" fmla="#ppt_w*sin(2.5*pi*$)">
                                          <p:val>
                                            <p:fltVal val="0"/>
                                          </p:val>
                                        </p:tav>
                                        <p:tav tm="100000">
                                          <p:val>
                                            <p:fltVal val="1"/>
                                          </p:val>
                                        </p:tav>
                                      </p:tavLst>
                                    </p:anim>
                                    <p:anim calcmode="lin" valueType="num">
                                      <p:cBhvr>
                                        <p:cTn id="4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heel(1)">
                                      <p:cBhvr>
                                        <p:cTn id="70" dur="2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circle(in)">
                                      <p:cBhvr>
                                        <p:cTn id="93" dur="20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1000"/>
                                        <p:tgtEl>
                                          <p:spTgt spid="12"/>
                                        </p:tgtEl>
                                      </p:cBhvr>
                                    </p:animEffect>
                                    <p:anim calcmode="lin" valueType="num">
                                      <p:cBhvr>
                                        <p:cTn id="99" dur="1000" fill="hold"/>
                                        <p:tgtEl>
                                          <p:spTgt spid="12"/>
                                        </p:tgtEl>
                                        <p:attrNameLst>
                                          <p:attrName>ppt_x</p:attrName>
                                        </p:attrNameLst>
                                      </p:cBhvr>
                                      <p:tavLst>
                                        <p:tav tm="0">
                                          <p:val>
                                            <p:strVal val="#ppt_x"/>
                                          </p:val>
                                        </p:tav>
                                        <p:tav tm="100000">
                                          <p:val>
                                            <p:strVal val="#ppt_x"/>
                                          </p:val>
                                        </p:tav>
                                      </p:tavLst>
                                    </p:anim>
                                    <p:anim calcmode="lin" valueType="num">
                                      <p:cBhvr>
                                        <p:cTn id="10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 y="62345"/>
            <a:ext cx="8991600" cy="1107996"/>
          </a:xfrm>
          <a:prstGeom prst="rect">
            <a:avLst/>
          </a:prstGeom>
          <a:solidFill>
            <a:schemeClr val="bg2">
              <a:lumMod val="90000"/>
            </a:schemeClr>
          </a:solidFill>
          <a:ln w="12700">
            <a:solidFill>
              <a:srgbClr val="00B0F0"/>
            </a:solidFill>
          </a:ln>
        </p:spPr>
        <p:txBody>
          <a:bodyPr wrap="square" rtlCol="0">
            <a:spAutoFit/>
          </a:bodyPr>
          <a:lstStyle/>
          <a:p>
            <a:pPr algn="ctr"/>
            <a:r>
              <a:rPr lang="ar-EG" sz="6600" dirty="0" smtClean="0"/>
              <a:t>البحث</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আলোচনা</a:t>
            </a:r>
            <a:r>
              <a:rPr lang="en-US" sz="6600" dirty="0" smtClean="0">
                <a:latin typeface="SutonnyOMJ" pitchFamily="2" charset="0"/>
                <a:cs typeface="SutonnyOMJ" pitchFamily="2" charset="0"/>
              </a:rPr>
              <a:t> </a:t>
            </a:r>
            <a:endParaRPr lang="en-US" sz="6600" dirty="0"/>
          </a:p>
        </p:txBody>
      </p:sp>
      <p:sp>
        <p:nvSpPr>
          <p:cNvPr id="4" name="TextBox 3"/>
          <p:cNvSpPr txBox="1"/>
          <p:nvPr/>
        </p:nvSpPr>
        <p:spPr>
          <a:xfrm>
            <a:off x="83130" y="4501186"/>
            <a:ext cx="8991600" cy="2308324"/>
          </a:xfrm>
          <a:prstGeom prst="rect">
            <a:avLst/>
          </a:prstGeom>
          <a:solidFill>
            <a:schemeClr val="accent6">
              <a:lumMod val="20000"/>
              <a:lumOff val="80000"/>
            </a:schemeClr>
          </a:solidFill>
          <a:ln w="12700">
            <a:solidFill>
              <a:schemeClr val="tx2">
                <a:lumMod val="75000"/>
              </a:schemeClr>
            </a:solidFill>
          </a:ln>
        </p:spPr>
        <p:txBody>
          <a:bodyPr wrap="square" rtlCol="0">
            <a:spAutoFit/>
          </a:bodyPr>
          <a:lstStyle/>
          <a:p>
            <a:pPr algn="ctr"/>
            <a:r>
              <a:rPr lang="ar-EG" sz="4800" dirty="0" smtClean="0"/>
              <a:t>البحث: الوالدين هما اشفق الناس على الاولاد- فالاب يسعى لسرور اولاده بكل جهد ويتعب لنجاحهم- وانه يحضر لهم كل ما يبتغونه- </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901" y="1216424"/>
            <a:ext cx="5336057" cy="3201634"/>
          </a:xfrm>
          <a:prstGeom prst="rect">
            <a:avLst/>
          </a:prstGeom>
        </p:spPr>
      </p:pic>
    </p:spTree>
    <p:extLst>
      <p:ext uri="{BB962C8B-B14F-4D97-AF65-F5344CB8AC3E}">
        <p14:creationId xmlns:p14="http://schemas.microsoft.com/office/powerpoint/2010/main" val="100431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 y="62345"/>
            <a:ext cx="8991600" cy="1107996"/>
          </a:xfrm>
          <a:prstGeom prst="rect">
            <a:avLst/>
          </a:prstGeom>
          <a:solidFill>
            <a:schemeClr val="bg2">
              <a:lumMod val="90000"/>
            </a:schemeClr>
          </a:solidFill>
          <a:ln w="12700">
            <a:solidFill>
              <a:srgbClr val="00B0F0"/>
            </a:solidFill>
          </a:ln>
        </p:spPr>
        <p:txBody>
          <a:bodyPr wrap="square" rtlCol="0">
            <a:spAutoFit/>
          </a:bodyPr>
          <a:lstStyle/>
          <a:p>
            <a:pPr algn="ctr"/>
            <a:r>
              <a:rPr lang="ar-EG" sz="6600" dirty="0" smtClean="0"/>
              <a:t>البحث</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আলোচনা</a:t>
            </a:r>
            <a:r>
              <a:rPr lang="en-US" sz="6600" dirty="0" smtClean="0">
                <a:latin typeface="SutonnyOMJ" pitchFamily="2" charset="0"/>
                <a:cs typeface="SutonnyOMJ" pitchFamily="2" charset="0"/>
              </a:rPr>
              <a:t> </a:t>
            </a:r>
            <a:r>
              <a:rPr lang="ar-EG" sz="6600" dirty="0" smtClean="0">
                <a:latin typeface="SutonnyOMJ" pitchFamily="2" charset="0"/>
                <a:cs typeface="SutonnyOMJ" pitchFamily="2" charset="0"/>
              </a:rPr>
              <a:t> </a:t>
            </a:r>
            <a:endParaRPr lang="en-US" sz="6600" dirty="0"/>
          </a:p>
        </p:txBody>
      </p:sp>
      <p:sp>
        <p:nvSpPr>
          <p:cNvPr id="3" name="TextBox 2"/>
          <p:cNvSpPr txBox="1"/>
          <p:nvPr/>
        </p:nvSpPr>
        <p:spPr>
          <a:xfrm>
            <a:off x="83130" y="4227255"/>
            <a:ext cx="8991600" cy="2554545"/>
          </a:xfrm>
          <a:prstGeom prst="rect">
            <a:avLst/>
          </a:prstGeom>
          <a:solidFill>
            <a:schemeClr val="accent5">
              <a:lumMod val="40000"/>
              <a:lumOff val="60000"/>
            </a:schemeClr>
          </a:solidFill>
          <a:ln w="12700">
            <a:solidFill>
              <a:srgbClr val="002060"/>
            </a:solidFill>
          </a:ln>
        </p:spPr>
        <p:txBody>
          <a:bodyPr wrap="square" rtlCol="0">
            <a:spAutoFit/>
          </a:bodyPr>
          <a:lstStyle/>
          <a:p>
            <a:pPr algn="ctr"/>
            <a:r>
              <a:rPr lang="ar-EG" sz="3200" dirty="0" smtClean="0"/>
              <a:t>البحث: الاب هو الذى يشترك فى ربوبية الولد من حين الولاده الى ان يكون رجلا كاملا, وهو ينتظم تعليم الاولاد ويصرف فى امره ما تمسه الحاجة لذا جعل الاسلام حق الوالدين مع ا حق الله تعالى كما قال الله تعالى: «واعبدوا الله ولا تشركوا به شيئا وبالوالدين احسانا وبذى القربى»</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882" y="1219200"/>
            <a:ext cx="5264096" cy="3008055"/>
          </a:xfrm>
          <a:prstGeom prst="rect">
            <a:avLst/>
          </a:prstGeom>
          <a:ln w="12700">
            <a:solidFill>
              <a:srgbClr val="00B0F0"/>
            </a:solidFill>
          </a:ln>
        </p:spPr>
      </p:pic>
    </p:spTree>
    <p:extLst>
      <p:ext uri="{BB962C8B-B14F-4D97-AF65-F5344CB8AC3E}">
        <p14:creationId xmlns:p14="http://schemas.microsoft.com/office/powerpoint/2010/main" val="4011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 y="62345"/>
            <a:ext cx="8991600" cy="1107996"/>
          </a:xfrm>
          <a:prstGeom prst="rect">
            <a:avLst/>
          </a:prstGeom>
          <a:solidFill>
            <a:schemeClr val="bg2">
              <a:lumMod val="90000"/>
            </a:schemeClr>
          </a:solidFill>
          <a:ln w="12700">
            <a:solidFill>
              <a:srgbClr val="00B0F0"/>
            </a:solidFill>
          </a:ln>
        </p:spPr>
        <p:txBody>
          <a:bodyPr wrap="square" rtlCol="0">
            <a:spAutoFit/>
          </a:bodyPr>
          <a:lstStyle/>
          <a:p>
            <a:pPr algn="ctr"/>
            <a:r>
              <a:rPr lang="ar-EG" sz="6600" dirty="0" smtClean="0"/>
              <a:t>البحث</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আলোচনা</a:t>
            </a:r>
            <a:r>
              <a:rPr lang="en-US" sz="6600" dirty="0" smtClean="0">
                <a:latin typeface="SutonnyOMJ" pitchFamily="2" charset="0"/>
                <a:cs typeface="SutonnyOMJ" pitchFamily="2" charset="0"/>
              </a:rPr>
              <a:t> </a:t>
            </a:r>
            <a:r>
              <a:rPr lang="ar-EG" sz="6600" dirty="0" smtClean="0">
                <a:latin typeface="SutonnyOMJ" pitchFamily="2" charset="0"/>
                <a:cs typeface="SutonnyOMJ" pitchFamily="2" charset="0"/>
              </a:rPr>
              <a:t>  </a:t>
            </a:r>
            <a:endParaRPr lang="en-US" sz="6600" dirty="0"/>
          </a:p>
        </p:txBody>
      </p:sp>
      <p:sp>
        <p:nvSpPr>
          <p:cNvPr id="3" name="TextBox 2"/>
          <p:cNvSpPr txBox="1"/>
          <p:nvPr/>
        </p:nvSpPr>
        <p:spPr>
          <a:xfrm>
            <a:off x="83130" y="4227255"/>
            <a:ext cx="8991600" cy="2554545"/>
          </a:xfrm>
          <a:prstGeom prst="rect">
            <a:avLst/>
          </a:prstGeom>
          <a:solidFill>
            <a:schemeClr val="tx2">
              <a:lumMod val="40000"/>
              <a:lumOff val="60000"/>
            </a:schemeClr>
          </a:solidFill>
          <a:ln w="12700">
            <a:solidFill>
              <a:srgbClr val="7030A0"/>
            </a:solidFill>
          </a:ln>
        </p:spPr>
        <p:txBody>
          <a:bodyPr wrap="square" rtlCol="0">
            <a:spAutoFit/>
          </a:bodyPr>
          <a:lstStyle/>
          <a:p>
            <a:pPr algn="ctr"/>
            <a:r>
              <a:rPr lang="ar-EG" sz="4000" dirty="0" smtClean="0"/>
              <a:t>البحث: الام هى التى تحمل الولد فى رحمها وفى ذلك الحين تحمل مشقة عديدة لا تتبين باللسان- تاخذ ذمة الربوبية باسرها بعد ان تضع الولد الى ان يكمل دور الحضانة-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477" y="1198050"/>
            <a:ext cx="5314905" cy="2976347"/>
          </a:xfrm>
          <a:prstGeom prst="rect">
            <a:avLst/>
          </a:prstGeom>
          <a:ln w="12700">
            <a:solidFill>
              <a:srgbClr val="002060"/>
            </a:solidFill>
          </a:ln>
        </p:spPr>
      </p:pic>
    </p:spTree>
    <p:extLst>
      <p:ext uri="{BB962C8B-B14F-4D97-AF65-F5344CB8AC3E}">
        <p14:creationId xmlns:p14="http://schemas.microsoft.com/office/powerpoint/2010/main" val="295434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2345"/>
            <a:ext cx="8984673" cy="1107996"/>
          </a:xfrm>
          <a:prstGeom prst="rect">
            <a:avLst/>
          </a:prstGeom>
          <a:solidFill>
            <a:schemeClr val="accent5">
              <a:lumMod val="20000"/>
              <a:lumOff val="80000"/>
            </a:schemeClr>
          </a:solidFill>
          <a:ln w="12700">
            <a:solidFill>
              <a:srgbClr val="0070C0"/>
            </a:solidFill>
          </a:ln>
        </p:spPr>
        <p:txBody>
          <a:bodyPr wrap="square" rtlCol="0">
            <a:spAutoFit/>
          </a:bodyPr>
          <a:lstStyle/>
          <a:p>
            <a:pPr algn="ctr"/>
            <a:r>
              <a:rPr lang="ar-EG" sz="6600" dirty="0" smtClean="0">
                <a:latin typeface="SutonnyOMJ" pitchFamily="2" charset="0"/>
              </a:rPr>
              <a:t>الاعمال الافرد</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একক</a:t>
            </a:r>
            <a:r>
              <a:rPr lang="ar-EG" sz="6600" dirty="0">
                <a:latin typeface="SutonnyOMJ" pitchFamily="2" charset="0"/>
                <a:cs typeface="SutonnyOMJ" pitchFamily="2" charset="0"/>
              </a:rPr>
              <a:t> </a:t>
            </a:r>
            <a:r>
              <a:rPr lang="en-US" sz="6600" dirty="0" err="1" smtClean="0">
                <a:latin typeface="SutonnyOMJ" pitchFamily="2" charset="0"/>
                <a:cs typeface="SutonnyOMJ" pitchFamily="2" charset="0"/>
              </a:rPr>
              <a:t>কাজ</a:t>
            </a:r>
            <a:r>
              <a:rPr lang="en-US" sz="6600" dirty="0" smtClean="0">
                <a:latin typeface="SutonnyOMJ" pitchFamily="2" charset="0"/>
                <a:cs typeface="SutonnyOMJ" pitchFamily="2" charset="0"/>
              </a:rPr>
              <a:t> </a:t>
            </a:r>
            <a:r>
              <a:rPr lang="en-US" sz="6600" strike="sngStrike" dirty="0" smtClean="0">
                <a:latin typeface="SutonnyOMJ" pitchFamily="2" charset="0"/>
                <a:cs typeface="SutonnyOMJ" pitchFamily="2" charset="0"/>
              </a:rPr>
              <a:t>   </a:t>
            </a:r>
            <a:endParaRPr lang="en-US" sz="6600" strike="sngStrike" dirty="0">
              <a:latin typeface="SutonnyOMJ" pitchFamily="2" charset="0"/>
              <a:cs typeface="SutonnyOMJ" pitchFamily="2" charset="0"/>
            </a:endParaRPr>
          </a:p>
        </p:txBody>
      </p:sp>
      <p:sp>
        <p:nvSpPr>
          <p:cNvPr id="4" name="TextBox 3"/>
          <p:cNvSpPr txBox="1"/>
          <p:nvPr/>
        </p:nvSpPr>
        <p:spPr>
          <a:xfrm>
            <a:off x="90058" y="1212270"/>
            <a:ext cx="8970816" cy="830997"/>
          </a:xfrm>
          <a:prstGeom prst="rect">
            <a:avLst/>
          </a:prstGeom>
          <a:solidFill>
            <a:schemeClr val="bg2">
              <a:lumMod val="90000"/>
            </a:schemeClr>
          </a:solidFill>
          <a:ln w="12700">
            <a:solidFill>
              <a:srgbClr val="7030A0"/>
            </a:solidFill>
          </a:ln>
        </p:spPr>
        <p:txBody>
          <a:bodyPr wrap="square" rtlCol="0">
            <a:spAutoFit/>
          </a:bodyPr>
          <a:lstStyle/>
          <a:p>
            <a:pPr algn="ctr"/>
            <a:r>
              <a:rPr lang="ar-EG" sz="4800" dirty="0" smtClean="0"/>
              <a:t>السوال: ماذا يعمل الاب لاولاده ؟ </a:t>
            </a:r>
            <a:r>
              <a:rPr lang="en-US" sz="4800" dirty="0" smtClean="0"/>
              <a:t> </a:t>
            </a:r>
            <a:endParaRPr lang="en-US" sz="4800" dirty="0"/>
          </a:p>
        </p:txBody>
      </p:sp>
      <p:sp>
        <p:nvSpPr>
          <p:cNvPr id="5" name="TextBox 4"/>
          <p:cNvSpPr txBox="1"/>
          <p:nvPr/>
        </p:nvSpPr>
        <p:spPr>
          <a:xfrm>
            <a:off x="90056" y="2064325"/>
            <a:ext cx="8977743" cy="1077218"/>
          </a:xfrm>
          <a:prstGeom prst="rect">
            <a:avLst/>
          </a:prstGeom>
          <a:solidFill>
            <a:schemeClr val="tx2">
              <a:lumMod val="20000"/>
              <a:lumOff val="80000"/>
            </a:schemeClr>
          </a:solidFill>
          <a:ln w="12700">
            <a:solidFill>
              <a:schemeClr val="accent2">
                <a:lumMod val="75000"/>
              </a:schemeClr>
            </a:solidFill>
          </a:ln>
        </p:spPr>
        <p:txBody>
          <a:bodyPr wrap="square" rtlCol="0">
            <a:spAutoFit/>
          </a:bodyPr>
          <a:lstStyle/>
          <a:p>
            <a:pPr algn="ctr"/>
            <a:r>
              <a:rPr lang="ar-EG" sz="3200" dirty="0" smtClean="0"/>
              <a:t>الجواب</a:t>
            </a:r>
            <a:r>
              <a:rPr lang="ar-EG" sz="3200" dirty="0"/>
              <a:t>: يسعى لسرور اولاده بكل جهد ويتعب لنجاحهم- </a:t>
            </a:r>
            <a:r>
              <a:rPr lang="ar-EG" sz="3200" dirty="0" smtClean="0"/>
              <a:t>و </a:t>
            </a:r>
            <a:r>
              <a:rPr lang="ar-EG" sz="3200" dirty="0"/>
              <a:t>يحضر </a:t>
            </a:r>
            <a:r>
              <a:rPr lang="ar-EG" sz="3200" dirty="0" smtClean="0"/>
              <a:t> </a:t>
            </a:r>
            <a:r>
              <a:rPr lang="ar-EG" sz="3200" dirty="0"/>
              <a:t>كل </a:t>
            </a:r>
            <a:r>
              <a:rPr lang="ar-EG" sz="3200" dirty="0" smtClean="0"/>
              <a:t>شيء مما يبتغونه - </a:t>
            </a:r>
            <a:endParaRPr lang="en-US" sz="3200" dirty="0"/>
          </a:p>
        </p:txBody>
      </p:sp>
      <p:sp>
        <p:nvSpPr>
          <p:cNvPr id="6" name="TextBox 5"/>
          <p:cNvSpPr txBox="1"/>
          <p:nvPr/>
        </p:nvSpPr>
        <p:spPr>
          <a:xfrm>
            <a:off x="76200" y="3172968"/>
            <a:ext cx="8991599" cy="830997"/>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ar-EG" sz="4800" dirty="0" smtClean="0"/>
              <a:t>السوال: لماذا تحب امك ؟ </a:t>
            </a:r>
            <a:endParaRPr lang="en-US" sz="4800" dirty="0"/>
          </a:p>
        </p:txBody>
      </p:sp>
      <p:sp>
        <p:nvSpPr>
          <p:cNvPr id="7" name="TextBox 6"/>
          <p:cNvSpPr txBox="1"/>
          <p:nvPr/>
        </p:nvSpPr>
        <p:spPr>
          <a:xfrm>
            <a:off x="90057" y="4017820"/>
            <a:ext cx="8970816" cy="1077218"/>
          </a:xfrm>
          <a:prstGeom prst="rect">
            <a:avLst/>
          </a:prstGeom>
          <a:solidFill>
            <a:schemeClr val="accent3">
              <a:lumMod val="20000"/>
              <a:lumOff val="80000"/>
            </a:schemeClr>
          </a:solidFill>
          <a:ln w="12700">
            <a:solidFill>
              <a:srgbClr val="0070C0"/>
            </a:solidFill>
          </a:ln>
        </p:spPr>
        <p:txBody>
          <a:bodyPr wrap="square" rtlCol="0">
            <a:spAutoFit/>
          </a:bodyPr>
          <a:lstStyle/>
          <a:p>
            <a:pPr algn="ctr"/>
            <a:r>
              <a:rPr lang="ar-EG" sz="3200" dirty="0" smtClean="0"/>
              <a:t>الجواب: احب امى  حبا جما ,لانها حملتنى وهنا وولدتنى كرها وربتنى تربية حسنة- </a:t>
            </a:r>
            <a:endParaRPr lang="en-US" sz="3200" dirty="0"/>
          </a:p>
        </p:txBody>
      </p:sp>
      <p:sp>
        <p:nvSpPr>
          <p:cNvPr id="8" name="TextBox 7"/>
          <p:cNvSpPr txBox="1"/>
          <p:nvPr/>
        </p:nvSpPr>
        <p:spPr>
          <a:xfrm>
            <a:off x="76200" y="5105678"/>
            <a:ext cx="8984673" cy="830997"/>
          </a:xfrm>
          <a:prstGeom prst="rect">
            <a:avLst/>
          </a:prstGeom>
          <a:solidFill>
            <a:schemeClr val="accent4">
              <a:lumMod val="20000"/>
              <a:lumOff val="80000"/>
            </a:schemeClr>
          </a:solidFill>
          <a:ln w="12700">
            <a:solidFill>
              <a:schemeClr val="accent6">
                <a:lumMod val="75000"/>
              </a:schemeClr>
            </a:solidFill>
          </a:ln>
        </p:spPr>
        <p:txBody>
          <a:bodyPr wrap="square" rtlCol="0">
            <a:spAutoFit/>
          </a:bodyPr>
          <a:lstStyle/>
          <a:p>
            <a:pPr algn="ctr"/>
            <a:r>
              <a:rPr lang="ar-EG" sz="4800" dirty="0" smtClean="0"/>
              <a:t>السوال: من هو اهل المكرمات ؟ </a:t>
            </a:r>
            <a:endParaRPr lang="en-US" sz="4800" dirty="0"/>
          </a:p>
        </p:txBody>
      </p:sp>
      <p:sp>
        <p:nvSpPr>
          <p:cNvPr id="9" name="TextBox 8"/>
          <p:cNvSpPr txBox="1"/>
          <p:nvPr/>
        </p:nvSpPr>
        <p:spPr>
          <a:xfrm>
            <a:off x="76201" y="5964658"/>
            <a:ext cx="8984672" cy="830997"/>
          </a:xfrm>
          <a:prstGeom prst="rect">
            <a:avLst/>
          </a:prstGeom>
          <a:solidFill>
            <a:schemeClr val="accent5">
              <a:lumMod val="20000"/>
              <a:lumOff val="80000"/>
            </a:schemeClr>
          </a:solidFill>
          <a:ln w="12700">
            <a:solidFill>
              <a:srgbClr val="0070C0"/>
            </a:solidFill>
          </a:ln>
        </p:spPr>
        <p:txBody>
          <a:bodyPr wrap="square" rtlCol="0">
            <a:spAutoFit/>
          </a:bodyPr>
          <a:lstStyle/>
          <a:p>
            <a:pPr algn="ctr"/>
            <a:r>
              <a:rPr lang="ar-EG" sz="4800" dirty="0" smtClean="0"/>
              <a:t>الجواب: الاب هو اهل المكرمات- </a:t>
            </a:r>
            <a:endParaRPr lang="en-US" sz="4800" dirty="0"/>
          </a:p>
        </p:txBody>
      </p:sp>
    </p:spTree>
    <p:extLst>
      <p:ext uri="{BB962C8B-B14F-4D97-AF65-F5344CB8AC3E}">
        <p14:creationId xmlns:p14="http://schemas.microsoft.com/office/powerpoint/2010/main" val="67149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anim calcmode="lin" valueType="num">
                                      <p:cBhvr>
                                        <p:cTn id="37" dur="2000" fill="hold"/>
                                        <p:tgtEl>
                                          <p:spTgt spid="8"/>
                                        </p:tgtEl>
                                        <p:attrNameLst>
                                          <p:attrName>ppt_w</p:attrName>
                                        </p:attrNameLst>
                                      </p:cBhvr>
                                      <p:tavLst>
                                        <p:tav tm="0" fmla="#ppt_w*sin(2.5*pi*$)">
                                          <p:val>
                                            <p:fltVal val="0"/>
                                          </p:val>
                                        </p:tav>
                                        <p:tav tm="100000">
                                          <p:val>
                                            <p:fltVal val="1"/>
                                          </p:val>
                                        </p:tav>
                                      </p:tavLst>
                                    </p:anim>
                                    <p:anim calcmode="lin" valueType="num">
                                      <p:cBhvr>
                                        <p:cTn id="38"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8490"/>
            <a:ext cx="8984673" cy="1107996"/>
          </a:xfrm>
          <a:prstGeom prst="rect">
            <a:avLst/>
          </a:prstGeom>
          <a:solidFill>
            <a:schemeClr val="accent5">
              <a:lumMod val="40000"/>
              <a:lumOff val="60000"/>
            </a:schemeClr>
          </a:solidFill>
          <a:ln w="12700">
            <a:solidFill>
              <a:srgbClr val="0070C0"/>
            </a:solidFill>
          </a:ln>
        </p:spPr>
        <p:txBody>
          <a:bodyPr wrap="square" rtlCol="0">
            <a:spAutoFit/>
          </a:bodyPr>
          <a:lstStyle/>
          <a:p>
            <a:pPr algn="ctr"/>
            <a:r>
              <a:rPr lang="ar-EG" sz="6600" dirty="0" smtClean="0">
                <a:latin typeface="SutonnyOMJ" pitchFamily="2" charset="0"/>
              </a:rPr>
              <a:t>الاعمال الازواج</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জোড়ায়</a:t>
            </a:r>
            <a:r>
              <a:rPr lang="ar-EG"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কাজ</a:t>
            </a:r>
            <a:r>
              <a:rPr lang="en-US" sz="6600" dirty="0" smtClean="0">
                <a:latin typeface="SutonnyOMJ" pitchFamily="2" charset="0"/>
                <a:cs typeface="SutonnyOMJ" pitchFamily="2" charset="0"/>
              </a:rPr>
              <a:t> </a:t>
            </a:r>
            <a:endParaRPr lang="en-US" sz="6600" strike="sngStrike" dirty="0">
              <a:latin typeface="SutonnyOMJ" pitchFamily="2" charset="0"/>
              <a:cs typeface="SutonnyOMJ" pitchFamily="2" charset="0"/>
            </a:endParaRPr>
          </a:p>
        </p:txBody>
      </p:sp>
      <p:sp>
        <p:nvSpPr>
          <p:cNvPr id="3" name="TextBox 2"/>
          <p:cNvSpPr txBox="1"/>
          <p:nvPr/>
        </p:nvSpPr>
        <p:spPr>
          <a:xfrm>
            <a:off x="76200" y="1191490"/>
            <a:ext cx="8984673" cy="830997"/>
          </a:xfrm>
          <a:prstGeom prst="rect">
            <a:avLst/>
          </a:prstGeom>
          <a:solidFill>
            <a:schemeClr val="accent2">
              <a:lumMod val="20000"/>
              <a:lumOff val="80000"/>
            </a:schemeClr>
          </a:solidFill>
          <a:ln w="28575">
            <a:solidFill>
              <a:srgbClr val="00B050"/>
            </a:solidFill>
          </a:ln>
        </p:spPr>
        <p:txBody>
          <a:bodyPr wrap="square" rtlCol="0">
            <a:spAutoFit/>
          </a:bodyPr>
          <a:lstStyle/>
          <a:p>
            <a:pPr algn="ctr"/>
            <a:r>
              <a:rPr lang="ar-EG" sz="4800" dirty="0" smtClean="0"/>
              <a:t>السوال: املا الفراغ التالى بكلمة مناسبة  ؟  </a:t>
            </a:r>
            <a:endParaRPr lang="en-US" sz="4800" dirty="0"/>
          </a:p>
        </p:txBody>
      </p:sp>
      <p:sp>
        <p:nvSpPr>
          <p:cNvPr id="4" name="TextBox 3"/>
          <p:cNvSpPr txBox="1"/>
          <p:nvPr/>
        </p:nvSpPr>
        <p:spPr>
          <a:xfrm>
            <a:off x="76200" y="2050470"/>
            <a:ext cx="8984673" cy="923330"/>
          </a:xfrm>
          <a:prstGeom prst="rect">
            <a:avLst/>
          </a:prstGeom>
          <a:solidFill>
            <a:schemeClr val="tx2">
              <a:lumMod val="20000"/>
              <a:lumOff val="80000"/>
            </a:schemeClr>
          </a:solidFill>
          <a:ln w="28575">
            <a:solidFill>
              <a:schemeClr val="accent6">
                <a:lumMod val="75000"/>
              </a:schemeClr>
            </a:solidFill>
          </a:ln>
        </p:spPr>
        <p:txBody>
          <a:bodyPr wrap="square" rtlCol="0">
            <a:spAutoFit/>
          </a:bodyPr>
          <a:lstStyle/>
          <a:p>
            <a:pPr algn="ctr"/>
            <a:r>
              <a:rPr lang="ar-EG" sz="5400" dirty="0" smtClean="0"/>
              <a:t>الف-  فضل الاب   ........    عظيم     </a:t>
            </a:r>
            <a:endParaRPr lang="en-US" sz="5400" dirty="0"/>
          </a:p>
        </p:txBody>
      </p:sp>
      <p:sp>
        <p:nvSpPr>
          <p:cNvPr id="5" name="TextBox 4"/>
          <p:cNvSpPr txBox="1"/>
          <p:nvPr/>
        </p:nvSpPr>
        <p:spPr>
          <a:xfrm>
            <a:off x="2722418" y="2078180"/>
            <a:ext cx="2438400" cy="830997"/>
          </a:xfrm>
          <a:prstGeom prst="rect">
            <a:avLst/>
          </a:prstGeom>
          <a:solidFill>
            <a:schemeClr val="tx2">
              <a:lumMod val="20000"/>
              <a:lumOff val="80000"/>
            </a:schemeClr>
          </a:solidFill>
          <a:ln w="12700">
            <a:noFill/>
          </a:ln>
        </p:spPr>
        <p:txBody>
          <a:bodyPr wrap="square" rtlCol="0">
            <a:spAutoFit/>
          </a:bodyPr>
          <a:lstStyle/>
          <a:p>
            <a:pPr algn="ctr"/>
            <a:r>
              <a:rPr lang="ar-EG" sz="4800" dirty="0" smtClean="0"/>
              <a:t>على </a:t>
            </a:r>
            <a:endParaRPr lang="en-US" sz="4800" dirty="0"/>
          </a:p>
        </p:txBody>
      </p:sp>
      <p:sp>
        <p:nvSpPr>
          <p:cNvPr id="6" name="TextBox 5"/>
          <p:cNvSpPr txBox="1"/>
          <p:nvPr/>
        </p:nvSpPr>
        <p:spPr>
          <a:xfrm>
            <a:off x="76200" y="3020290"/>
            <a:ext cx="8984673" cy="923330"/>
          </a:xfrm>
          <a:prstGeom prst="rect">
            <a:avLst/>
          </a:prstGeom>
          <a:solidFill>
            <a:schemeClr val="accent4">
              <a:lumMod val="20000"/>
              <a:lumOff val="80000"/>
            </a:schemeClr>
          </a:solidFill>
          <a:ln w="28575">
            <a:solidFill>
              <a:schemeClr val="tx1"/>
            </a:solidFill>
          </a:ln>
        </p:spPr>
        <p:txBody>
          <a:bodyPr wrap="square" rtlCol="0">
            <a:spAutoFit/>
          </a:bodyPr>
          <a:lstStyle/>
          <a:p>
            <a:pPr algn="r"/>
            <a:r>
              <a:rPr lang="ar-EG" sz="5400" dirty="0" smtClean="0"/>
              <a:t>ب-       فانا      .......        منها </a:t>
            </a:r>
            <a:endParaRPr lang="en-US" sz="5400" dirty="0"/>
          </a:p>
        </p:txBody>
      </p:sp>
      <p:sp>
        <p:nvSpPr>
          <p:cNvPr id="7" name="TextBox 6"/>
          <p:cNvSpPr txBox="1"/>
          <p:nvPr/>
        </p:nvSpPr>
        <p:spPr>
          <a:xfrm>
            <a:off x="3196936" y="3089565"/>
            <a:ext cx="2743200" cy="769441"/>
          </a:xfrm>
          <a:prstGeom prst="rect">
            <a:avLst/>
          </a:prstGeom>
          <a:solidFill>
            <a:schemeClr val="accent4">
              <a:lumMod val="20000"/>
              <a:lumOff val="80000"/>
            </a:schemeClr>
          </a:solidFill>
        </p:spPr>
        <p:txBody>
          <a:bodyPr wrap="square" rtlCol="0">
            <a:spAutoFit/>
          </a:bodyPr>
          <a:lstStyle/>
          <a:p>
            <a:pPr algn="ctr"/>
            <a:r>
              <a:rPr lang="ar-EG" sz="4400" dirty="0" smtClean="0"/>
              <a:t>قطعة </a:t>
            </a:r>
            <a:endParaRPr lang="en-US" sz="4400" dirty="0"/>
          </a:p>
        </p:txBody>
      </p:sp>
      <p:sp>
        <p:nvSpPr>
          <p:cNvPr id="8" name="TextBox 7"/>
          <p:cNvSpPr txBox="1"/>
          <p:nvPr/>
        </p:nvSpPr>
        <p:spPr>
          <a:xfrm>
            <a:off x="76200" y="3989837"/>
            <a:ext cx="8984673" cy="923330"/>
          </a:xfrm>
          <a:prstGeom prst="rect">
            <a:avLst/>
          </a:prstGeom>
          <a:solidFill>
            <a:schemeClr val="bg2">
              <a:lumMod val="75000"/>
            </a:schemeClr>
          </a:solidFill>
          <a:ln w="28575">
            <a:solidFill>
              <a:srgbClr val="00B0F0"/>
            </a:solidFill>
          </a:ln>
        </p:spPr>
        <p:txBody>
          <a:bodyPr wrap="square" rtlCol="0">
            <a:spAutoFit/>
          </a:bodyPr>
          <a:lstStyle/>
          <a:p>
            <a:pPr algn="r"/>
            <a:r>
              <a:rPr lang="ar-EG" sz="5400" dirty="0" smtClean="0"/>
              <a:t>ج -   يحضر لى فى   ..........     </a:t>
            </a:r>
            <a:endParaRPr lang="en-US" sz="5400" dirty="0"/>
          </a:p>
        </p:txBody>
      </p:sp>
      <p:sp>
        <p:nvSpPr>
          <p:cNvPr id="9" name="TextBox 8"/>
          <p:cNvSpPr txBox="1"/>
          <p:nvPr/>
        </p:nvSpPr>
        <p:spPr>
          <a:xfrm>
            <a:off x="2206336" y="4056652"/>
            <a:ext cx="1981200" cy="769441"/>
          </a:xfrm>
          <a:prstGeom prst="rect">
            <a:avLst/>
          </a:prstGeom>
          <a:solidFill>
            <a:schemeClr val="bg2">
              <a:lumMod val="75000"/>
            </a:schemeClr>
          </a:solidFill>
        </p:spPr>
        <p:txBody>
          <a:bodyPr wrap="square" rtlCol="0">
            <a:spAutoFit/>
          </a:bodyPr>
          <a:lstStyle/>
          <a:p>
            <a:pPr algn="ctr"/>
            <a:r>
              <a:rPr lang="ar-EG" sz="4400" dirty="0" smtClean="0"/>
              <a:t>الغداة </a:t>
            </a:r>
            <a:endParaRPr lang="en-US" sz="4400" dirty="0"/>
          </a:p>
        </p:txBody>
      </p:sp>
      <p:sp>
        <p:nvSpPr>
          <p:cNvPr id="10" name="TextBox 9"/>
          <p:cNvSpPr txBox="1"/>
          <p:nvPr/>
        </p:nvSpPr>
        <p:spPr>
          <a:xfrm>
            <a:off x="76200" y="4953000"/>
            <a:ext cx="8984673" cy="923330"/>
          </a:xfrm>
          <a:prstGeom prst="rect">
            <a:avLst/>
          </a:prstGeom>
          <a:solidFill>
            <a:schemeClr val="accent4">
              <a:lumMod val="40000"/>
              <a:lumOff val="60000"/>
            </a:schemeClr>
          </a:solidFill>
          <a:ln w="28575">
            <a:solidFill>
              <a:srgbClr val="002060"/>
            </a:solidFill>
          </a:ln>
        </p:spPr>
        <p:txBody>
          <a:bodyPr wrap="square" rtlCol="0">
            <a:spAutoFit/>
          </a:bodyPr>
          <a:lstStyle/>
          <a:p>
            <a:pPr algn="r"/>
            <a:r>
              <a:rPr lang="ar-EG" sz="5400" dirty="0" smtClean="0"/>
              <a:t>د -   ........     روحى وحياتى - </a:t>
            </a:r>
            <a:endParaRPr lang="en-US" sz="5400" dirty="0"/>
          </a:p>
        </p:txBody>
      </p:sp>
      <p:sp>
        <p:nvSpPr>
          <p:cNvPr id="11" name="TextBox 10"/>
          <p:cNvSpPr txBox="1"/>
          <p:nvPr/>
        </p:nvSpPr>
        <p:spPr>
          <a:xfrm>
            <a:off x="5694215" y="5035614"/>
            <a:ext cx="2417618" cy="769441"/>
          </a:xfrm>
          <a:prstGeom prst="rect">
            <a:avLst/>
          </a:prstGeom>
          <a:solidFill>
            <a:schemeClr val="accent4">
              <a:lumMod val="40000"/>
              <a:lumOff val="60000"/>
            </a:schemeClr>
          </a:solidFill>
        </p:spPr>
        <p:txBody>
          <a:bodyPr wrap="square" rtlCol="0">
            <a:spAutoFit/>
          </a:bodyPr>
          <a:lstStyle/>
          <a:p>
            <a:pPr algn="ctr"/>
            <a:r>
              <a:rPr lang="ar-EG" sz="4400" dirty="0" smtClean="0"/>
              <a:t>فهى </a:t>
            </a:r>
            <a:endParaRPr lang="en-US" sz="4400" dirty="0"/>
          </a:p>
        </p:txBody>
      </p:sp>
      <p:sp>
        <p:nvSpPr>
          <p:cNvPr id="12" name="TextBox 11"/>
          <p:cNvSpPr txBox="1"/>
          <p:nvPr/>
        </p:nvSpPr>
        <p:spPr>
          <a:xfrm>
            <a:off x="76200" y="5934670"/>
            <a:ext cx="8984673" cy="923330"/>
          </a:xfrm>
          <a:prstGeom prst="rect">
            <a:avLst/>
          </a:prstGeom>
          <a:solidFill>
            <a:schemeClr val="accent3">
              <a:lumMod val="40000"/>
              <a:lumOff val="60000"/>
            </a:schemeClr>
          </a:solidFill>
          <a:ln w="28575">
            <a:solidFill>
              <a:srgbClr val="00B0F0"/>
            </a:solidFill>
          </a:ln>
        </p:spPr>
        <p:txBody>
          <a:bodyPr wrap="square" rtlCol="0">
            <a:spAutoFit/>
          </a:bodyPr>
          <a:lstStyle/>
          <a:p>
            <a:pPr algn="r"/>
            <a:r>
              <a:rPr lang="ar-EG" sz="5400" dirty="0" smtClean="0"/>
              <a:t>ه -                ما عشت حبى- </a:t>
            </a:r>
            <a:endParaRPr lang="en-US" sz="5400" dirty="0"/>
          </a:p>
        </p:txBody>
      </p:sp>
      <p:sp>
        <p:nvSpPr>
          <p:cNvPr id="13" name="TextBox 12"/>
          <p:cNvSpPr txBox="1"/>
          <p:nvPr/>
        </p:nvSpPr>
        <p:spPr>
          <a:xfrm>
            <a:off x="5469082" y="6012359"/>
            <a:ext cx="2362200" cy="769441"/>
          </a:xfrm>
          <a:prstGeom prst="rect">
            <a:avLst/>
          </a:prstGeom>
          <a:solidFill>
            <a:schemeClr val="accent3">
              <a:lumMod val="40000"/>
              <a:lumOff val="60000"/>
            </a:schemeClr>
          </a:solidFill>
        </p:spPr>
        <p:txBody>
          <a:bodyPr wrap="square" rtlCol="0">
            <a:spAutoFit/>
          </a:bodyPr>
          <a:lstStyle/>
          <a:p>
            <a:pPr algn="ctr"/>
            <a:r>
              <a:rPr lang="ar-EG" sz="4400" dirty="0" smtClean="0"/>
              <a:t>لكما</a:t>
            </a:r>
            <a:endParaRPr lang="en-US" sz="4400" dirty="0"/>
          </a:p>
        </p:txBody>
      </p:sp>
    </p:spTree>
    <p:extLst>
      <p:ext uri="{BB962C8B-B14F-4D97-AF65-F5344CB8AC3E}">
        <p14:creationId xmlns:p14="http://schemas.microsoft.com/office/powerpoint/2010/main" val="83395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80">
                                          <p:stCondLst>
                                            <p:cond delay="0"/>
                                          </p:stCondLst>
                                        </p:cTn>
                                        <p:tgtEl>
                                          <p:spTgt spid="9"/>
                                        </p:tgtEl>
                                      </p:cBhvr>
                                    </p:animEffect>
                                    <p:anim calcmode="lin" valueType="num">
                                      <p:cBhvr>
                                        <p:cTn id="4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gtEl>
                                      </p:cBhvr>
                                      <p:to x="100000" y="60000"/>
                                    </p:animScale>
                                    <p:animScale>
                                      <p:cBhvr>
                                        <p:cTn id="55" dur="166" decel="50000">
                                          <p:stCondLst>
                                            <p:cond delay="676"/>
                                          </p:stCondLst>
                                        </p:cTn>
                                        <p:tgtEl>
                                          <p:spTgt spid="9"/>
                                        </p:tgtEl>
                                      </p:cBhvr>
                                      <p:to x="100000" y="100000"/>
                                    </p:animScale>
                                    <p:animScale>
                                      <p:cBhvr>
                                        <p:cTn id="56" dur="26">
                                          <p:stCondLst>
                                            <p:cond delay="1312"/>
                                          </p:stCondLst>
                                        </p:cTn>
                                        <p:tgtEl>
                                          <p:spTgt spid="9"/>
                                        </p:tgtEl>
                                      </p:cBhvr>
                                      <p:to x="100000" y="80000"/>
                                    </p:animScale>
                                    <p:animScale>
                                      <p:cBhvr>
                                        <p:cTn id="57" dur="166" decel="50000">
                                          <p:stCondLst>
                                            <p:cond delay="1338"/>
                                          </p:stCondLst>
                                        </p:cTn>
                                        <p:tgtEl>
                                          <p:spTgt spid="9"/>
                                        </p:tgtEl>
                                      </p:cBhvr>
                                      <p:to x="100000" y="100000"/>
                                    </p:animScale>
                                    <p:animScale>
                                      <p:cBhvr>
                                        <p:cTn id="58" dur="26">
                                          <p:stCondLst>
                                            <p:cond delay="1642"/>
                                          </p:stCondLst>
                                        </p:cTn>
                                        <p:tgtEl>
                                          <p:spTgt spid="9"/>
                                        </p:tgtEl>
                                      </p:cBhvr>
                                      <p:to x="100000" y="90000"/>
                                    </p:animScale>
                                    <p:animScale>
                                      <p:cBhvr>
                                        <p:cTn id="59" dur="166" decel="50000">
                                          <p:stCondLst>
                                            <p:cond delay="1668"/>
                                          </p:stCondLst>
                                        </p:cTn>
                                        <p:tgtEl>
                                          <p:spTgt spid="9"/>
                                        </p:tgtEl>
                                      </p:cBhvr>
                                      <p:to x="100000" y="100000"/>
                                    </p:animScale>
                                    <p:animScale>
                                      <p:cBhvr>
                                        <p:cTn id="60" dur="26">
                                          <p:stCondLst>
                                            <p:cond delay="1808"/>
                                          </p:stCondLst>
                                        </p:cTn>
                                        <p:tgtEl>
                                          <p:spTgt spid="9"/>
                                        </p:tgtEl>
                                      </p:cBhvr>
                                      <p:to x="100000" y="95000"/>
                                    </p:animScale>
                                    <p:animScale>
                                      <p:cBhvr>
                                        <p:cTn id="61" dur="166" decel="50000">
                                          <p:stCondLst>
                                            <p:cond delay="1834"/>
                                          </p:stCondLst>
                                        </p:cTn>
                                        <p:tgtEl>
                                          <p:spTgt spid="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ppt_w</p:attrName>
                                        </p:attrNameLst>
                                      </p:cBhvr>
                                      <p:tavLst>
                                        <p:tav tm="0">
                                          <p:val>
                                            <p:fltVal val="0"/>
                                          </p:val>
                                        </p:tav>
                                        <p:tav tm="100000">
                                          <p:val>
                                            <p:strVal val="#ppt_w"/>
                                          </p:val>
                                        </p:tav>
                                      </p:tavLst>
                                    </p:anim>
                                    <p:anim calcmode="lin" valueType="num">
                                      <p:cBhvr>
                                        <p:cTn id="67" dur="1000" fill="hold"/>
                                        <p:tgtEl>
                                          <p:spTgt spid="10"/>
                                        </p:tgtEl>
                                        <p:attrNameLst>
                                          <p:attrName>ppt_h</p:attrName>
                                        </p:attrNameLst>
                                      </p:cBhvr>
                                      <p:tavLst>
                                        <p:tav tm="0">
                                          <p:val>
                                            <p:fltVal val="0"/>
                                          </p:val>
                                        </p:tav>
                                        <p:tav tm="100000">
                                          <p:val>
                                            <p:strVal val="#ppt_h"/>
                                          </p:val>
                                        </p:tav>
                                      </p:tavLst>
                                    </p:anim>
                                    <p:anim calcmode="lin" valueType="num">
                                      <p:cBhvr>
                                        <p:cTn id="68" dur="1000" fill="hold"/>
                                        <p:tgtEl>
                                          <p:spTgt spid="10"/>
                                        </p:tgtEl>
                                        <p:attrNameLst>
                                          <p:attrName>style.rotation</p:attrName>
                                        </p:attrNameLst>
                                      </p:cBhvr>
                                      <p:tavLst>
                                        <p:tav tm="0">
                                          <p:val>
                                            <p:fltVal val="90"/>
                                          </p:val>
                                        </p:tav>
                                        <p:tav tm="100000">
                                          <p:val>
                                            <p:fltVal val="0"/>
                                          </p:val>
                                        </p:tav>
                                      </p:tavLst>
                                    </p:anim>
                                    <p:animEffect transition="in" filter="fade">
                                      <p:cBhvr>
                                        <p:cTn id="69" dur="10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2345"/>
            <a:ext cx="8984673" cy="1015663"/>
          </a:xfrm>
          <a:prstGeom prst="rect">
            <a:avLst/>
          </a:prstGeom>
          <a:solidFill>
            <a:schemeClr val="accent5">
              <a:lumMod val="40000"/>
              <a:lumOff val="60000"/>
            </a:schemeClr>
          </a:solidFill>
          <a:ln w="12700">
            <a:solidFill>
              <a:srgbClr val="0070C0"/>
            </a:solidFill>
          </a:ln>
        </p:spPr>
        <p:txBody>
          <a:bodyPr wrap="square" rtlCol="0">
            <a:spAutoFit/>
          </a:bodyPr>
          <a:lstStyle/>
          <a:p>
            <a:pPr algn="ctr"/>
            <a:r>
              <a:rPr lang="ar-EG" sz="6000" dirty="0" smtClean="0">
                <a:latin typeface="SutonnyOMJ" pitchFamily="2" charset="0"/>
              </a:rPr>
              <a:t>الاعمال الاحزاب</a:t>
            </a:r>
            <a:r>
              <a:rPr lang="en-US" sz="6000" dirty="0" smtClean="0">
                <a:latin typeface="SutonnyOMJ" pitchFamily="2" charset="0"/>
                <a:cs typeface="SutonnyOMJ" pitchFamily="2" charset="0"/>
              </a:rPr>
              <a:t>=</a:t>
            </a:r>
            <a:r>
              <a:rPr lang="en-US" sz="6000" dirty="0" err="1" smtClean="0">
                <a:latin typeface="SutonnyOMJ" pitchFamily="2" charset="0"/>
                <a:cs typeface="SutonnyOMJ" pitchFamily="2" charset="0"/>
              </a:rPr>
              <a:t>দলীয়</a:t>
            </a:r>
            <a:r>
              <a:rPr lang="ar-EG" sz="6000" dirty="0" smtClean="0">
                <a:latin typeface="SutonnyOMJ" pitchFamily="2" charset="0"/>
                <a:cs typeface="SutonnyOMJ" pitchFamily="2" charset="0"/>
              </a:rPr>
              <a:t> </a:t>
            </a:r>
            <a:r>
              <a:rPr lang="en-US" sz="6000" dirty="0" err="1" smtClean="0">
                <a:latin typeface="SutonnyOMJ" pitchFamily="2" charset="0"/>
                <a:cs typeface="SutonnyOMJ" pitchFamily="2" charset="0"/>
              </a:rPr>
              <a:t>কাজ</a:t>
            </a:r>
            <a:endParaRPr lang="en-US" sz="6000" strike="sngStrike" dirty="0">
              <a:latin typeface="SutonnyOMJ" pitchFamily="2" charset="0"/>
              <a:cs typeface="SutonnyOMJ" pitchFamily="2" charset="0"/>
            </a:endParaRPr>
          </a:p>
        </p:txBody>
      </p:sp>
      <p:sp>
        <p:nvSpPr>
          <p:cNvPr id="3" name="TextBox 2"/>
          <p:cNvSpPr txBox="1"/>
          <p:nvPr/>
        </p:nvSpPr>
        <p:spPr>
          <a:xfrm>
            <a:off x="76200" y="1101435"/>
            <a:ext cx="8984673" cy="584775"/>
          </a:xfrm>
          <a:prstGeom prst="rect">
            <a:avLst/>
          </a:prstGeom>
          <a:solidFill>
            <a:schemeClr val="accent3">
              <a:lumMod val="20000"/>
              <a:lumOff val="80000"/>
            </a:schemeClr>
          </a:solidFill>
          <a:ln w="12700">
            <a:solidFill>
              <a:srgbClr val="00B0F0"/>
            </a:solidFill>
          </a:ln>
        </p:spPr>
        <p:txBody>
          <a:bodyPr wrap="square" rtlCol="0">
            <a:spAutoFit/>
          </a:bodyPr>
          <a:lstStyle/>
          <a:p>
            <a:pPr algn="ctr"/>
            <a:r>
              <a:rPr lang="ar-EG" sz="3200" dirty="0" smtClean="0"/>
              <a:t>السوال: حقق الكلمات الاتية ؟   احب -  يسعى – يكدح – الساطعات </a:t>
            </a:r>
            <a:endParaRPr lang="en-US" sz="3200" dirty="0"/>
          </a:p>
        </p:txBody>
      </p:sp>
      <p:sp>
        <p:nvSpPr>
          <p:cNvPr id="4" name="TextBox 3"/>
          <p:cNvSpPr txBox="1"/>
          <p:nvPr/>
        </p:nvSpPr>
        <p:spPr>
          <a:xfrm>
            <a:off x="76200" y="1697180"/>
            <a:ext cx="8984673" cy="892552"/>
          </a:xfrm>
          <a:prstGeom prst="rect">
            <a:avLst/>
          </a:prstGeom>
          <a:solidFill>
            <a:schemeClr val="bg2">
              <a:lumMod val="75000"/>
            </a:schemeClr>
          </a:solidFill>
          <a:ln w="28575">
            <a:solidFill>
              <a:srgbClr val="00B0F0"/>
            </a:solidFill>
          </a:ln>
        </p:spPr>
        <p:txBody>
          <a:bodyPr wrap="square" rtlCol="0">
            <a:spAutoFit/>
          </a:bodyPr>
          <a:lstStyle/>
          <a:p>
            <a:pPr algn="r"/>
            <a:r>
              <a:rPr lang="ar-EG" sz="2400" dirty="0" smtClean="0"/>
              <a:t> احب= صيغة:واحد متكلم, بحث: اثبات فعل مضارع معروف, باب:افعال, مصدر:الاحباب, مادة: ح –ب – ب , جنس: مضاعف ثلاثى,</a:t>
            </a:r>
            <a:r>
              <a:rPr lang="en-US" sz="2400" dirty="0" smtClean="0"/>
              <a:t>=</a:t>
            </a:r>
            <a:r>
              <a:rPr lang="en-US" sz="2800" dirty="0" err="1" smtClean="0">
                <a:latin typeface="SutonnyOMJ" pitchFamily="2" charset="0"/>
                <a:cs typeface="SutonnyOMJ" pitchFamily="2" charset="0"/>
              </a:rPr>
              <a:t>অর্থ</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আমি</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ভালোবাসি</a:t>
            </a:r>
            <a:r>
              <a:rPr lang="en-US" sz="2800" dirty="0" smtClean="0">
                <a:latin typeface="SutonnyOMJ" pitchFamily="2" charset="0"/>
                <a:cs typeface="SutonnyOMJ" pitchFamily="2" charset="0"/>
              </a:rPr>
              <a:t> </a:t>
            </a:r>
            <a:r>
              <a:rPr lang="ar-EG" sz="2800" dirty="0" smtClean="0">
                <a:latin typeface="SutonnyOMJ" pitchFamily="2" charset="0"/>
              </a:rPr>
              <a:t> </a:t>
            </a:r>
            <a:endParaRPr lang="en-US" sz="2400" dirty="0">
              <a:latin typeface="SutonnyOMJ" pitchFamily="2" charset="0"/>
              <a:cs typeface="SutonnyOMJ" pitchFamily="2" charset="0"/>
            </a:endParaRPr>
          </a:p>
        </p:txBody>
      </p:sp>
      <p:sp>
        <p:nvSpPr>
          <p:cNvPr id="5" name="TextBox 4"/>
          <p:cNvSpPr txBox="1"/>
          <p:nvPr/>
        </p:nvSpPr>
        <p:spPr>
          <a:xfrm>
            <a:off x="76199" y="2576945"/>
            <a:ext cx="8984673" cy="1569660"/>
          </a:xfrm>
          <a:prstGeom prst="rect">
            <a:avLst/>
          </a:prstGeom>
          <a:solidFill>
            <a:schemeClr val="tx2">
              <a:lumMod val="40000"/>
              <a:lumOff val="60000"/>
            </a:schemeClr>
          </a:solidFill>
          <a:ln w="28575">
            <a:solidFill>
              <a:schemeClr val="accent2">
                <a:lumMod val="60000"/>
                <a:lumOff val="40000"/>
              </a:schemeClr>
            </a:solidFill>
          </a:ln>
        </p:spPr>
        <p:txBody>
          <a:bodyPr wrap="square" rtlCol="0">
            <a:spAutoFit/>
          </a:bodyPr>
          <a:lstStyle/>
          <a:p>
            <a:pPr algn="r"/>
            <a:r>
              <a:rPr lang="ar-EG" sz="3200" dirty="0" smtClean="0"/>
              <a:t> يسعى= صيغة:واحد مذكر غائب, بحث: اثبات فعل مضارع معروف, باب:فتح يفتح, مصدرالسعى , مادة: س – ع – ى , جنس: ناقص يائى,</a:t>
            </a:r>
            <a:r>
              <a:rPr lang="en-US" sz="3200" dirty="0" smtClean="0"/>
              <a:t>=</a:t>
            </a:r>
            <a:r>
              <a:rPr lang="en-US" sz="3200" dirty="0" err="1" smtClean="0">
                <a:latin typeface="SutonnyOMJ" pitchFamily="2" charset="0"/>
                <a:cs typeface="SutonnyOMJ" pitchFamily="2" charset="0"/>
              </a:rPr>
              <a:t>অর্থ</a:t>
            </a:r>
            <a:r>
              <a:rPr lang="en-US" sz="3200" dirty="0" smtClean="0"/>
              <a:t> –</a:t>
            </a:r>
            <a:r>
              <a:rPr lang="en-US" sz="3200" dirty="0" err="1" smtClean="0">
                <a:latin typeface="SutonnyOMJ" pitchFamily="2" charset="0"/>
                <a:cs typeface="SutonnyOMJ" pitchFamily="2" charset="0"/>
              </a:rPr>
              <a:t>সে</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চেষ্টা</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করে</a:t>
            </a:r>
            <a:r>
              <a:rPr lang="en-US" sz="3200" dirty="0" smtClean="0">
                <a:latin typeface="SutonnyOMJ" pitchFamily="2" charset="0"/>
                <a:cs typeface="SutonnyOMJ" pitchFamily="2" charset="0"/>
              </a:rPr>
              <a:t>। </a:t>
            </a:r>
            <a:endParaRPr lang="en-US" sz="3200" dirty="0">
              <a:latin typeface="SutonnyOMJ" pitchFamily="2" charset="0"/>
              <a:cs typeface="SutonnyOMJ" pitchFamily="2" charset="0"/>
            </a:endParaRPr>
          </a:p>
        </p:txBody>
      </p:sp>
      <p:sp>
        <p:nvSpPr>
          <p:cNvPr id="6" name="TextBox 5"/>
          <p:cNvSpPr txBox="1"/>
          <p:nvPr/>
        </p:nvSpPr>
        <p:spPr>
          <a:xfrm>
            <a:off x="76198" y="4170215"/>
            <a:ext cx="8984673" cy="1569660"/>
          </a:xfrm>
          <a:prstGeom prst="rect">
            <a:avLst/>
          </a:prstGeom>
          <a:solidFill>
            <a:schemeClr val="accent4">
              <a:lumMod val="40000"/>
              <a:lumOff val="60000"/>
            </a:schemeClr>
          </a:solidFill>
          <a:ln w="28575">
            <a:solidFill>
              <a:schemeClr val="accent2">
                <a:lumMod val="60000"/>
                <a:lumOff val="40000"/>
              </a:schemeClr>
            </a:solidFill>
          </a:ln>
        </p:spPr>
        <p:txBody>
          <a:bodyPr wrap="square" rtlCol="0">
            <a:spAutoFit/>
          </a:bodyPr>
          <a:lstStyle/>
          <a:p>
            <a:pPr algn="r"/>
            <a:r>
              <a:rPr lang="ar-EG" sz="3200" dirty="0" smtClean="0"/>
              <a:t>يكدح = صيغة:واحد مذكر غائب, بحث: اثبات فعل مضارع معروف, باب:فتح يفتح, مصدرالكدح , مادة: ك – د – ح  , جنس: صحيح ,</a:t>
            </a:r>
            <a:r>
              <a:rPr lang="en-US" sz="3200" dirty="0" smtClean="0"/>
              <a:t>=</a:t>
            </a:r>
            <a:r>
              <a:rPr lang="en-US" sz="3200" dirty="0" err="1" smtClean="0">
                <a:latin typeface="SutonnyOMJ" pitchFamily="2" charset="0"/>
                <a:cs typeface="SutonnyOMJ" pitchFamily="2" charset="0"/>
              </a:rPr>
              <a:t>অর্থ</a:t>
            </a:r>
            <a:r>
              <a:rPr lang="en-US" sz="3200" dirty="0" smtClean="0"/>
              <a:t> –</a:t>
            </a:r>
            <a:r>
              <a:rPr lang="en-US" sz="3200" dirty="0" err="1" smtClean="0">
                <a:latin typeface="SutonnyOMJ" pitchFamily="2" charset="0"/>
                <a:cs typeface="SutonnyOMJ" pitchFamily="2" charset="0"/>
              </a:rPr>
              <a:t>সে</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পরিশ্রম</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করে</a:t>
            </a:r>
            <a:r>
              <a:rPr lang="en-US" sz="3200" dirty="0" smtClean="0">
                <a:latin typeface="SutonnyOMJ" pitchFamily="2" charset="0"/>
                <a:cs typeface="SutonnyOMJ" pitchFamily="2" charset="0"/>
              </a:rPr>
              <a:t>। </a:t>
            </a:r>
            <a:endParaRPr lang="en-US" sz="3200" dirty="0">
              <a:latin typeface="SutonnyOMJ" pitchFamily="2" charset="0"/>
              <a:cs typeface="SutonnyOMJ" pitchFamily="2" charset="0"/>
            </a:endParaRPr>
          </a:p>
        </p:txBody>
      </p:sp>
      <p:sp>
        <p:nvSpPr>
          <p:cNvPr id="7" name="TextBox 6"/>
          <p:cNvSpPr txBox="1"/>
          <p:nvPr/>
        </p:nvSpPr>
        <p:spPr>
          <a:xfrm>
            <a:off x="76198" y="5784270"/>
            <a:ext cx="8984673" cy="1200329"/>
          </a:xfrm>
          <a:prstGeom prst="rect">
            <a:avLst/>
          </a:prstGeom>
          <a:solidFill>
            <a:schemeClr val="accent3">
              <a:lumMod val="60000"/>
              <a:lumOff val="40000"/>
            </a:schemeClr>
          </a:solidFill>
          <a:ln w="28575">
            <a:solidFill>
              <a:schemeClr val="accent2">
                <a:lumMod val="60000"/>
                <a:lumOff val="40000"/>
              </a:schemeClr>
            </a:solidFill>
          </a:ln>
        </p:spPr>
        <p:txBody>
          <a:bodyPr wrap="square" rtlCol="0">
            <a:spAutoFit/>
          </a:bodyPr>
          <a:lstStyle/>
          <a:p>
            <a:pPr algn="r"/>
            <a:r>
              <a:rPr lang="en-US" sz="3600" dirty="0" smtClean="0"/>
              <a:t>  </a:t>
            </a:r>
            <a:r>
              <a:rPr lang="ar-EG" sz="3600" dirty="0" smtClean="0"/>
              <a:t>السا طعات  = الكلمة جمع  واحد الساطعة </a:t>
            </a:r>
            <a:r>
              <a:rPr lang="en-US" sz="3600" dirty="0" smtClean="0"/>
              <a:t>=    </a:t>
            </a:r>
            <a:endParaRPr lang="bn-IN" sz="3600" dirty="0"/>
          </a:p>
          <a:p>
            <a:pPr algn="r"/>
            <a:r>
              <a:rPr lang="bn-IN" sz="3600" dirty="0" smtClean="0">
                <a:latin typeface="SutonnyOMJ" pitchFamily="2" charset="0"/>
                <a:cs typeface="SutonnyOMJ" pitchFamily="2" charset="0"/>
              </a:rPr>
              <a:t>  </a:t>
            </a:r>
            <a:r>
              <a:rPr lang="en-US" sz="3600" dirty="0" err="1" smtClean="0">
                <a:latin typeface="SutonnyOMJ" pitchFamily="2" charset="0"/>
                <a:cs typeface="SutonnyOMJ" pitchFamily="2" charset="0"/>
              </a:rPr>
              <a:t>অর্থ</a:t>
            </a:r>
            <a:r>
              <a:rPr lang="en-US" sz="3600" dirty="0" smtClean="0"/>
              <a:t> –</a:t>
            </a:r>
            <a:r>
              <a:rPr lang="en-US" sz="3600" dirty="0" err="1" smtClean="0">
                <a:latin typeface="SutonnyOMJ" pitchFamily="2" charset="0"/>
                <a:cs typeface="SutonnyOMJ" pitchFamily="2" charset="0"/>
              </a:rPr>
              <a:t>আলোকিত</a:t>
            </a:r>
            <a:r>
              <a:rPr lang="en-US" sz="3600" dirty="0" smtClean="0">
                <a:latin typeface="SutonnyOMJ" pitchFamily="2" charset="0"/>
                <a:cs typeface="SutonnyOMJ" pitchFamily="2" charset="0"/>
              </a:rPr>
              <a:t> । </a:t>
            </a:r>
            <a:endParaRPr lang="en-US" sz="3600" dirty="0">
              <a:latin typeface="SutonnyOMJ" pitchFamily="2" charset="0"/>
              <a:cs typeface="SutonnyOMJ" pitchFamily="2" charset="0"/>
            </a:endParaRPr>
          </a:p>
        </p:txBody>
      </p:sp>
    </p:spTree>
    <p:extLst>
      <p:ext uri="{BB962C8B-B14F-4D97-AF65-F5344CB8AC3E}">
        <p14:creationId xmlns:p14="http://schemas.microsoft.com/office/powerpoint/2010/main" val="40857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8490"/>
            <a:ext cx="8984673" cy="1107996"/>
          </a:xfrm>
          <a:prstGeom prst="rect">
            <a:avLst/>
          </a:prstGeom>
          <a:solidFill>
            <a:schemeClr val="bg1">
              <a:lumMod val="95000"/>
            </a:schemeClr>
          </a:solidFill>
          <a:ln w="12700">
            <a:solidFill>
              <a:srgbClr val="0070C0"/>
            </a:solidFill>
          </a:ln>
        </p:spPr>
        <p:txBody>
          <a:bodyPr wrap="square" rtlCol="0">
            <a:spAutoFit/>
          </a:bodyPr>
          <a:lstStyle/>
          <a:p>
            <a:pPr algn="ctr"/>
            <a:r>
              <a:rPr lang="ar-EG" sz="6600" dirty="0" smtClean="0">
                <a:latin typeface="SutonnyOMJ" pitchFamily="2" charset="0"/>
              </a:rPr>
              <a:t>الواجب المنزلى</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বাড়ির</a:t>
            </a:r>
            <a:r>
              <a:rPr lang="ar-EG"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কাজ</a:t>
            </a:r>
            <a:r>
              <a:rPr lang="bn-IN"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336" y="1184559"/>
            <a:ext cx="4724400" cy="4682835"/>
          </a:xfrm>
          <a:prstGeom prst="rect">
            <a:avLst/>
          </a:prstGeom>
        </p:spPr>
      </p:pic>
      <p:sp>
        <p:nvSpPr>
          <p:cNvPr id="4" name="TextBox 3"/>
          <p:cNvSpPr txBox="1"/>
          <p:nvPr/>
        </p:nvSpPr>
        <p:spPr>
          <a:xfrm>
            <a:off x="76200" y="5895105"/>
            <a:ext cx="8984673" cy="923330"/>
          </a:xfrm>
          <a:prstGeom prst="rect">
            <a:avLst/>
          </a:prstGeom>
          <a:solidFill>
            <a:schemeClr val="tx2">
              <a:lumMod val="40000"/>
              <a:lumOff val="60000"/>
            </a:schemeClr>
          </a:solidFill>
        </p:spPr>
        <p:txBody>
          <a:bodyPr wrap="square" rtlCol="0">
            <a:spAutoFit/>
          </a:bodyPr>
          <a:lstStyle/>
          <a:p>
            <a:pPr algn="ctr"/>
            <a:r>
              <a:rPr lang="ar-EG" sz="5400" dirty="0" smtClean="0"/>
              <a:t>اكتب خلاصة النظم باللغة العربية- </a:t>
            </a:r>
            <a:endParaRPr lang="en-US" sz="6000" dirty="0"/>
          </a:p>
        </p:txBody>
      </p:sp>
    </p:spTree>
    <p:extLst>
      <p:ext uri="{BB962C8B-B14F-4D97-AF65-F5344CB8AC3E}">
        <p14:creationId xmlns:p14="http://schemas.microsoft.com/office/powerpoint/2010/main" val="994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76200"/>
            <a:ext cx="8991600" cy="6705600"/>
            <a:chOff x="76200" y="76200"/>
            <a:chExt cx="8991600" cy="6705600"/>
          </a:xfrm>
        </p:grpSpPr>
        <p:sp>
          <p:nvSpPr>
            <p:cNvPr id="4" name="TextBox 3"/>
            <p:cNvSpPr txBox="1"/>
            <p:nvPr/>
          </p:nvSpPr>
          <p:spPr>
            <a:xfrm>
              <a:off x="76200" y="76200"/>
              <a:ext cx="8991600" cy="4038600"/>
            </a:xfrm>
            <a:prstGeom prst="rect">
              <a:avLst/>
            </a:prstGeom>
            <a:noFill/>
          </p:spPr>
          <p:txBody>
            <a:bodyPr wrap="square" rtlCol="0">
              <a:prstTxWarp prst="textArchUpPour">
                <a:avLst/>
              </a:prstTxWarp>
              <a:spAutoFit/>
            </a:bodyPr>
            <a:lstStyle/>
            <a:p>
              <a:pPr algn="ctr"/>
              <a:r>
                <a:rPr lang="en-US" sz="8800" dirty="0" err="1" smtClean="0">
                  <a:latin typeface="SutonnyOMJ" pitchFamily="2" charset="0"/>
                  <a:cs typeface="SutonnyOMJ" pitchFamily="2" charset="0"/>
                </a:rPr>
                <a:t>ধন্যবাদ</a:t>
              </a:r>
              <a:endParaRPr lang="en-US" sz="8800" dirty="0">
                <a:latin typeface="SutonnyOMJ" pitchFamily="2" charset="0"/>
                <a:cs typeface="SutonnyOMJ"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93358"/>
              <a:ext cx="8991600" cy="4688442"/>
            </a:xfrm>
            <a:prstGeom prst="rect">
              <a:avLst/>
            </a:prstGeom>
          </p:spPr>
        </p:pic>
      </p:grpSp>
    </p:spTree>
    <p:extLst>
      <p:ext uri="{BB962C8B-B14F-4D97-AF65-F5344CB8AC3E}">
        <p14:creationId xmlns:p14="http://schemas.microsoft.com/office/powerpoint/2010/main" val="291293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 y="96980"/>
            <a:ext cx="9067800" cy="1015663"/>
          </a:xfrm>
          <a:prstGeom prst="rect">
            <a:avLst/>
          </a:prstGeom>
          <a:solidFill>
            <a:schemeClr val="accent5">
              <a:lumMod val="40000"/>
              <a:lumOff val="60000"/>
            </a:schemeClr>
          </a:solidFill>
        </p:spPr>
        <p:txBody>
          <a:bodyPr wrap="square" rtlCol="0">
            <a:spAutoFit/>
          </a:bodyPr>
          <a:lstStyle/>
          <a:p>
            <a:pPr algn="ctr"/>
            <a:r>
              <a:rPr lang="bn-IN" sz="6000" dirty="0" smtClean="0">
                <a:latin typeface="SutonnyOMJ" pitchFamily="2" charset="0"/>
                <a:cs typeface="SutonnyOMJ" pitchFamily="2" charset="0"/>
              </a:rPr>
              <a:t>পরিচিতি </a:t>
            </a:r>
            <a:endParaRPr lang="en-US" sz="6000" dirty="0">
              <a:latin typeface="SutonnyOMJ" pitchFamily="2" charset="0"/>
              <a:cs typeface="SutonnyO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745" y="1149353"/>
            <a:ext cx="1828800" cy="23489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811" y="1155311"/>
            <a:ext cx="2007055" cy="2348916"/>
          </a:xfrm>
          <a:prstGeom prst="rect">
            <a:avLst/>
          </a:prstGeom>
        </p:spPr>
      </p:pic>
      <p:sp>
        <p:nvSpPr>
          <p:cNvPr id="5" name="TextBox 4"/>
          <p:cNvSpPr txBox="1"/>
          <p:nvPr/>
        </p:nvSpPr>
        <p:spPr>
          <a:xfrm>
            <a:off x="48490" y="3580924"/>
            <a:ext cx="4447310" cy="3200876"/>
          </a:xfrm>
          <a:prstGeom prst="rect">
            <a:avLst/>
          </a:prstGeom>
          <a:solidFill>
            <a:schemeClr val="tx2">
              <a:lumMod val="20000"/>
              <a:lumOff val="80000"/>
            </a:schemeClr>
          </a:solidFill>
        </p:spPr>
        <p:txBody>
          <a:bodyPr wrap="square" rtlCol="0">
            <a:spAutoFit/>
          </a:bodyPr>
          <a:lstStyle/>
          <a:p>
            <a:pPr algn="ctr"/>
            <a:r>
              <a:rPr lang="en-US" sz="4400" dirty="0" err="1" smtClean="0">
                <a:latin typeface="SutonnyOMJ" pitchFamily="2" charset="0"/>
                <a:cs typeface="SutonnyOMJ" pitchFamily="2" charset="0"/>
              </a:rPr>
              <a:t>শিক্ষক</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পরিচিতি</a:t>
            </a:r>
            <a:endParaRPr lang="en-US" sz="4400" dirty="0" smtClean="0">
              <a:latin typeface="SutonnyOMJ" pitchFamily="2" charset="0"/>
              <a:cs typeface="SutonnyOMJ" pitchFamily="2" charset="0"/>
            </a:endParaRPr>
          </a:p>
          <a:p>
            <a:pPr algn="ctr"/>
            <a:r>
              <a:rPr lang="en-US" sz="4000" dirty="0" err="1" smtClean="0">
                <a:latin typeface="SutonnyOMJ" pitchFamily="2" charset="0"/>
                <a:cs typeface="SutonnyOMJ" pitchFamily="2" charset="0"/>
              </a:rPr>
              <a:t>মোঃ</a:t>
            </a:r>
            <a:r>
              <a:rPr lang="en-US" sz="4000" dirty="0" smtClean="0">
                <a:latin typeface="SutonnyOMJ" pitchFamily="2" charset="0"/>
                <a:cs typeface="SutonnyOMJ" pitchFamily="2" charset="0"/>
              </a:rPr>
              <a:t> </a:t>
            </a:r>
            <a:r>
              <a:rPr lang="en-US" sz="4000" dirty="0" err="1" smtClean="0">
                <a:latin typeface="SutonnyOMJ" pitchFamily="2" charset="0"/>
                <a:cs typeface="SutonnyOMJ" pitchFamily="2" charset="0"/>
              </a:rPr>
              <a:t>ফজলুর</a:t>
            </a:r>
            <a:r>
              <a:rPr lang="en-US" sz="4000" dirty="0" smtClean="0">
                <a:latin typeface="SutonnyOMJ" pitchFamily="2" charset="0"/>
                <a:cs typeface="SutonnyOMJ" pitchFamily="2" charset="0"/>
              </a:rPr>
              <a:t> </a:t>
            </a:r>
            <a:r>
              <a:rPr lang="en-US" sz="4000" dirty="0" err="1" smtClean="0">
                <a:latin typeface="SutonnyOMJ" pitchFamily="2" charset="0"/>
                <a:cs typeface="SutonnyOMJ" pitchFamily="2" charset="0"/>
              </a:rPr>
              <a:t>রহমান</a:t>
            </a:r>
            <a:r>
              <a:rPr lang="en-US" sz="4000" dirty="0" smtClean="0">
                <a:latin typeface="SutonnyOMJ" pitchFamily="2" charset="0"/>
                <a:cs typeface="SutonnyOMJ" pitchFamily="2" charset="0"/>
              </a:rPr>
              <a:t> </a:t>
            </a:r>
          </a:p>
          <a:p>
            <a:pPr algn="ctr"/>
            <a:r>
              <a:rPr lang="en-US" sz="4000" dirty="0" err="1" smtClean="0">
                <a:latin typeface="SutonnyOMJ" pitchFamily="2" charset="0"/>
                <a:cs typeface="SutonnyOMJ" pitchFamily="2" charset="0"/>
              </a:rPr>
              <a:t>সহ-সুপার</a:t>
            </a:r>
            <a:r>
              <a:rPr lang="en-US" sz="4000" dirty="0" smtClean="0">
                <a:latin typeface="SutonnyOMJ" pitchFamily="2" charset="0"/>
                <a:cs typeface="SutonnyOMJ" pitchFamily="2" charset="0"/>
              </a:rPr>
              <a:t> </a:t>
            </a:r>
          </a:p>
          <a:p>
            <a:pPr algn="ctr"/>
            <a:r>
              <a:rPr lang="en-US" sz="2400" dirty="0" err="1" smtClean="0">
                <a:latin typeface="SutonnyOMJ" pitchFamily="2" charset="0"/>
                <a:cs typeface="SutonnyOMJ" pitchFamily="2" charset="0"/>
              </a:rPr>
              <a:t>মানিকদিপা</a:t>
            </a:r>
            <a:r>
              <a:rPr lang="en-US" sz="2400" dirty="0" smtClean="0">
                <a:latin typeface="SutonnyOMJ" pitchFamily="2" charset="0"/>
                <a:cs typeface="SutonnyOMJ" pitchFamily="2" charset="0"/>
              </a:rPr>
              <a:t> </a:t>
            </a:r>
            <a:r>
              <a:rPr lang="en-US" sz="2400" dirty="0" err="1" smtClean="0">
                <a:latin typeface="SutonnyOMJ" pitchFamily="2" charset="0"/>
                <a:cs typeface="SutonnyOMJ" pitchFamily="2" charset="0"/>
              </a:rPr>
              <a:t>দারুস</a:t>
            </a:r>
            <a:r>
              <a:rPr lang="en-US" sz="2400" dirty="0" smtClean="0">
                <a:latin typeface="SutonnyOMJ" pitchFamily="2" charset="0"/>
                <a:cs typeface="SutonnyOMJ" pitchFamily="2" charset="0"/>
              </a:rPr>
              <a:t> </a:t>
            </a:r>
            <a:r>
              <a:rPr lang="en-US" sz="2400" dirty="0" err="1" smtClean="0">
                <a:latin typeface="SutonnyOMJ" pitchFamily="2" charset="0"/>
                <a:cs typeface="SutonnyOMJ" pitchFamily="2" charset="0"/>
              </a:rPr>
              <a:t>সুন্নাহ্</a:t>
            </a:r>
            <a:r>
              <a:rPr lang="en-US" sz="2400" dirty="0" smtClean="0">
                <a:latin typeface="SutonnyOMJ" pitchFamily="2" charset="0"/>
                <a:cs typeface="SutonnyOMJ" pitchFamily="2" charset="0"/>
              </a:rPr>
              <a:t>‌ </a:t>
            </a:r>
            <a:r>
              <a:rPr lang="en-US" sz="2400" dirty="0" err="1" smtClean="0">
                <a:latin typeface="SutonnyOMJ" pitchFamily="2" charset="0"/>
                <a:cs typeface="SutonnyOMJ" pitchFamily="2" charset="0"/>
              </a:rPr>
              <a:t>দাখিল</a:t>
            </a:r>
            <a:r>
              <a:rPr lang="en-US" sz="2400" dirty="0" smtClean="0">
                <a:latin typeface="SutonnyOMJ" pitchFamily="2" charset="0"/>
                <a:cs typeface="SutonnyOMJ" pitchFamily="2" charset="0"/>
              </a:rPr>
              <a:t> </a:t>
            </a:r>
            <a:r>
              <a:rPr lang="en-US" sz="2400" dirty="0" err="1" smtClean="0">
                <a:latin typeface="SutonnyOMJ" pitchFamily="2" charset="0"/>
                <a:cs typeface="SutonnyOMJ" pitchFamily="2" charset="0"/>
              </a:rPr>
              <a:t>মাদ্‌রাসা</a:t>
            </a:r>
            <a:r>
              <a:rPr lang="en-US" sz="2400" dirty="0" smtClean="0">
                <a:latin typeface="SutonnyOMJ" pitchFamily="2" charset="0"/>
                <a:cs typeface="SutonnyOMJ" pitchFamily="2" charset="0"/>
              </a:rPr>
              <a:t>, </a:t>
            </a:r>
          </a:p>
          <a:p>
            <a:pPr algn="ctr"/>
            <a:r>
              <a:rPr lang="en-US" sz="2800" dirty="0" err="1" smtClean="0">
                <a:latin typeface="SutonnyOMJ" pitchFamily="2" charset="0"/>
                <a:cs typeface="SutonnyOMJ" pitchFamily="2" charset="0"/>
              </a:rPr>
              <a:t>শাজাহানাপুর</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বগুড়া</a:t>
            </a:r>
            <a:r>
              <a:rPr lang="en-US" sz="3600" dirty="0" smtClean="0">
                <a:latin typeface="SutonnyOMJ" pitchFamily="2" charset="0"/>
                <a:cs typeface="SutonnyOMJ" pitchFamily="2" charset="0"/>
              </a:rPr>
              <a:t>। </a:t>
            </a:r>
          </a:p>
          <a:p>
            <a:pPr algn="ctr"/>
            <a:r>
              <a:rPr lang="en-US" dirty="0" smtClean="0">
                <a:cs typeface="SutonnyOMJ" pitchFamily="2" charset="0"/>
                <a:hlinkClick r:id="rId4"/>
              </a:rPr>
              <a:t>Email.fazlurmonoara@gmail.com</a:t>
            </a:r>
            <a:r>
              <a:rPr lang="en-US" dirty="0" smtClean="0">
                <a:cs typeface="SutonnyOMJ" pitchFamily="2" charset="0"/>
              </a:rPr>
              <a:t> </a:t>
            </a:r>
            <a:r>
              <a:rPr lang="en-US" dirty="0" smtClean="0">
                <a:latin typeface="SutonnyOMJ" pitchFamily="2" charset="0"/>
                <a:cs typeface="SutonnyOMJ" pitchFamily="2" charset="0"/>
              </a:rPr>
              <a:t> </a:t>
            </a:r>
            <a:endParaRPr lang="en-US" dirty="0">
              <a:latin typeface="SutonnyOMJ" pitchFamily="2" charset="0"/>
              <a:cs typeface="SutonnyOMJ" pitchFamily="2" charset="0"/>
            </a:endParaRPr>
          </a:p>
        </p:txBody>
      </p:sp>
      <p:sp>
        <p:nvSpPr>
          <p:cNvPr id="6" name="TextBox 5"/>
          <p:cNvSpPr txBox="1"/>
          <p:nvPr/>
        </p:nvSpPr>
        <p:spPr>
          <a:xfrm>
            <a:off x="4582390" y="3558545"/>
            <a:ext cx="4533900" cy="3231654"/>
          </a:xfrm>
          <a:prstGeom prst="rect">
            <a:avLst/>
          </a:prstGeom>
          <a:solidFill>
            <a:schemeClr val="accent5">
              <a:lumMod val="20000"/>
              <a:lumOff val="80000"/>
            </a:schemeClr>
          </a:solidFill>
        </p:spPr>
        <p:txBody>
          <a:bodyPr wrap="square" rtlCol="0">
            <a:spAutoFit/>
          </a:bodyPr>
          <a:lstStyle/>
          <a:p>
            <a:pPr algn="ctr"/>
            <a:r>
              <a:rPr lang="en-US" sz="4400" dirty="0" err="1" smtClean="0">
                <a:latin typeface="SutonnyOMJ" pitchFamily="2" charset="0"/>
                <a:cs typeface="SutonnyOMJ" pitchFamily="2" charset="0"/>
              </a:rPr>
              <a:t>পাঠ</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পরিচিতি</a:t>
            </a:r>
            <a:endParaRPr lang="en-US" sz="4400" dirty="0" smtClean="0">
              <a:latin typeface="SutonnyOMJ" pitchFamily="2" charset="0"/>
              <a:cs typeface="SutonnyOMJ" pitchFamily="2" charset="0"/>
            </a:endParaRPr>
          </a:p>
          <a:p>
            <a:pPr algn="ctr"/>
            <a:r>
              <a:rPr lang="en-US" sz="3200" dirty="0" err="1" smtClean="0">
                <a:latin typeface="SutonnyOMJ" pitchFamily="2" charset="0"/>
                <a:cs typeface="SutonnyOMJ" pitchFamily="2" charset="0"/>
              </a:rPr>
              <a:t>শ্রেনি</a:t>
            </a:r>
            <a:r>
              <a:rPr lang="en-US" sz="3200" dirty="0" smtClean="0">
                <a:latin typeface="SutonnyOMJ" pitchFamily="2" charset="0"/>
                <a:cs typeface="SutonnyOMJ" pitchFamily="2" charset="0"/>
              </a:rPr>
              <a:t> -৬ষ্ঠ </a:t>
            </a:r>
            <a:endParaRPr lang="bn-IN" sz="3200" dirty="0" smtClean="0">
              <a:latin typeface="SutonnyOMJ" pitchFamily="2" charset="0"/>
              <a:cs typeface="SutonnyOMJ" pitchFamily="2" charset="0"/>
            </a:endParaRPr>
          </a:p>
          <a:p>
            <a:pPr algn="ctr"/>
            <a:r>
              <a:rPr lang="bn-IN" sz="3200" dirty="0" smtClean="0">
                <a:latin typeface="SutonnyOMJ" pitchFamily="2" charset="0"/>
                <a:cs typeface="SutonnyOMJ" pitchFamily="2" charset="0"/>
              </a:rPr>
              <a:t>বিষয়ঃ আরবি ১ম পত্র </a:t>
            </a:r>
            <a:endParaRPr lang="en-US" sz="3200" dirty="0" smtClean="0">
              <a:latin typeface="SutonnyOMJ" pitchFamily="2" charset="0"/>
              <a:cs typeface="SutonnyOMJ" pitchFamily="2" charset="0"/>
            </a:endParaRPr>
          </a:p>
          <a:p>
            <a:pPr algn="ctr"/>
            <a:r>
              <a:rPr lang="en-US" sz="3200" dirty="0" err="1" smtClean="0">
                <a:latin typeface="SutonnyOMJ" pitchFamily="2" charset="0"/>
                <a:cs typeface="SutonnyOMJ" pitchFamily="2" charset="0"/>
              </a:rPr>
              <a:t>পাঠ</a:t>
            </a:r>
            <a:r>
              <a:rPr lang="bn-IN" sz="3200" dirty="0" smtClean="0">
                <a:latin typeface="SutonnyOMJ" pitchFamily="2" charset="0"/>
                <a:cs typeface="SutonnyOMJ" pitchFamily="2" charset="0"/>
              </a:rPr>
              <a:t> -৯ম </a:t>
            </a:r>
          </a:p>
          <a:p>
            <a:pPr algn="ctr"/>
            <a:r>
              <a:rPr lang="bn-IN" sz="3200" dirty="0" smtClean="0">
                <a:latin typeface="SutonnyOMJ" pitchFamily="2" charset="0"/>
                <a:cs typeface="SutonnyOMJ" pitchFamily="2" charset="0"/>
              </a:rPr>
              <a:t>তারিখ-১৯/০১/২০২১খ্রিঃ </a:t>
            </a:r>
          </a:p>
          <a:p>
            <a:pPr algn="ctr"/>
            <a:r>
              <a:rPr lang="bn-IN" sz="3200" dirty="0" smtClean="0">
                <a:latin typeface="SutonnyOMJ" pitchFamily="2" charset="0"/>
                <a:cs typeface="SutonnyOMJ" pitchFamily="2" charset="0"/>
              </a:rPr>
              <a:t>সময়ঃ ৪৫ মিনিট </a:t>
            </a:r>
            <a:r>
              <a:rPr lang="en-US" sz="3200" dirty="0" smtClean="0">
                <a:latin typeface="SutonnyOMJ" pitchFamily="2" charset="0"/>
                <a:cs typeface="SutonnyOMJ" pitchFamily="2" charset="0"/>
              </a:rPr>
              <a:t> </a:t>
            </a:r>
            <a:endParaRPr lang="en-US" dirty="0">
              <a:latin typeface="SutonnyOMJ" pitchFamily="2" charset="0"/>
              <a:cs typeface="SutonnyOMJ" pitchFamily="2" charset="0"/>
            </a:endParaRPr>
          </a:p>
        </p:txBody>
      </p:sp>
    </p:spTree>
    <p:extLst>
      <p:ext uri="{BB962C8B-B14F-4D97-AF65-F5344CB8AC3E}">
        <p14:creationId xmlns:p14="http://schemas.microsoft.com/office/powerpoint/2010/main" val="1621306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 y="65316"/>
            <a:ext cx="8991600" cy="1107996"/>
          </a:xfrm>
          <a:prstGeom prst="rect">
            <a:avLst/>
          </a:prstGeom>
          <a:solidFill>
            <a:schemeClr val="tx2">
              <a:lumMod val="60000"/>
              <a:lumOff val="40000"/>
            </a:schemeClr>
          </a:solidFill>
        </p:spPr>
        <p:txBody>
          <a:bodyPr wrap="square" rtlCol="0">
            <a:spAutoFit/>
          </a:bodyPr>
          <a:lstStyle/>
          <a:p>
            <a:pPr algn="ctr"/>
            <a:r>
              <a:rPr lang="en-US" sz="6600" dirty="0" err="1" smtClean="0">
                <a:latin typeface="SutonnyOMJ" pitchFamily="2" charset="0"/>
                <a:cs typeface="SutonnyOMJ" pitchFamily="2" charset="0"/>
              </a:rPr>
              <a:t>নিচের</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ছবি</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গুলো</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লক্ষ্য</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কর</a:t>
            </a:r>
            <a:r>
              <a:rPr lang="en-US" sz="6600" dirty="0" smtClean="0">
                <a:latin typeface="SutonnyOMJ" pitchFamily="2" charset="0"/>
                <a:cs typeface="SutonnyOMJ" pitchFamily="2" charset="0"/>
              </a:rPr>
              <a:t> ? </a:t>
            </a:r>
            <a:endParaRPr lang="en-US" sz="6600" dirty="0">
              <a:latin typeface="SutonnyOMJ" pitchFamily="2" charset="0"/>
              <a:cs typeface="SutonnyO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9" y="1253834"/>
            <a:ext cx="4809653" cy="42325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269" y="1233714"/>
            <a:ext cx="4126531" cy="4252686"/>
          </a:xfrm>
          <a:prstGeom prst="rect">
            <a:avLst/>
          </a:prstGeom>
        </p:spPr>
      </p:pic>
      <p:sp>
        <p:nvSpPr>
          <p:cNvPr id="7" name="TextBox 6"/>
          <p:cNvSpPr txBox="1"/>
          <p:nvPr/>
        </p:nvSpPr>
        <p:spPr>
          <a:xfrm>
            <a:off x="83129" y="5537537"/>
            <a:ext cx="8991601" cy="1015663"/>
          </a:xfrm>
          <a:prstGeom prst="rect">
            <a:avLst/>
          </a:prstGeom>
          <a:solidFill>
            <a:schemeClr val="accent6">
              <a:lumMod val="60000"/>
              <a:lumOff val="40000"/>
            </a:schemeClr>
          </a:solidFill>
        </p:spPr>
        <p:txBody>
          <a:bodyPr wrap="square" rtlCol="0">
            <a:spAutoFit/>
          </a:bodyPr>
          <a:lstStyle/>
          <a:p>
            <a:pPr algn="ctr"/>
            <a:r>
              <a:rPr lang="bn-IN" sz="6000" dirty="0" smtClean="0">
                <a:latin typeface="SutonnyOMJ" pitchFamily="2" charset="0"/>
                <a:cs typeface="SutonnyOMJ" pitchFamily="2" charset="0"/>
              </a:rPr>
              <a:t>১ম ছবিতে কি দেখতে পাচ্ছ ? </a:t>
            </a:r>
            <a:endParaRPr lang="en-US" sz="6000" dirty="0">
              <a:latin typeface="SutonnyOMJ" pitchFamily="2" charset="0"/>
              <a:cs typeface="SutonnyOMJ" pitchFamily="2" charset="0"/>
            </a:endParaRPr>
          </a:p>
        </p:txBody>
      </p:sp>
      <p:sp>
        <p:nvSpPr>
          <p:cNvPr id="8" name="TextBox 7"/>
          <p:cNvSpPr txBox="1"/>
          <p:nvPr/>
        </p:nvSpPr>
        <p:spPr>
          <a:xfrm>
            <a:off x="152399" y="5646003"/>
            <a:ext cx="8991601" cy="830997"/>
          </a:xfrm>
          <a:prstGeom prst="rect">
            <a:avLst/>
          </a:prstGeom>
          <a:solidFill>
            <a:schemeClr val="accent5">
              <a:lumMod val="60000"/>
              <a:lumOff val="40000"/>
            </a:schemeClr>
          </a:solidFill>
        </p:spPr>
        <p:txBody>
          <a:bodyPr wrap="square" rtlCol="0">
            <a:spAutoFit/>
          </a:bodyPr>
          <a:lstStyle/>
          <a:p>
            <a:pPr algn="ctr"/>
            <a:r>
              <a:rPr lang="bn-IN" sz="4800" dirty="0" smtClean="0">
                <a:latin typeface="SutonnyOMJ" pitchFamily="2" charset="0"/>
                <a:cs typeface="SutonnyOMJ" pitchFamily="2" charset="0"/>
              </a:rPr>
              <a:t>সন্তানের প্রতি পিতামাতার অকৃতিম ভালোবাসা </a:t>
            </a:r>
            <a:endParaRPr lang="en-US" sz="4800" dirty="0">
              <a:latin typeface="SutonnyOMJ" pitchFamily="2" charset="0"/>
              <a:cs typeface="SutonnyOMJ" pitchFamily="2" charset="0"/>
            </a:endParaRPr>
          </a:p>
        </p:txBody>
      </p:sp>
      <p:sp>
        <p:nvSpPr>
          <p:cNvPr id="9" name="TextBox 8"/>
          <p:cNvSpPr txBox="1"/>
          <p:nvPr/>
        </p:nvSpPr>
        <p:spPr>
          <a:xfrm>
            <a:off x="115787" y="5651472"/>
            <a:ext cx="8991601" cy="830997"/>
          </a:xfrm>
          <a:prstGeom prst="rect">
            <a:avLst/>
          </a:prstGeom>
          <a:solidFill>
            <a:schemeClr val="accent3">
              <a:lumMod val="75000"/>
            </a:schemeClr>
          </a:solidFill>
        </p:spPr>
        <p:txBody>
          <a:bodyPr wrap="square" rtlCol="0">
            <a:spAutoFit/>
          </a:bodyPr>
          <a:lstStyle/>
          <a:p>
            <a:pPr algn="ctr"/>
            <a:r>
              <a:rPr lang="bn-IN" sz="4800" dirty="0" smtClean="0">
                <a:latin typeface="SutonnyOMJ" pitchFamily="2" charset="0"/>
                <a:cs typeface="SutonnyOMJ" pitchFamily="2" charset="0"/>
              </a:rPr>
              <a:t>সন্তানের কল্যাণে পিতামাতার সর্বাত্নক প্রচেষ্টা। </a:t>
            </a:r>
            <a:endParaRPr lang="en-US" sz="4800" dirty="0">
              <a:latin typeface="SutonnyOMJ" pitchFamily="2" charset="0"/>
              <a:cs typeface="SutonnyOMJ" pitchFamily="2" charset="0"/>
            </a:endParaRPr>
          </a:p>
        </p:txBody>
      </p:sp>
      <p:sp>
        <p:nvSpPr>
          <p:cNvPr id="11" name="TextBox 10"/>
          <p:cNvSpPr txBox="1"/>
          <p:nvPr/>
        </p:nvSpPr>
        <p:spPr>
          <a:xfrm>
            <a:off x="97644" y="5553669"/>
            <a:ext cx="8991601" cy="1015663"/>
          </a:xfrm>
          <a:prstGeom prst="rect">
            <a:avLst/>
          </a:prstGeom>
          <a:solidFill>
            <a:schemeClr val="accent4">
              <a:lumMod val="75000"/>
            </a:schemeClr>
          </a:solidFill>
        </p:spPr>
        <p:txBody>
          <a:bodyPr wrap="square" rtlCol="0">
            <a:spAutoFit/>
          </a:bodyPr>
          <a:lstStyle/>
          <a:p>
            <a:pPr algn="ctr"/>
            <a:r>
              <a:rPr lang="bn-IN" sz="6000" dirty="0" smtClean="0">
                <a:latin typeface="SutonnyOMJ" pitchFamily="2" charset="0"/>
                <a:cs typeface="SutonnyOMJ" pitchFamily="2" charset="0"/>
              </a:rPr>
              <a:t>২য় ছবিতে কি দেখতে পাচ্ছ ? </a:t>
            </a:r>
            <a:endParaRPr lang="en-US" sz="6000" dirty="0">
              <a:latin typeface="SutonnyOMJ" pitchFamily="2" charset="0"/>
              <a:cs typeface="SutonnyOMJ" pitchFamily="2" charset="0"/>
            </a:endParaRPr>
          </a:p>
        </p:txBody>
      </p:sp>
    </p:spTree>
    <p:extLst>
      <p:ext uri="{BB962C8B-B14F-4D97-AF65-F5344CB8AC3E}">
        <p14:creationId xmlns:p14="http://schemas.microsoft.com/office/powerpoint/2010/main" val="367644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1" nodeType="clickEffect">
                                  <p:stCondLst>
                                    <p:cond delay="0"/>
                                  </p:stCondLst>
                                  <p:childTnLst>
                                    <p:anim calcmode="lin" valueType="num">
                                      <p:cBhvr>
                                        <p:cTn id="24" dur="1000"/>
                                        <p:tgtEl>
                                          <p:spTgt spid="7"/>
                                        </p:tgtEl>
                                        <p:attrNameLst>
                                          <p:attrName>ppt_w</p:attrName>
                                        </p:attrNameLst>
                                      </p:cBhvr>
                                      <p:tavLst>
                                        <p:tav tm="0">
                                          <p:val>
                                            <p:strVal val="ppt_w"/>
                                          </p:val>
                                        </p:tav>
                                        <p:tav tm="100000">
                                          <p:val>
                                            <p:fltVal val="0"/>
                                          </p:val>
                                        </p:tav>
                                      </p:tavLst>
                                    </p:anim>
                                    <p:anim calcmode="lin" valueType="num">
                                      <p:cBhvr>
                                        <p:cTn id="25" dur="1000"/>
                                        <p:tgtEl>
                                          <p:spTgt spid="7"/>
                                        </p:tgtEl>
                                        <p:attrNameLst>
                                          <p:attrName>ppt_h</p:attrName>
                                        </p:attrNameLst>
                                      </p:cBhvr>
                                      <p:tavLst>
                                        <p:tav tm="0">
                                          <p:val>
                                            <p:strVal val="ppt_h"/>
                                          </p:val>
                                        </p:tav>
                                        <p:tav tm="100000">
                                          <p:val>
                                            <p:fltVal val="0"/>
                                          </p:val>
                                        </p:tav>
                                      </p:tavLst>
                                    </p:anim>
                                    <p:anim calcmode="lin" valueType="num">
                                      <p:cBhvr>
                                        <p:cTn id="26" dur="1000"/>
                                        <p:tgtEl>
                                          <p:spTgt spid="7"/>
                                        </p:tgtEl>
                                        <p:attrNameLst>
                                          <p:attrName>style.rotation</p:attrName>
                                        </p:attrNameLst>
                                      </p:cBhvr>
                                      <p:tavLst>
                                        <p:tav tm="0">
                                          <p:val>
                                            <p:fltVal val="0"/>
                                          </p:val>
                                        </p:tav>
                                        <p:tav tm="100000">
                                          <p:val>
                                            <p:fltVal val="90"/>
                                          </p:val>
                                        </p:tav>
                                      </p:tavLst>
                                    </p:anim>
                                    <p:animEffect transition="out" filter="fad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ppt_x"/>
                                          </p:val>
                                        </p:tav>
                                      </p:tavLst>
                                    </p:anim>
                                    <p:anim calcmode="lin" valueType="num">
                                      <p:cBhvr additive="base">
                                        <p:cTn id="41" dur="500"/>
                                        <p:tgtEl>
                                          <p:spTgt spid="8"/>
                                        </p:tgtEl>
                                        <p:attrNameLst>
                                          <p:attrName>ppt_y</p:attrName>
                                        </p:attrNameLst>
                                      </p:cBhvr>
                                      <p:tavLst>
                                        <p:tav tm="0">
                                          <p:val>
                                            <p:strVal val="ppt_y"/>
                                          </p:val>
                                        </p:tav>
                                        <p:tav tm="100000">
                                          <p:val>
                                            <p:strVal val="1+ppt_h/2"/>
                                          </p:val>
                                        </p:tav>
                                      </p:tavLst>
                                    </p:anim>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1"/>
                                        </p:tgtEl>
                                        <p:attrNameLst>
                                          <p:attrName>ppt_x</p:attrName>
                                        </p:attrNameLst>
                                      </p:cBhvr>
                                      <p:tavLst>
                                        <p:tav tm="0">
                                          <p:val>
                                            <p:strVal val="ppt_x"/>
                                          </p:val>
                                        </p:tav>
                                        <p:tav tm="100000">
                                          <p:val>
                                            <p:strVal val="ppt_x"/>
                                          </p:val>
                                        </p:tav>
                                      </p:tavLst>
                                    </p:anim>
                                    <p:anim calcmode="lin" valueType="num">
                                      <p:cBhvr additive="base">
                                        <p:cTn id="52" dur="500"/>
                                        <p:tgtEl>
                                          <p:spTgt spid="11"/>
                                        </p:tgtEl>
                                        <p:attrNameLst>
                                          <p:attrName>ppt_y</p:attrName>
                                        </p:attrNameLst>
                                      </p:cBhvr>
                                      <p:tavLst>
                                        <p:tav tm="0">
                                          <p:val>
                                            <p:strVal val="ppt_y"/>
                                          </p:val>
                                        </p:tav>
                                        <p:tav tm="100000">
                                          <p:val>
                                            <p:strVal val="1+ppt_h/2"/>
                                          </p:val>
                                        </p:tav>
                                      </p:tavLst>
                                    </p:anim>
                                    <p:set>
                                      <p:cBhvr>
                                        <p:cTn id="53" dur="1" fill="hold">
                                          <p:stCondLst>
                                            <p:cond delay="4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heel(1)">
                                      <p:cBhvr>
                                        <p:cTn id="5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0" y="76200"/>
            <a:ext cx="9060870" cy="1107996"/>
          </a:xfrm>
          <a:prstGeom prst="rect">
            <a:avLst/>
          </a:prstGeom>
          <a:solidFill>
            <a:schemeClr val="accent3">
              <a:lumMod val="75000"/>
            </a:schemeClr>
          </a:solidFill>
        </p:spPr>
        <p:txBody>
          <a:bodyPr wrap="square">
            <a:spAutoFit/>
          </a:bodyPr>
          <a:lstStyle/>
          <a:p>
            <a:pPr algn="ctr"/>
            <a:r>
              <a:rPr lang="en-US" sz="6600" dirty="0" err="1">
                <a:latin typeface="SutonnyOMJ" pitchFamily="2" charset="0"/>
                <a:cs typeface="SutonnyOMJ" pitchFamily="2" charset="0"/>
              </a:rPr>
              <a:t>নিচের</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ছবি</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গুলো</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লক্ষ্য</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কর</a:t>
            </a:r>
            <a:r>
              <a:rPr lang="en-US" sz="6600" dirty="0">
                <a:latin typeface="SutonnyOMJ" pitchFamily="2" charset="0"/>
                <a:cs typeface="SutonnyOMJ" pitchFamily="2" charset="0"/>
              </a:rPr>
              <a:t> ? </a:t>
            </a:r>
          </a:p>
        </p:txBody>
      </p:sp>
      <p:pic>
        <p:nvPicPr>
          <p:cNvPr id="3" name="Picture 2"/>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9270" y="1219200"/>
            <a:ext cx="4308764" cy="4343400"/>
          </a:xfrm>
          <a:prstGeom prst="rect">
            <a:avLst/>
          </a:prstGeom>
        </p:spPr>
      </p:pic>
      <p:sp>
        <p:nvSpPr>
          <p:cNvPr id="6" name="TextBox 5"/>
          <p:cNvSpPr txBox="1"/>
          <p:nvPr/>
        </p:nvSpPr>
        <p:spPr>
          <a:xfrm>
            <a:off x="20453" y="5652248"/>
            <a:ext cx="9022152" cy="1107996"/>
          </a:xfrm>
          <a:prstGeom prst="rect">
            <a:avLst/>
          </a:prstGeom>
          <a:solidFill>
            <a:schemeClr val="accent6">
              <a:lumMod val="60000"/>
              <a:lumOff val="40000"/>
            </a:schemeClr>
          </a:solidFill>
        </p:spPr>
        <p:txBody>
          <a:bodyPr wrap="square" rtlCol="0">
            <a:spAutoFit/>
          </a:bodyPr>
          <a:lstStyle/>
          <a:p>
            <a:pPr algn="ctr"/>
            <a:r>
              <a:rPr lang="en-US" sz="6600" dirty="0" err="1" smtClean="0">
                <a:latin typeface="SutonnyOMJ" pitchFamily="2" charset="0"/>
                <a:cs typeface="SutonnyOMJ" pitchFamily="2" charset="0"/>
              </a:rPr>
              <a:t>গর্ভবতী</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মা</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দেখা</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যাচ্ছে</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7" name="TextBox 6"/>
          <p:cNvSpPr txBox="1"/>
          <p:nvPr/>
        </p:nvSpPr>
        <p:spPr>
          <a:xfrm>
            <a:off x="47069" y="5675087"/>
            <a:ext cx="9022152" cy="1107996"/>
          </a:xfrm>
          <a:prstGeom prst="rect">
            <a:avLst/>
          </a:prstGeom>
          <a:solidFill>
            <a:schemeClr val="accent5">
              <a:lumMod val="75000"/>
            </a:schemeClr>
          </a:solidFill>
        </p:spPr>
        <p:txBody>
          <a:bodyPr wrap="square" rtlCol="0">
            <a:spAutoFit/>
          </a:bodyPr>
          <a:lstStyle/>
          <a:p>
            <a:pPr algn="ctr"/>
            <a:r>
              <a:rPr lang="en-US" sz="6600" dirty="0" smtClean="0">
                <a:latin typeface="SutonnyOMJ" pitchFamily="2" charset="0"/>
                <a:cs typeface="SutonnyOMJ" pitchFamily="2" charset="0"/>
              </a:rPr>
              <a:t>১ম </a:t>
            </a:r>
            <a:r>
              <a:rPr lang="en-US" sz="6600" dirty="0" err="1" smtClean="0">
                <a:latin typeface="SutonnyOMJ" pitchFamily="2" charset="0"/>
                <a:cs typeface="SutonnyOMJ" pitchFamily="2" charset="0"/>
              </a:rPr>
              <a:t>ছবিতে</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দেখা</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যাচ্ছে</a:t>
            </a:r>
            <a:r>
              <a:rPr lang="en-US" sz="6600" dirty="0" smtClean="0">
                <a:latin typeface="SutonnyOMJ" pitchFamily="2" charset="0"/>
                <a:cs typeface="SutonnyOMJ" pitchFamily="2" charset="0"/>
              </a:rPr>
              <a:t> ? </a:t>
            </a:r>
            <a:endParaRPr lang="en-US" sz="6600" dirty="0">
              <a:latin typeface="SutonnyOMJ" pitchFamily="2" charset="0"/>
              <a:cs typeface="SutonnyOMJ" pitchFamily="2" charset="0"/>
            </a:endParaRPr>
          </a:p>
        </p:txBody>
      </p:sp>
      <p:sp>
        <p:nvSpPr>
          <p:cNvPr id="8" name="TextBox 7"/>
          <p:cNvSpPr txBox="1"/>
          <p:nvPr/>
        </p:nvSpPr>
        <p:spPr>
          <a:xfrm>
            <a:off x="40241" y="5652248"/>
            <a:ext cx="9022152" cy="1107996"/>
          </a:xfrm>
          <a:prstGeom prst="rect">
            <a:avLst/>
          </a:prstGeom>
          <a:solidFill>
            <a:schemeClr val="accent5">
              <a:lumMod val="60000"/>
              <a:lumOff val="40000"/>
            </a:schemeClr>
          </a:solidFill>
        </p:spPr>
        <p:txBody>
          <a:bodyPr wrap="square" rtlCol="0">
            <a:spAutoFit/>
          </a:bodyPr>
          <a:lstStyle/>
          <a:p>
            <a:pPr algn="ctr"/>
            <a:r>
              <a:rPr lang="en-US" sz="6600" dirty="0" smtClean="0">
                <a:latin typeface="SutonnyOMJ" pitchFamily="2" charset="0"/>
                <a:cs typeface="SutonnyOMJ" pitchFamily="2" charset="0"/>
              </a:rPr>
              <a:t>২য় </a:t>
            </a:r>
            <a:r>
              <a:rPr lang="en-US" sz="6600" dirty="0" err="1" smtClean="0">
                <a:latin typeface="SutonnyOMJ" pitchFamily="2" charset="0"/>
                <a:cs typeface="SutonnyOMJ" pitchFamily="2" charset="0"/>
              </a:rPr>
              <a:t>ছবিতে</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দেখা</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যাচ্ছে</a:t>
            </a:r>
            <a:r>
              <a:rPr lang="en-US" sz="6600" dirty="0" smtClean="0">
                <a:latin typeface="SutonnyOMJ" pitchFamily="2" charset="0"/>
                <a:cs typeface="SutonnyOMJ" pitchFamily="2" charset="0"/>
              </a:rPr>
              <a:t> ? </a:t>
            </a:r>
            <a:endParaRPr lang="en-US" sz="6600" dirty="0">
              <a:latin typeface="SutonnyOMJ" pitchFamily="2" charset="0"/>
              <a:cs typeface="SutonnyOMJ" pitchFamily="2" charset="0"/>
            </a:endParaRPr>
          </a:p>
        </p:txBody>
      </p:sp>
      <p:sp>
        <p:nvSpPr>
          <p:cNvPr id="9" name="TextBox 8"/>
          <p:cNvSpPr txBox="1"/>
          <p:nvPr/>
        </p:nvSpPr>
        <p:spPr>
          <a:xfrm>
            <a:off x="69270" y="5675087"/>
            <a:ext cx="9022152" cy="1107996"/>
          </a:xfrm>
          <a:prstGeom prst="rect">
            <a:avLst/>
          </a:prstGeom>
          <a:solidFill>
            <a:schemeClr val="tx2">
              <a:lumMod val="60000"/>
              <a:lumOff val="40000"/>
            </a:schemeClr>
          </a:solidFill>
        </p:spPr>
        <p:txBody>
          <a:bodyPr wrap="square" rtlCol="0">
            <a:spAutoFit/>
          </a:bodyPr>
          <a:lstStyle/>
          <a:p>
            <a:pPr algn="ctr"/>
            <a:r>
              <a:rPr lang="en-US" sz="6600" dirty="0" err="1" smtClean="0">
                <a:latin typeface="SutonnyOMJ" pitchFamily="2" charset="0"/>
                <a:cs typeface="SutonnyOMJ" pitchFamily="2" charset="0"/>
              </a:rPr>
              <a:t>গর্ভবতী</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মার</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যত্ন</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নেওয়া</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হচ্ছে</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76" y="1219200"/>
            <a:ext cx="4545714" cy="4343400"/>
          </a:xfrm>
          <a:prstGeom prst="rect">
            <a:avLst/>
          </a:prstGeom>
        </p:spPr>
      </p:pic>
    </p:spTree>
    <p:extLst>
      <p:ext uri="{BB962C8B-B14F-4D97-AF65-F5344CB8AC3E}">
        <p14:creationId xmlns:p14="http://schemas.microsoft.com/office/powerpoint/2010/main" val="282897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grpId="1" nodeType="clickEffect">
                                  <p:stCondLst>
                                    <p:cond delay="0"/>
                                  </p:stCondLst>
                                  <p:childTnLst>
                                    <p:anim calcmode="lin" valueType="num">
                                      <p:cBhvr>
                                        <p:cTn id="32" dur="1000"/>
                                        <p:tgtEl>
                                          <p:spTgt spid="6"/>
                                        </p:tgtEl>
                                        <p:attrNameLst>
                                          <p:attrName>ppt_w</p:attrName>
                                        </p:attrNameLst>
                                      </p:cBhvr>
                                      <p:tavLst>
                                        <p:tav tm="0">
                                          <p:val>
                                            <p:strVal val="ppt_w"/>
                                          </p:val>
                                        </p:tav>
                                        <p:tav tm="100000">
                                          <p:val>
                                            <p:fltVal val="0"/>
                                          </p:val>
                                        </p:tav>
                                      </p:tavLst>
                                    </p:anim>
                                    <p:anim calcmode="lin" valueType="num">
                                      <p:cBhvr>
                                        <p:cTn id="33" dur="1000"/>
                                        <p:tgtEl>
                                          <p:spTgt spid="6"/>
                                        </p:tgtEl>
                                        <p:attrNameLst>
                                          <p:attrName>ppt_h</p:attrName>
                                        </p:attrNameLst>
                                      </p:cBhvr>
                                      <p:tavLst>
                                        <p:tav tm="0">
                                          <p:val>
                                            <p:strVal val="ppt_h"/>
                                          </p:val>
                                        </p:tav>
                                        <p:tav tm="100000">
                                          <p:val>
                                            <p:fltVal val="0"/>
                                          </p:val>
                                        </p:tav>
                                      </p:tavLst>
                                    </p:anim>
                                    <p:anim calcmode="lin" valueType="num">
                                      <p:cBhvr>
                                        <p:cTn id="34" dur="1000"/>
                                        <p:tgtEl>
                                          <p:spTgt spid="6"/>
                                        </p:tgtEl>
                                        <p:attrNameLst>
                                          <p:attrName>style.rotation</p:attrName>
                                        </p:attrNameLst>
                                      </p:cBhvr>
                                      <p:tavLst>
                                        <p:tav tm="0">
                                          <p:val>
                                            <p:fltVal val="0"/>
                                          </p:val>
                                        </p:tav>
                                        <p:tav tm="100000">
                                          <p:val>
                                            <p:fltVal val="90"/>
                                          </p:val>
                                        </p:tav>
                                      </p:tavLst>
                                    </p:anim>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xit" presetSubtype="0" fill="hold" grpId="1" nodeType="clickEffect">
                                  <p:stCondLst>
                                    <p:cond delay="0"/>
                                  </p:stCondLst>
                                  <p:childTnLst>
                                    <p:animEffect transition="out" filter="wipe(down)">
                                      <p:cBhvr>
                                        <p:cTn id="47" dur="180" accel="50000">
                                          <p:stCondLst>
                                            <p:cond delay="1820"/>
                                          </p:stCondLst>
                                        </p:cTn>
                                        <p:tgtEl>
                                          <p:spTgt spid="8"/>
                                        </p:tgtEl>
                                      </p:cBhvr>
                                    </p:animEffect>
                                    <p:anim calcmode="lin" valueType="num">
                                      <p:cBhvr>
                                        <p:cTn id="48"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49"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50"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4"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55" dur="26">
                                          <p:stCondLst>
                                            <p:cond delay="620"/>
                                          </p:stCondLst>
                                        </p:cTn>
                                        <p:tgtEl>
                                          <p:spTgt spid="8"/>
                                        </p:tgtEl>
                                      </p:cBhvr>
                                      <p:to x="100000" y="60000"/>
                                    </p:animScale>
                                    <p:animScale>
                                      <p:cBhvr>
                                        <p:cTn id="56" dur="166" decel="50000">
                                          <p:stCondLst>
                                            <p:cond delay="64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set>
                                      <p:cBhvr>
                                        <p:cTn id="63" dur="1" fill="hold">
                                          <p:stCondLst>
                                            <p:cond delay="19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2000"/>
                                        <p:tgtEl>
                                          <p:spTgt spid="9"/>
                                        </p:tgtEl>
                                      </p:cBhvr>
                                    </p:animEffect>
                                    <p:anim calcmode="lin" valueType="num">
                                      <p:cBhvr>
                                        <p:cTn id="69" dur="2000" fill="hold"/>
                                        <p:tgtEl>
                                          <p:spTgt spid="9"/>
                                        </p:tgtEl>
                                        <p:attrNameLst>
                                          <p:attrName>ppt_w</p:attrName>
                                        </p:attrNameLst>
                                      </p:cBhvr>
                                      <p:tavLst>
                                        <p:tav tm="0" fmla="#ppt_w*sin(2.5*pi*$)">
                                          <p:val>
                                            <p:fltVal val="0"/>
                                          </p:val>
                                        </p:tav>
                                        <p:tav tm="100000">
                                          <p:val>
                                            <p:fltVal val="1"/>
                                          </p:val>
                                        </p:tav>
                                      </p:tavLst>
                                    </p:anim>
                                    <p:anim calcmode="lin" valueType="num">
                                      <p:cBhvr>
                                        <p:cTn id="7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0" y="41565"/>
            <a:ext cx="9067800" cy="1107996"/>
          </a:xfrm>
          <a:prstGeom prst="rect">
            <a:avLst/>
          </a:prstGeom>
          <a:solidFill>
            <a:schemeClr val="accent5">
              <a:lumMod val="60000"/>
              <a:lumOff val="40000"/>
            </a:schemeClr>
          </a:solidFill>
        </p:spPr>
        <p:txBody>
          <a:bodyPr wrap="square" rtlCol="0">
            <a:spAutoFit/>
          </a:bodyPr>
          <a:lstStyle/>
          <a:p>
            <a:r>
              <a:rPr lang="ar-EG" sz="6600" dirty="0" smtClean="0">
                <a:latin typeface="SutonnyOMJ" pitchFamily="2" charset="0"/>
                <a:cs typeface="SutonnyOMJ" pitchFamily="2" charset="0"/>
              </a:rPr>
              <a:t>العلان الدرس </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পাঠ</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ঘোষণা</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2709" y="1205345"/>
            <a:ext cx="5257801" cy="3417571"/>
          </a:xfrm>
          <a:prstGeom prst="rect">
            <a:avLst/>
          </a:prstGeom>
        </p:spPr>
      </p:pic>
      <p:sp>
        <p:nvSpPr>
          <p:cNvPr id="4" name="TextBox 3"/>
          <p:cNvSpPr txBox="1"/>
          <p:nvPr/>
        </p:nvSpPr>
        <p:spPr>
          <a:xfrm>
            <a:off x="27710" y="4696690"/>
            <a:ext cx="9067800" cy="2123658"/>
          </a:xfrm>
          <a:prstGeom prst="rect">
            <a:avLst/>
          </a:prstGeom>
          <a:solidFill>
            <a:schemeClr val="accent5">
              <a:lumMod val="40000"/>
              <a:lumOff val="60000"/>
            </a:schemeClr>
          </a:solidFill>
        </p:spPr>
        <p:txBody>
          <a:bodyPr wrap="square" rtlCol="0">
            <a:spAutoFit/>
          </a:bodyPr>
          <a:lstStyle/>
          <a:p>
            <a:pPr algn="ctr"/>
            <a:r>
              <a:rPr lang="ar-EG" sz="6600" dirty="0" smtClean="0"/>
              <a:t>فضل الوالدين </a:t>
            </a:r>
          </a:p>
          <a:p>
            <a:pPr algn="ctr"/>
            <a:r>
              <a:rPr lang="en-US" sz="6600" dirty="0" err="1" smtClean="0">
                <a:latin typeface="SutonnyOMJ" pitchFamily="2" charset="0"/>
                <a:cs typeface="SutonnyOMJ" pitchFamily="2" charset="0"/>
              </a:rPr>
              <a:t>পিতামাতার</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মর্যাদা</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Tree>
    <p:extLst>
      <p:ext uri="{BB962C8B-B14F-4D97-AF65-F5344CB8AC3E}">
        <p14:creationId xmlns:p14="http://schemas.microsoft.com/office/powerpoint/2010/main" val="17921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8490"/>
            <a:ext cx="8991600" cy="1107996"/>
          </a:xfrm>
          <a:prstGeom prst="rect">
            <a:avLst/>
          </a:prstGeom>
          <a:solidFill>
            <a:schemeClr val="accent6">
              <a:lumMod val="40000"/>
              <a:lumOff val="60000"/>
            </a:schemeClr>
          </a:solidFill>
        </p:spPr>
        <p:txBody>
          <a:bodyPr wrap="square">
            <a:spAutoFit/>
          </a:bodyPr>
          <a:lstStyle/>
          <a:p>
            <a:pPr lvl="0" algn="ctr"/>
            <a:r>
              <a:rPr lang="ar-EG" sz="6600" dirty="0">
                <a:solidFill>
                  <a:prstClr val="black"/>
                </a:solidFill>
                <a:latin typeface="Arial" pitchFamily="34" charset="0"/>
                <a:cs typeface="Arial" pitchFamily="34" charset="0"/>
              </a:rPr>
              <a:t>ما يستفاد من </a:t>
            </a:r>
            <a:r>
              <a:rPr lang="ar-EG" sz="6600" dirty="0" smtClean="0">
                <a:solidFill>
                  <a:prstClr val="black"/>
                </a:solidFill>
                <a:latin typeface="Arial" pitchFamily="34" charset="0"/>
                <a:cs typeface="Arial" pitchFamily="34" charset="0"/>
              </a:rPr>
              <a:t>الدرس</a:t>
            </a:r>
            <a:r>
              <a:rPr lang="bn-IN" sz="6600" dirty="0" smtClean="0">
                <a:solidFill>
                  <a:prstClr val="black"/>
                </a:solidFill>
                <a:latin typeface="Arial" pitchFamily="34" charset="0"/>
                <a:cs typeface="Arial" pitchFamily="34" charset="0"/>
              </a:rPr>
              <a:t> </a:t>
            </a:r>
            <a:r>
              <a:rPr lang="ar-EG" sz="6600" dirty="0" smtClean="0">
                <a:solidFill>
                  <a:prstClr val="black"/>
                </a:solidFill>
                <a:latin typeface="Arial" pitchFamily="34" charset="0"/>
                <a:cs typeface="Arial" pitchFamily="34" charset="0"/>
              </a:rPr>
              <a:t> </a:t>
            </a:r>
            <a:endParaRPr lang="en-US" sz="6600" dirty="0">
              <a:solidFill>
                <a:prstClr val="black"/>
              </a:solidFill>
              <a:latin typeface="Arial" pitchFamily="34" charset="0"/>
              <a:cs typeface="Arial" pitchFamily="34" charset="0"/>
            </a:endParaRPr>
          </a:p>
        </p:txBody>
      </p:sp>
      <p:sp>
        <p:nvSpPr>
          <p:cNvPr id="3" name="Rectangle 2"/>
          <p:cNvSpPr/>
          <p:nvPr/>
        </p:nvSpPr>
        <p:spPr>
          <a:xfrm>
            <a:off x="76200" y="1149925"/>
            <a:ext cx="8991600" cy="1107996"/>
          </a:xfrm>
          <a:prstGeom prst="rect">
            <a:avLst/>
          </a:prstGeom>
          <a:solidFill>
            <a:schemeClr val="accent5">
              <a:lumMod val="40000"/>
              <a:lumOff val="60000"/>
            </a:schemeClr>
          </a:solidFill>
        </p:spPr>
        <p:txBody>
          <a:bodyPr wrap="square">
            <a:spAutoFit/>
          </a:bodyPr>
          <a:lstStyle/>
          <a:p>
            <a:pPr lvl="0" algn="ctr"/>
            <a:r>
              <a:rPr lang="ar-EG" sz="6600" dirty="0">
                <a:solidFill>
                  <a:prstClr val="black"/>
                </a:solidFill>
                <a:latin typeface="Arial" pitchFamily="34" charset="0"/>
                <a:cs typeface="Arial" pitchFamily="34" charset="0"/>
              </a:rPr>
              <a:t>ما يتعلم الطالب من الدرس</a:t>
            </a:r>
            <a:r>
              <a:rPr lang="ar-EG" sz="6600" dirty="0" smtClean="0">
                <a:solidFill>
                  <a:prstClr val="black"/>
                </a:solidFill>
                <a:latin typeface="Arial" pitchFamily="34" charset="0"/>
                <a:cs typeface="Arial" pitchFamily="34" charset="0"/>
              </a:rPr>
              <a:t>...</a:t>
            </a:r>
            <a:r>
              <a:rPr lang="bn-IN" sz="6600" dirty="0" smtClean="0">
                <a:solidFill>
                  <a:prstClr val="black"/>
                </a:solidFill>
                <a:latin typeface="Arial" pitchFamily="34" charset="0"/>
                <a:cs typeface="Arial" pitchFamily="34" charset="0"/>
              </a:rPr>
              <a:t> </a:t>
            </a:r>
            <a:endParaRPr lang="en-US" sz="6600" dirty="0">
              <a:solidFill>
                <a:prstClr val="black"/>
              </a:solidFill>
              <a:latin typeface="Arial" pitchFamily="34" charset="0"/>
              <a:cs typeface="Arial" pitchFamily="34" charset="0"/>
            </a:endParaRPr>
          </a:p>
        </p:txBody>
      </p:sp>
      <p:sp>
        <p:nvSpPr>
          <p:cNvPr id="4" name="Rectangle 3"/>
          <p:cNvSpPr/>
          <p:nvPr/>
        </p:nvSpPr>
        <p:spPr>
          <a:xfrm>
            <a:off x="76201" y="2274792"/>
            <a:ext cx="8991600" cy="1015663"/>
          </a:xfrm>
          <a:prstGeom prst="rect">
            <a:avLst/>
          </a:prstGeom>
          <a:solidFill>
            <a:schemeClr val="accent4">
              <a:lumMod val="40000"/>
              <a:lumOff val="60000"/>
            </a:schemeClr>
          </a:solidFill>
        </p:spPr>
        <p:txBody>
          <a:bodyPr wrap="square">
            <a:spAutoFit/>
          </a:bodyPr>
          <a:lstStyle/>
          <a:p>
            <a:pPr algn="ctr"/>
            <a:r>
              <a:rPr lang="en-US" sz="6000" dirty="0" err="1">
                <a:latin typeface="SutonnyOMJ" pitchFamily="2" charset="0"/>
                <a:cs typeface="SutonnyOMJ" pitchFamily="2" charset="0"/>
              </a:rPr>
              <a:t>এই</a:t>
            </a:r>
            <a:r>
              <a:rPr lang="en-US" sz="6000" dirty="0">
                <a:latin typeface="SutonnyOMJ" pitchFamily="2" charset="0"/>
                <a:cs typeface="SutonnyOMJ" pitchFamily="2" charset="0"/>
              </a:rPr>
              <a:t> </a:t>
            </a:r>
            <a:r>
              <a:rPr lang="en-US" sz="6000" dirty="0" err="1">
                <a:latin typeface="SutonnyOMJ" pitchFamily="2" charset="0"/>
                <a:cs typeface="SutonnyOMJ" pitchFamily="2" charset="0"/>
              </a:rPr>
              <a:t>পাঠ</a:t>
            </a:r>
            <a:r>
              <a:rPr lang="en-US" sz="6000" dirty="0">
                <a:latin typeface="SutonnyOMJ" pitchFamily="2" charset="0"/>
                <a:cs typeface="SutonnyOMJ" pitchFamily="2" charset="0"/>
              </a:rPr>
              <a:t> </a:t>
            </a:r>
            <a:r>
              <a:rPr lang="en-US" sz="6000" dirty="0" err="1">
                <a:latin typeface="SutonnyOMJ" pitchFamily="2" charset="0"/>
                <a:cs typeface="SutonnyOMJ" pitchFamily="2" charset="0"/>
              </a:rPr>
              <a:t>শেষে</a:t>
            </a:r>
            <a:r>
              <a:rPr lang="en-US" sz="6000" dirty="0">
                <a:latin typeface="SutonnyOMJ" pitchFamily="2" charset="0"/>
                <a:cs typeface="SutonnyOMJ" pitchFamily="2" charset="0"/>
              </a:rPr>
              <a:t> </a:t>
            </a:r>
            <a:r>
              <a:rPr lang="en-US" sz="6000" dirty="0" err="1" smtClean="0">
                <a:latin typeface="SutonnyOMJ" pitchFamily="2" charset="0"/>
                <a:cs typeface="SutonnyOMJ" pitchFamily="2" charset="0"/>
              </a:rPr>
              <a:t>শিক্ষার্থীরা</a:t>
            </a:r>
            <a:r>
              <a:rPr lang="bn-IN" sz="6000" dirty="0" smtClean="0">
                <a:latin typeface="SutonnyOMJ" pitchFamily="2" charset="0"/>
                <a:cs typeface="SutonnyOMJ" pitchFamily="2" charset="0"/>
              </a:rPr>
              <a:t>...  </a:t>
            </a:r>
            <a:endParaRPr lang="en-US" sz="6000" dirty="0">
              <a:latin typeface="SutonnyOMJ" pitchFamily="2" charset="0"/>
              <a:cs typeface="SutonnyOMJ" pitchFamily="2" charset="0"/>
            </a:endParaRPr>
          </a:p>
        </p:txBody>
      </p:sp>
      <p:sp>
        <p:nvSpPr>
          <p:cNvPr id="5" name="Rectangle 4"/>
          <p:cNvSpPr/>
          <p:nvPr/>
        </p:nvSpPr>
        <p:spPr>
          <a:xfrm>
            <a:off x="76200" y="3310906"/>
            <a:ext cx="8991600" cy="1323439"/>
          </a:xfrm>
          <a:prstGeom prst="rect">
            <a:avLst/>
          </a:prstGeom>
          <a:solidFill>
            <a:schemeClr val="accent4">
              <a:lumMod val="60000"/>
              <a:lumOff val="40000"/>
            </a:schemeClr>
          </a:solidFill>
        </p:spPr>
        <p:txBody>
          <a:bodyPr wrap="square">
            <a:spAutoFit/>
          </a:bodyPr>
          <a:lstStyle/>
          <a:p>
            <a:pPr algn="ctr"/>
            <a:r>
              <a:rPr lang="bn-IN" sz="4000" dirty="0" smtClean="0">
                <a:latin typeface="SutonnyOMJ" pitchFamily="2" charset="0"/>
                <a:cs typeface="SutonnyOMJ" pitchFamily="2" charset="0"/>
              </a:rPr>
              <a:t>সন্তানের প্রতি পিতামাতার অকৃতিম ভালোবাসা</a:t>
            </a:r>
            <a:r>
              <a:rPr lang="en-US" sz="4000" dirty="0" smtClean="0">
                <a:latin typeface="SutonnyOMJ" pitchFamily="2" charset="0"/>
                <a:cs typeface="SutonnyOMJ" pitchFamily="2" charset="0"/>
              </a:rPr>
              <a:t> </a:t>
            </a:r>
            <a:r>
              <a:rPr lang="en-US" sz="4000" dirty="0" err="1">
                <a:latin typeface="SutonnyOMJ" pitchFamily="2" charset="0"/>
                <a:cs typeface="SutonnyOMJ" pitchFamily="2" charset="0"/>
              </a:rPr>
              <a:t>সম্পর্কে</a:t>
            </a:r>
            <a:r>
              <a:rPr lang="en-US" sz="4000" dirty="0">
                <a:latin typeface="SutonnyOMJ" pitchFamily="2" charset="0"/>
                <a:cs typeface="SutonnyOMJ" pitchFamily="2" charset="0"/>
              </a:rPr>
              <a:t> </a:t>
            </a:r>
            <a:r>
              <a:rPr lang="en-US" sz="4000" dirty="0" err="1">
                <a:latin typeface="SutonnyOMJ" pitchFamily="2" charset="0"/>
                <a:cs typeface="SutonnyOMJ" pitchFamily="2" charset="0"/>
              </a:rPr>
              <a:t>বলতে</a:t>
            </a:r>
            <a:r>
              <a:rPr lang="en-US" sz="4000" dirty="0">
                <a:latin typeface="SutonnyOMJ" pitchFamily="2" charset="0"/>
                <a:cs typeface="SutonnyOMJ" pitchFamily="2" charset="0"/>
              </a:rPr>
              <a:t> </a:t>
            </a:r>
            <a:r>
              <a:rPr lang="en-US" sz="4000" dirty="0" err="1">
                <a:latin typeface="SutonnyOMJ" pitchFamily="2" charset="0"/>
                <a:cs typeface="SutonnyOMJ" pitchFamily="2" charset="0"/>
              </a:rPr>
              <a:t>পারবে</a:t>
            </a:r>
            <a:r>
              <a:rPr lang="en-US" sz="4000" dirty="0">
                <a:latin typeface="SutonnyOMJ" pitchFamily="2" charset="0"/>
                <a:cs typeface="SutonnyOMJ" pitchFamily="2" charset="0"/>
              </a:rPr>
              <a:t>।  </a:t>
            </a:r>
            <a:r>
              <a:rPr lang="bn-IN" sz="4000" dirty="0" smtClean="0">
                <a:latin typeface="SutonnyOMJ" pitchFamily="2" charset="0"/>
                <a:cs typeface="SutonnyOMJ" pitchFamily="2" charset="0"/>
              </a:rPr>
              <a:t> </a:t>
            </a:r>
            <a:endParaRPr lang="en-US" sz="4000" dirty="0">
              <a:latin typeface="SutonnyOMJ" pitchFamily="2" charset="0"/>
              <a:cs typeface="SutonnyOMJ" pitchFamily="2" charset="0"/>
            </a:endParaRPr>
          </a:p>
        </p:txBody>
      </p:sp>
      <p:sp>
        <p:nvSpPr>
          <p:cNvPr id="6" name="Rectangle 5"/>
          <p:cNvSpPr/>
          <p:nvPr/>
        </p:nvSpPr>
        <p:spPr>
          <a:xfrm>
            <a:off x="76201" y="4668651"/>
            <a:ext cx="8991600" cy="1323439"/>
          </a:xfrm>
          <a:prstGeom prst="rect">
            <a:avLst/>
          </a:prstGeom>
          <a:solidFill>
            <a:schemeClr val="accent3">
              <a:lumMod val="75000"/>
            </a:schemeClr>
          </a:solidFill>
        </p:spPr>
        <p:txBody>
          <a:bodyPr wrap="square">
            <a:spAutoFit/>
          </a:bodyPr>
          <a:lstStyle/>
          <a:p>
            <a:pPr lvl="0" algn="ctr"/>
            <a:r>
              <a:rPr lang="bn-IN" sz="4000" dirty="0" smtClean="0">
                <a:solidFill>
                  <a:prstClr val="black"/>
                </a:solidFill>
                <a:latin typeface="SutonnyOMJ" pitchFamily="2" charset="0"/>
                <a:cs typeface="SutonnyOMJ" pitchFamily="2" charset="0"/>
              </a:rPr>
              <a:t>সন্তানের কল্যাণে</a:t>
            </a:r>
            <a:r>
              <a:rPr lang="bn-IN" sz="4000" dirty="0">
                <a:latin typeface="SutonnyOMJ" pitchFamily="2" charset="0"/>
                <a:cs typeface="SutonnyOMJ" pitchFamily="2" charset="0"/>
              </a:rPr>
              <a:t> </a:t>
            </a:r>
            <a:r>
              <a:rPr lang="bn-IN" sz="4000" dirty="0" smtClean="0">
                <a:latin typeface="SutonnyOMJ" pitchFamily="2" charset="0"/>
                <a:cs typeface="SutonnyOMJ" pitchFamily="2" charset="0"/>
              </a:rPr>
              <a:t>পিতামাতার সর্বাত্নক প্রচেষ্টা</a:t>
            </a:r>
            <a:r>
              <a:rPr lang="bn-IN" sz="4000" dirty="0">
                <a:solidFill>
                  <a:prstClr val="black"/>
                </a:solidFill>
                <a:latin typeface="SutonnyOMJ" pitchFamily="2" charset="0"/>
                <a:cs typeface="SutonnyOMJ" pitchFamily="2" charset="0"/>
              </a:rPr>
              <a:t> </a:t>
            </a:r>
            <a:r>
              <a:rPr lang="en-US" sz="4000" dirty="0" err="1" smtClean="0">
                <a:solidFill>
                  <a:prstClr val="black"/>
                </a:solidFill>
                <a:latin typeface="SutonnyOMJ" pitchFamily="2" charset="0"/>
                <a:cs typeface="SutonnyOMJ" pitchFamily="2" charset="0"/>
              </a:rPr>
              <a:t>সম্পর্কে</a:t>
            </a:r>
            <a:r>
              <a:rPr lang="en-US" sz="4000" dirty="0" smtClean="0">
                <a:solidFill>
                  <a:prstClr val="black"/>
                </a:solidFill>
                <a:latin typeface="SutonnyOMJ" pitchFamily="2" charset="0"/>
                <a:cs typeface="SutonnyOMJ" pitchFamily="2" charset="0"/>
              </a:rPr>
              <a:t> </a:t>
            </a:r>
            <a:r>
              <a:rPr lang="en-US" sz="4000" dirty="0" err="1">
                <a:solidFill>
                  <a:prstClr val="black"/>
                </a:solidFill>
                <a:latin typeface="SutonnyOMJ" pitchFamily="2" charset="0"/>
                <a:cs typeface="SutonnyOMJ" pitchFamily="2" charset="0"/>
              </a:rPr>
              <a:t>বলতে</a:t>
            </a:r>
            <a:r>
              <a:rPr lang="en-US" sz="4000" dirty="0">
                <a:solidFill>
                  <a:prstClr val="black"/>
                </a:solidFill>
                <a:latin typeface="SutonnyOMJ" pitchFamily="2" charset="0"/>
                <a:cs typeface="SutonnyOMJ" pitchFamily="2" charset="0"/>
              </a:rPr>
              <a:t> </a:t>
            </a:r>
            <a:r>
              <a:rPr lang="en-US" sz="4000" dirty="0" err="1">
                <a:solidFill>
                  <a:prstClr val="black"/>
                </a:solidFill>
                <a:latin typeface="SutonnyOMJ" pitchFamily="2" charset="0"/>
                <a:cs typeface="SutonnyOMJ" pitchFamily="2" charset="0"/>
              </a:rPr>
              <a:t>পারবে</a:t>
            </a:r>
            <a:r>
              <a:rPr lang="en-US" sz="4000" dirty="0">
                <a:solidFill>
                  <a:prstClr val="black"/>
                </a:solidFill>
                <a:latin typeface="SutonnyOMJ" pitchFamily="2" charset="0"/>
                <a:cs typeface="SutonnyOMJ" pitchFamily="2" charset="0"/>
              </a:rPr>
              <a:t>।  </a:t>
            </a:r>
            <a:r>
              <a:rPr lang="bn-IN" sz="4000" dirty="0" smtClean="0">
                <a:solidFill>
                  <a:prstClr val="black"/>
                </a:solidFill>
                <a:latin typeface="SutonnyOMJ" pitchFamily="2" charset="0"/>
                <a:cs typeface="SutonnyOMJ" pitchFamily="2" charset="0"/>
              </a:rPr>
              <a:t> </a:t>
            </a:r>
            <a:endParaRPr lang="en-US" sz="4000" dirty="0">
              <a:solidFill>
                <a:prstClr val="black"/>
              </a:solidFill>
              <a:latin typeface="SutonnyOMJ" pitchFamily="2" charset="0"/>
              <a:cs typeface="SutonnyOMJ" pitchFamily="2" charset="0"/>
            </a:endParaRPr>
          </a:p>
        </p:txBody>
      </p:sp>
      <p:sp>
        <p:nvSpPr>
          <p:cNvPr id="7" name="Rectangle 6"/>
          <p:cNvSpPr/>
          <p:nvPr/>
        </p:nvSpPr>
        <p:spPr>
          <a:xfrm>
            <a:off x="76201" y="6046204"/>
            <a:ext cx="8991599" cy="707886"/>
          </a:xfrm>
          <a:prstGeom prst="rect">
            <a:avLst/>
          </a:prstGeom>
          <a:solidFill>
            <a:schemeClr val="accent1">
              <a:lumMod val="60000"/>
              <a:lumOff val="40000"/>
            </a:schemeClr>
          </a:solidFill>
        </p:spPr>
        <p:txBody>
          <a:bodyPr wrap="square">
            <a:spAutoFit/>
          </a:bodyPr>
          <a:lstStyle/>
          <a:p>
            <a:pPr lvl="0" algn="ctr"/>
            <a:r>
              <a:rPr lang="bn-IN" sz="4000" dirty="0" smtClean="0">
                <a:solidFill>
                  <a:prstClr val="black"/>
                </a:solidFill>
                <a:latin typeface="SutonnyOMJ" pitchFamily="2" charset="0"/>
                <a:cs typeface="SutonnyOMJ" pitchFamily="2" charset="0"/>
              </a:rPr>
              <a:t>সন্তানকে গর্ভধারনে মায়ের কষ্ট </a:t>
            </a:r>
            <a:r>
              <a:rPr lang="en-US" sz="4000" dirty="0" err="1" smtClean="0">
                <a:solidFill>
                  <a:prstClr val="black"/>
                </a:solidFill>
                <a:latin typeface="SutonnyOMJ" pitchFamily="2" charset="0"/>
                <a:cs typeface="SutonnyOMJ" pitchFamily="2" charset="0"/>
              </a:rPr>
              <a:t>সম্পর্কে</a:t>
            </a:r>
            <a:r>
              <a:rPr lang="en-US" sz="4000" dirty="0" smtClean="0">
                <a:solidFill>
                  <a:prstClr val="black"/>
                </a:solidFill>
                <a:latin typeface="SutonnyOMJ" pitchFamily="2" charset="0"/>
                <a:cs typeface="SutonnyOMJ" pitchFamily="2" charset="0"/>
              </a:rPr>
              <a:t> </a:t>
            </a:r>
            <a:r>
              <a:rPr lang="en-US" sz="4000" dirty="0" err="1" smtClean="0">
                <a:solidFill>
                  <a:prstClr val="black"/>
                </a:solidFill>
                <a:latin typeface="SutonnyOMJ" pitchFamily="2" charset="0"/>
                <a:cs typeface="SutonnyOMJ" pitchFamily="2" charset="0"/>
              </a:rPr>
              <a:t>বলতে</a:t>
            </a:r>
            <a:r>
              <a:rPr lang="bn-IN" sz="4000" dirty="0">
                <a:solidFill>
                  <a:prstClr val="black"/>
                </a:solidFill>
                <a:latin typeface="SutonnyOMJ" pitchFamily="2" charset="0"/>
                <a:cs typeface="SutonnyOMJ" pitchFamily="2" charset="0"/>
              </a:rPr>
              <a:t> </a:t>
            </a:r>
            <a:r>
              <a:rPr lang="en-US" sz="4000" dirty="0" err="1" smtClean="0">
                <a:solidFill>
                  <a:prstClr val="black"/>
                </a:solidFill>
                <a:latin typeface="SutonnyOMJ" pitchFamily="2" charset="0"/>
                <a:cs typeface="SutonnyOMJ" pitchFamily="2" charset="0"/>
              </a:rPr>
              <a:t>পারবে</a:t>
            </a:r>
            <a:r>
              <a:rPr lang="en-US" sz="4000" dirty="0">
                <a:solidFill>
                  <a:prstClr val="black"/>
                </a:solidFill>
                <a:latin typeface="SutonnyOMJ" pitchFamily="2" charset="0"/>
                <a:cs typeface="SutonnyOMJ" pitchFamily="2" charset="0"/>
              </a:rPr>
              <a:t>।  </a:t>
            </a:r>
            <a:r>
              <a:rPr lang="bn-IN" sz="4000" dirty="0" smtClean="0">
                <a:solidFill>
                  <a:prstClr val="black"/>
                </a:solidFill>
                <a:latin typeface="SutonnyOMJ" pitchFamily="2" charset="0"/>
                <a:cs typeface="SutonnyOMJ" pitchFamily="2" charset="0"/>
              </a:rPr>
              <a:t> </a:t>
            </a:r>
            <a:endParaRPr lang="en-US" sz="4000" dirty="0">
              <a:solidFill>
                <a:prstClr val="black"/>
              </a:solidFill>
              <a:latin typeface="SutonnyOMJ" pitchFamily="2" charset="0"/>
              <a:cs typeface="SutonnyOMJ" pitchFamily="2" charset="0"/>
            </a:endParaRPr>
          </a:p>
        </p:txBody>
      </p:sp>
    </p:spTree>
    <p:extLst>
      <p:ext uri="{BB962C8B-B14F-4D97-AF65-F5344CB8AC3E}">
        <p14:creationId xmlns:p14="http://schemas.microsoft.com/office/powerpoint/2010/main" val="1003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30" y="62345"/>
            <a:ext cx="8991599" cy="1110183"/>
            <a:chOff x="83130" y="103910"/>
            <a:chExt cx="8991599" cy="1110183"/>
          </a:xfrm>
        </p:grpSpPr>
        <p:sp>
          <p:nvSpPr>
            <p:cNvPr id="2" name="Rectangle 1"/>
            <p:cNvSpPr/>
            <p:nvPr/>
          </p:nvSpPr>
          <p:spPr>
            <a:xfrm>
              <a:off x="83130" y="103910"/>
              <a:ext cx="8991599" cy="1107996"/>
            </a:xfrm>
            <a:prstGeom prst="rect">
              <a:avLst/>
            </a:prstGeom>
            <a:solidFill>
              <a:schemeClr val="accent1">
                <a:lumMod val="40000"/>
                <a:lumOff val="60000"/>
              </a:schemeClr>
            </a:solidFill>
          </p:spPr>
          <p:txBody>
            <a:bodyPr wrap="square">
              <a:spAutoFit/>
            </a:bodyPr>
            <a:lstStyle/>
            <a:p>
              <a:r>
                <a:rPr lang="ar-EG" sz="6600" dirty="0"/>
                <a:t>الدرس </a:t>
              </a:r>
              <a:r>
                <a:rPr lang="ar-EG" sz="6600" dirty="0" smtClean="0"/>
                <a:t>الاسواة</a:t>
              </a:r>
              <a:r>
                <a:rPr lang="bn-IN" sz="6600" dirty="0" smtClean="0"/>
                <a:t> </a:t>
              </a:r>
              <a:endParaRPr lang="en-US" sz="6600" dirty="0"/>
            </a:p>
          </p:txBody>
        </p:sp>
        <p:sp>
          <p:nvSpPr>
            <p:cNvPr id="3" name="Rectangle 2"/>
            <p:cNvSpPr/>
            <p:nvPr/>
          </p:nvSpPr>
          <p:spPr>
            <a:xfrm>
              <a:off x="4191000" y="106097"/>
              <a:ext cx="4883729" cy="1107996"/>
            </a:xfrm>
            <a:prstGeom prst="rect">
              <a:avLst/>
            </a:prstGeom>
          </p:spPr>
          <p:txBody>
            <a:bodyPr wrap="square">
              <a:spAutoFit/>
            </a:bodyPr>
            <a:lstStyle/>
            <a:p>
              <a:r>
                <a:rPr lang="en-US" sz="6600" dirty="0">
                  <a:latin typeface="SutonnyOMJ" pitchFamily="2" charset="0"/>
                  <a:cs typeface="SutonnyOMJ" pitchFamily="2" charset="0"/>
                </a:rPr>
                <a:t>=</a:t>
              </a:r>
              <a:r>
                <a:rPr lang="en-US" sz="6600" dirty="0" err="1">
                  <a:latin typeface="SutonnyOMJ" pitchFamily="2" charset="0"/>
                  <a:cs typeface="SutonnyOMJ" pitchFamily="2" charset="0"/>
                </a:rPr>
                <a:t>আদর্শ</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পাঠ</a:t>
              </a:r>
              <a:r>
                <a:rPr lang="en-US" sz="6600" dirty="0">
                  <a:latin typeface="SutonnyOMJ" pitchFamily="2" charset="0"/>
                  <a:cs typeface="SutonnyOMJ" pitchFamily="2" charset="0"/>
                </a:rPr>
                <a:t> </a:t>
              </a:r>
              <a:r>
                <a:rPr lang="bn-IN" sz="6600" dirty="0" smtClean="0">
                  <a:latin typeface="SutonnyOMJ" pitchFamily="2" charset="0"/>
                  <a:cs typeface="SutonnyOMJ" pitchFamily="2" charset="0"/>
                </a:rPr>
                <a:t> </a:t>
              </a:r>
              <a:endParaRPr lang="en-US" sz="6600" dirty="0"/>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9" y="1198420"/>
            <a:ext cx="8991599" cy="5638800"/>
          </a:xfrm>
          <a:prstGeom prst="rect">
            <a:avLst/>
          </a:prstGeom>
        </p:spPr>
      </p:pic>
    </p:spTree>
    <p:extLst>
      <p:ext uri="{BB962C8B-B14F-4D97-AF65-F5344CB8AC3E}">
        <p14:creationId xmlns:p14="http://schemas.microsoft.com/office/powerpoint/2010/main" val="20809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5" y="35004"/>
            <a:ext cx="9067800" cy="1107996"/>
          </a:xfrm>
          <a:prstGeom prst="rect">
            <a:avLst/>
          </a:prstGeom>
          <a:solidFill>
            <a:schemeClr val="bg2">
              <a:lumMod val="90000"/>
            </a:schemeClr>
          </a:solidFill>
        </p:spPr>
        <p:txBody>
          <a:bodyPr wrap="square">
            <a:spAutoFit/>
          </a:bodyPr>
          <a:lstStyle/>
          <a:p>
            <a:pPr lvl="0" algn="ctr"/>
            <a:r>
              <a:rPr lang="ar-EG" sz="6600" dirty="0">
                <a:solidFill>
                  <a:prstClr val="black"/>
                </a:solidFill>
              </a:rPr>
              <a:t>الدرس الاصوات</a:t>
            </a:r>
            <a:r>
              <a:rPr lang="en-US" sz="6600" dirty="0">
                <a:solidFill>
                  <a:prstClr val="black"/>
                </a:solidFill>
                <a:latin typeface="SutonnyOMJ" pitchFamily="2" charset="0"/>
                <a:cs typeface="SutonnyOMJ" pitchFamily="2" charset="0"/>
              </a:rPr>
              <a:t>=</a:t>
            </a:r>
            <a:r>
              <a:rPr lang="en-US" sz="6600" dirty="0" err="1">
                <a:solidFill>
                  <a:prstClr val="black"/>
                </a:solidFill>
                <a:latin typeface="SutonnyOMJ" pitchFamily="2" charset="0"/>
                <a:cs typeface="SutonnyOMJ" pitchFamily="2" charset="0"/>
              </a:rPr>
              <a:t>সরব</a:t>
            </a:r>
            <a:r>
              <a:rPr lang="en-US" sz="6600" dirty="0">
                <a:solidFill>
                  <a:prstClr val="black"/>
                </a:solidFill>
                <a:latin typeface="SutonnyOMJ" pitchFamily="2" charset="0"/>
                <a:cs typeface="SutonnyOMJ" pitchFamily="2" charset="0"/>
              </a:rPr>
              <a:t> </a:t>
            </a:r>
            <a:r>
              <a:rPr lang="en-US" sz="6600" dirty="0" err="1">
                <a:solidFill>
                  <a:prstClr val="black"/>
                </a:solidFill>
                <a:latin typeface="SutonnyOMJ" pitchFamily="2" charset="0"/>
                <a:cs typeface="SutonnyOMJ" pitchFamily="2" charset="0"/>
              </a:rPr>
              <a:t>পাঠ</a:t>
            </a:r>
            <a:r>
              <a:rPr lang="en-US" sz="6600" dirty="0">
                <a:solidFill>
                  <a:prstClr val="black"/>
                </a:solidFill>
                <a:latin typeface="SutonnyOMJ" pitchFamily="2" charset="0"/>
                <a:cs typeface="SutonnyOMJ" pitchFamily="2" charset="0"/>
              </a:rPr>
              <a:t> </a:t>
            </a:r>
            <a:r>
              <a:rPr lang="bn-IN" sz="6600" dirty="0" smtClean="0">
                <a:solidFill>
                  <a:prstClr val="black"/>
                </a:solidFill>
                <a:latin typeface="SutonnyOMJ" pitchFamily="2" charset="0"/>
                <a:cs typeface="SutonnyOMJ" pitchFamily="2" charset="0"/>
              </a:rPr>
              <a:t> </a:t>
            </a:r>
            <a:endParaRPr lang="en-US" sz="66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6" y="1177634"/>
            <a:ext cx="9067799" cy="568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3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86" y="48490"/>
            <a:ext cx="9001814" cy="1107996"/>
          </a:xfrm>
          <a:prstGeom prst="rect">
            <a:avLst/>
          </a:prstGeom>
          <a:solidFill>
            <a:schemeClr val="tx2">
              <a:lumMod val="40000"/>
              <a:lumOff val="60000"/>
            </a:schemeClr>
          </a:solidFill>
        </p:spPr>
        <p:txBody>
          <a:bodyPr wrap="square">
            <a:spAutoFit/>
          </a:bodyPr>
          <a:lstStyle/>
          <a:p>
            <a:pPr algn="ctr"/>
            <a:r>
              <a:rPr lang="en-US" sz="6600" dirty="0" err="1">
                <a:latin typeface="SutonnyOMJ" pitchFamily="2" charset="0"/>
                <a:cs typeface="SutonnyOMJ" pitchFamily="2" charset="0"/>
              </a:rPr>
              <a:t>নতুন</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শব্দের</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অর্থ</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জেনে</a:t>
            </a:r>
            <a:r>
              <a:rPr lang="en-US" sz="6600" dirty="0">
                <a:latin typeface="SutonnyOMJ" pitchFamily="2" charset="0"/>
                <a:cs typeface="SutonnyOMJ" pitchFamily="2" charset="0"/>
              </a:rPr>
              <a:t> </a:t>
            </a:r>
            <a:r>
              <a:rPr lang="en-US" sz="6600" dirty="0" err="1">
                <a:latin typeface="SutonnyOMJ" pitchFamily="2" charset="0"/>
                <a:cs typeface="SutonnyOMJ" pitchFamily="2" charset="0"/>
              </a:rPr>
              <a:t>নেই</a:t>
            </a:r>
            <a:r>
              <a:rPr lang="en-US" sz="6600" dirty="0">
                <a:latin typeface="SutonnyOMJ" pitchFamily="2" charset="0"/>
                <a:cs typeface="SutonnyOMJ" pitchFamily="2" charset="0"/>
              </a:rPr>
              <a:t> </a:t>
            </a:r>
            <a:r>
              <a:rPr lang="bn-IN"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3" name="TextBox 2"/>
          <p:cNvSpPr txBox="1"/>
          <p:nvPr/>
        </p:nvSpPr>
        <p:spPr>
          <a:xfrm>
            <a:off x="65987" y="1191859"/>
            <a:ext cx="2905814" cy="1107996"/>
          </a:xfrm>
          <a:prstGeom prst="rect">
            <a:avLst/>
          </a:prstGeom>
          <a:solidFill>
            <a:schemeClr val="accent3">
              <a:lumMod val="60000"/>
              <a:lumOff val="40000"/>
            </a:schemeClr>
          </a:solidFill>
          <a:ln w="12700">
            <a:solidFill>
              <a:srgbClr val="00B0F0"/>
            </a:solidFill>
          </a:ln>
        </p:spPr>
        <p:txBody>
          <a:bodyPr wrap="square" rtlCol="0">
            <a:spAutoFit/>
          </a:bodyPr>
          <a:lstStyle/>
          <a:p>
            <a:pPr algn="ctr"/>
            <a:r>
              <a:rPr lang="ar-EG" sz="6600" dirty="0" smtClean="0"/>
              <a:t>يكدح</a:t>
            </a:r>
            <a:r>
              <a:rPr lang="bn-IN" sz="6600" dirty="0" smtClean="0"/>
              <a:t> </a:t>
            </a:r>
            <a:endParaRPr lang="en-US" sz="6600" dirty="0"/>
          </a:p>
        </p:txBody>
      </p:sp>
      <p:sp>
        <p:nvSpPr>
          <p:cNvPr id="5" name="TextBox 4"/>
          <p:cNvSpPr txBox="1"/>
          <p:nvPr/>
        </p:nvSpPr>
        <p:spPr>
          <a:xfrm>
            <a:off x="65987" y="2334490"/>
            <a:ext cx="2905814" cy="1107996"/>
          </a:xfrm>
          <a:prstGeom prst="rect">
            <a:avLst/>
          </a:prstGeom>
          <a:solidFill>
            <a:schemeClr val="tx2">
              <a:lumMod val="40000"/>
              <a:lumOff val="60000"/>
            </a:schemeClr>
          </a:solidFill>
          <a:ln w="12700">
            <a:solidFill>
              <a:srgbClr val="00B0F0"/>
            </a:solidFill>
          </a:ln>
        </p:spPr>
        <p:txBody>
          <a:bodyPr wrap="square" rtlCol="0">
            <a:spAutoFit/>
          </a:bodyPr>
          <a:lstStyle/>
          <a:p>
            <a:pPr algn="ctr"/>
            <a:r>
              <a:rPr lang="ar-EG" sz="6600" dirty="0" smtClean="0"/>
              <a:t>قطعة</a:t>
            </a:r>
            <a:r>
              <a:rPr lang="bn-IN" sz="6600" dirty="0" smtClean="0"/>
              <a:t> </a:t>
            </a:r>
            <a:endParaRPr lang="en-US" sz="6600" dirty="0"/>
          </a:p>
        </p:txBody>
      </p:sp>
      <p:sp>
        <p:nvSpPr>
          <p:cNvPr id="6" name="TextBox 5"/>
          <p:cNvSpPr txBox="1"/>
          <p:nvPr/>
        </p:nvSpPr>
        <p:spPr>
          <a:xfrm>
            <a:off x="65987" y="3462900"/>
            <a:ext cx="2905814" cy="1107996"/>
          </a:xfrm>
          <a:prstGeom prst="rect">
            <a:avLst/>
          </a:prstGeom>
          <a:solidFill>
            <a:schemeClr val="accent5">
              <a:lumMod val="20000"/>
              <a:lumOff val="80000"/>
            </a:schemeClr>
          </a:solidFill>
          <a:ln w="12700">
            <a:solidFill>
              <a:srgbClr val="00B0F0"/>
            </a:solidFill>
          </a:ln>
        </p:spPr>
        <p:txBody>
          <a:bodyPr wrap="square" rtlCol="0">
            <a:spAutoFit/>
          </a:bodyPr>
          <a:lstStyle/>
          <a:p>
            <a:pPr algn="ctr"/>
            <a:r>
              <a:rPr lang="ar-EG" sz="6600" dirty="0" smtClean="0"/>
              <a:t>تربية </a:t>
            </a:r>
            <a:r>
              <a:rPr lang="bn-IN" sz="6600" dirty="0" smtClean="0"/>
              <a:t> </a:t>
            </a:r>
            <a:endParaRPr lang="en-US" sz="6600" dirty="0"/>
          </a:p>
        </p:txBody>
      </p:sp>
      <p:sp>
        <p:nvSpPr>
          <p:cNvPr id="7" name="TextBox 6"/>
          <p:cNvSpPr txBox="1"/>
          <p:nvPr/>
        </p:nvSpPr>
        <p:spPr>
          <a:xfrm>
            <a:off x="65987" y="4606635"/>
            <a:ext cx="2905814" cy="1107996"/>
          </a:xfrm>
          <a:prstGeom prst="rect">
            <a:avLst/>
          </a:prstGeom>
          <a:solidFill>
            <a:schemeClr val="bg2">
              <a:lumMod val="75000"/>
            </a:schemeClr>
          </a:solidFill>
          <a:ln w="12700">
            <a:solidFill>
              <a:srgbClr val="00B0F0"/>
            </a:solidFill>
          </a:ln>
        </p:spPr>
        <p:txBody>
          <a:bodyPr wrap="square" rtlCol="0">
            <a:spAutoFit/>
          </a:bodyPr>
          <a:lstStyle/>
          <a:p>
            <a:pPr algn="ctr"/>
            <a:r>
              <a:rPr lang="ar-EG" sz="6600" dirty="0" smtClean="0"/>
              <a:t>تسعى </a:t>
            </a:r>
            <a:r>
              <a:rPr lang="bn-IN" sz="6600" dirty="0" smtClean="0"/>
              <a:t> </a:t>
            </a:r>
            <a:endParaRPr lang="en-US" sz="6600" dirty="0"/>
          </a:p>
        </p:txBody>
      </p:sp>
      <p:sp>
        <p:nvSpPr>
          <p:cNvPr id="8" name="TextBox 7"/>
          <p:cNvSpPr txBox="1"/>
          <p:nvPr/>
        </p:nvSpPr>
        <p:spPr>
          <a:xfrm>
            <a:off x="65987" y="5738427"/>
            <a:ext cx="2905814" cy="1107996"/>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ar-EG" sz="6600" dirty="0" smtClean="0"/>
              <a:t>وهن </a:t>
            </a:r>
            <a:r>
              <a:rPr lang="bn-IN" sz="6600" dirty="0" smtClean="0"/>
              <a:t> </a:t>
            </a:r>
            <a:endParaRPr lang="en-US" sz="6600" dirty="0"/>
          </a:p>
        </p:txBody>
      </p:sp>
      <p:sp>
        <p:nvSpPr>
          <p:cNvPr id="4" name="Rectangle 3"/>
          <p:cNvSpPr/>
          <p:nvPr/>
        </p:nvSpPr>
        <p:spPr>
          <a:xfrm>
            <a:off x="5410200" y="1198051"/>
            <a:ext cx="3657600" cy="1107996"/>
          </a:xfrm>
          <a:prstGeom prst="rect">
            <a:avLst/>
          </a:prstGeom>
          <a:solidFill>
            <a:schemeClr val="accent6">
              <a:lumMod val="40000"/>
              <a:lumOff val="60000"/>
            </a:schemeClr>
          </a:solidFill>
        </p:spPr>
        <p:txBody>
          <a:bodyPr wrap="square">
            <a:spAutoFit/>
          </a:bodyPr>
          <a:lstStyle/>
          <a:p>
            <a:pPr algn="ctr"/>
            <a:r>
              <a:rPr lang="en-US" sz="6600" dirty="0" err="1" smtClean="0">
                <a:solidFill>
                  <a:prstClr val="black"/>
                </a:solidFill>
                <a:latin typeface="SutonnyOMJ" pitchFamily="2" charset="0"/>
                <a:cs typeface="SutonnyOMJ" pitchFamily="2" charset="0"/>
              </a:rPr>
              <a:t>শ্রম</a:t>
            </a:r>
            <a:r>
              <a:rPr lang="en-US" sz="6600" dirty="0" smtClean="0">
                <a:solidFill>
                  <a:prstClr val="black"/>
                </a:solidFill>
                <a:latin typeface="SutonnyOMJ" pitchFamily="2" charset="0"/>
                <a:cs typeface="SutonnyOMJ" pitchFamily="2" charset="0"/>
              </a:rPr>
              <a:t> </a:t>
            </a:r>
            <a:r>
              <a:rPr lang="en-US" sz="6600" dirty="0" err="1" smtClean="0">
                <a:solidFill>
                  <a:prstClr val="black"/>
                </a:solidFill>
                <a:latin typeface="SutonnyOMJ" pitchFamily="2" charset="0"/>
                <a:cs typeface="SutonnyOMJ" pitchFamily="2" charset="0"/>
              </a:rPr>
              <a:t>ব্যয়</a:t>
            </a:r>
            <a:r>
              <a:rPr lang="en-US" sz="6600" dirty="0" smtClean="0">
                <a:solidFill>
                  <a:prstClr val="black"/>
                </a:solidFill>
                <a:latin typeface="SutonnyOMJ" pitchFamily="2" charset="0"/>
                <a:cs typeface="SutonnyOMJ" pitchFamily="2" charset="0"/>
              </a:rPr>
              <a:t> </a:t>
            </a:r>
            <a:r>
              <a:rPr lang="en-US" sz="6600" dirty="0" err="1" smtClean="0">
                <a:solidFill>
                  <a:prstClr val="black"/>
                </a:solidFill>
                <a:latin typeface="SutonnyOMJ" pitchFamily="2" charset="0"/>
                <a:cs typeface="SutonnyOMJ" pitchFamily="2" charset="0"/>
              </a:rPr>
              <a:t>করে</a:t>
            </a:r>
            <a:r>
              <a:rPr lang="en-US" sz="6600" dirty="0" smtClean="0">
                <a:solidFill>
                  <a:prstClr val="black"/>
                </a:solidFill>
                <a:latin typeface="SutonnyOMJ" pitchFamily="2" charset="0"/>
                <a:cs typeface="SutonnyOMJ" pitchFamily="2" charset="0"/>
              </a:rPr>
              <a:t> </a:t>
            </a:r>
            <a:endParaRPr lang="en-US" dirty="0"/>
          </a:p>
        </p:txBody>
      </p:sp>
      <p:sp>
        <p:nvSpPr>
          <p:cNvPr id="10" name="Rectangle 9"/>
          <p:cNvSpPr/>
          <p:nvPr/>
        </p:nvSpPr>
        <p:spPr>
          <a:xfrm>
            <a:off x="5410200" y="2327565"/>
            <a:ext cx="3657600" cy="1107996"/>
          </a:xfrm>
          <a:prstGeom prst="rect">
            <a:avLst/>
          </a:prstGeom>
          <a:solidFill>
            <a:schemeClr val="accent1">
              <a:lumMod val="20000"/>
              <a:lumOff val="80000"/>
            </a:schemeClr>
          </a:solidFill>
        </p:spPr>
        <p:txBody>
          <a:bodyPr wrap="square">
            <a:spAutoFit/>
          </a:bodyPr>
          <a:lstStyle/>
          <a:p>
            <a:pPr algn="ctr"/>
            <a:r>
              <a:rPr lang="en-US" sz="6600" dirty="0" err="1" smtClean="0">
                <a:solidFill>
                  <a:prstClr val="black"/>
                </a:solidFill>
                <a:latin typeface="SutonnyOMJ" pitchFamily="2" charset="0"/>
                <a:cs typeface="SutonnyOMJ" pitchFamily="2" charset="0"/>
              </a:rPr>
              <a:t>টুকরা</a:t>
            </a:r>
            <a:r>
              <a:rPr lang="en-US" sz="6600" dirty="0" smtClean="0">
                <a:solidFill>
                  <a:prstClr val="black"/>
                </a:solidFill>
                <a:latin typeface="SutonnyOMJ" pitchFamily="2" charset="0"/>
                <a:cs typeface="SutonnyOMJ" pitchFamily="2" charset="0"/>
              </a:rPr>
              <a:t> </a:t>
            </a:r>
            <a:endParaRPr lang="en-US" dirty="0"/>
          </a:p>
        </p:txBody>
      </p:sp>
      <p:sp>
        <p:nvSpPr>
          <p:cNvPr id="11" name="Rectangle 10"/>
          <p:cNvSpPr/>
          <p:nvPr/>
        </p:nvSpPr>
        <p:spPr>
          <a:xfrm>
            <a:off x="5410200" y="3477490"/>
            <a:ext cx="3657600" cy="1107996"/>
          </a:xfrm>
          <a:prstGeom prst="rect">
            <a:avLst/>
          </a:prstGeom>
          <a:solidFill>
            <a:schemeClr val="accent5">
              <a:lumMod val="40000"/>
              <a:lumOff val="60000"/>
            </a:schemeClr>
          </a:solidFill>
        </p:spPr>
        <p:txBody>
          <a:bodyPr wrap="square">
            <a:spAutoFit/>
          </a:bodyPr>
          <a:lstStyle/>
          <a:p>
            <a:pPr algn="ctr"/>
            <a:r>
              <a:rPr lang="bn-IN" sz="6600" dirty="0" smtClean="0">
                <a:solidFill>
                  <a:prstClr val="black"/>
                </a:solidFill>
                <a:latin typeface="SutonnyOMJ" pitchFamily="2" charset="0"/>
                <a:cs typeface="SutonnyOMJ" pitchFamily="2" charset="0"/>
              </a:rPr>
              <a:t>লালনপালন </a:t>
            </a:r>
            <a:r>
              <a:rPr lang="en-US" sz="6600" dirty="0" smtClean="0">
                <a:solidFill>
                  <a:prstClr val="black"/>
                </a:solidFill>
                <a:latin typeface="SutonnyOMJ" pitchFamily="2" charset="0"/>
                <a:cs typeface="SutonnyOMJ" pitchFamily="2" charset="0"/>
              </a:rPr>
              <a:t> </a:t>
            </a:r>
            <a:endParaRPr lang="en-US" dirty="0"/>
          </a:p>
        </p:txBody>
      </p:sp>
      <p:sp>
        <p:nvSpPr>
          <p:cNvPr id="12" name="Rectangle 11"/>
          <p:cNvSpPr/>
          <p:nvPr/>
        </p:nvSpPr>
        <p:spPr>
          <a:xfrm>
            <a:off x="5410200" y="4620490"/>
            <a:ext cx="3657600" cy="1107996"/>
          </a:xfrm>
          <a:prstGeom prst="rect">
            <a:avLst/>
          </a:prstGeom>
          <a:solidFill>
            <a:schemeClr val="accent2">
              <a:lumMod val="40000"/>
              <a:lumOff val="60000"/>
            </a:schemeClr>
          </a:solidFill>
        </p:spPr>
        <p:txBody>
          <a:bodyPr wrap="square">
            <a:spAutoFit/>
          </a:bodyPr>
          <a:lstStyle/>
          <a:p>
            <a:pPr algn="ctr"/>
            <a:r>
              <a:rPr lang="bn-IN" sz="6600" dirty="0" smtClean="0">
                <a:solidFill>
                  <a:prstClr val="black"/>
                </a:solidFill>
                <a:latin typeface="SutonnyOMJ" pitchFamily="2" charset="0"/>
                <a:cs typeface="SutonnyOMJ" pitchFamily="2" charset="0"/>
              </a:rPr>
              <a:t>চেষ্টা করা  </a:t>
            </a:r>
            <a:r>
              <a:rPr lang="en-US" sz="6600" dirty="0" smtClean="0">
                <a:solidFill>
                  <a:prstClr val="black"/>
                </a:solidFill>
                <a:latin typeface="SutonnyOMJ" pitchFamily="2" charset="0"/>
                <a:cs typeface="SutonnyOMJ" pitchFamily="2" charset="0"/>
              </a:rPr>
              <a:t> </a:t>
            </a:r>
            <a:endParaRPr lang="en-US" dirty="0"/>
          </a:p>
        </p:txBody>
      </p:sp>
      <p:sp>
        <p:nvSpPr>
          <p:cNvPr id="13" name="Rectangle 12"/>
          <p:cNvSpPr/>
          <p:nvPr/>
        </p:nvSpPr>
        <p:spPr>
          <a:xfrm>
            <a:off x="5410200" y="5756196"/>
            <a:ext cx="3657600" cy="1107996"/>
          </a:xfrm>
          <a:prstGeom prst="rect">
            <a:avLst/>
          </a:prstGeom>
          <a:solidFill>
            <a:schemeClr val="accent5">
              <a:lumMod val="40000"/>
              <a:lumOff val="60000"/>
            </a:schemeClr>
          </a:solidFill>
        </p:spPr>
        <p:txBody>
          <a:bodyPr wrap="square">
            <a:spAutoFit/>
          </a:bodyPr>
          <a:lstStyle/>
          <a:p>
            <a:pPr algn="ctr"/>
            <a:r>
              <a:rPr lang="bn-IN" sz="6600" dirty="0" smtClean="0">
                <a:solidFill>
                  <a:prstClr val="black"/>
                </a:solidFill>
                <a:latin typeface="SutonnyOMJ" pitchFamily="2" charset="0"/>
                <a:cs typeface="SutonnyOMJ" pitchFamily="2" charset="0"/>
              </a:rPr>
              <a:t>কষ্ট </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7221" y="1192684"/>
            <a:ext cx="2368044" cy="110717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221" y="2327565"/>
            <a:ext cx="2368044" cy="11079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7221" y="3462901"/>
            <a:ext cx="2368044" cy="115029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220" y="4620491"/>
            <a:ext cx="2381899" cy="1107995"/>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8516" t="4079" r="8352" b="8353"/>
          <a:stretch/>
        </p:blipFill>
        <p:spPr>
          <a:xfrm>
            <a:off x="3027221" y="5756196"/>
            <a:ext cx="2368044" cy="1090227"/>
          </a:xfrm>
          <a:prstGeom prst="rect">
            <a:avLst/>
          </a:prstGeom>
        </p:spPr>
      </p:pic>
    </p:spTree>
    <p:extLst>
      <p:ext uri="{BB962C8B-B14F-4D97-AF65-F5344CB8AC3E}">
        <p14:creationId xmlns:p14="http://schemas.microsoft.com/office/powerpoint/2010/main" val="355106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2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style.rotation</p:attrName>
                                        </p:attrNameLst>
                                      </p:cBhvr>
                                      <p:tavLst>
                                        <p:tav tm="0">
                                          <p:val>
                                            <p:fltVal val="90"/>
                                          </p:val>
                                        </p:tav>
                                        <p:tav tm="100000">
                                          <p:val>
                                            <p:fltVal val="0"/>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anim calcmode="lin" valueType="num">
                                      <p:cBhvr>
                                        <p:cTn id="55" dur="2000" fill="hold"/>
                                        <p:tgtEl>
                                          <p:spTgt spid="11"/>
                                        </p:tgtEl>
                                        <p:attrNameLst>
                                          <p:attrName>ppt_w</p:attrName>
                                        </p:attrNameLst>
                                      </p:cBhvr>
                                      <p:tavLst>
                                        <p:tav tm="0" fmla="#ppt_w*sin(2.5*pi*$)">
                                          <p:val>
                                            <p:fltVal val="0"/>
                                          </p:val>
                                        </p:tav>
                                        <p:tav tm="100000">
                                          <p:val>
                                            <p:fltVal val="1"/>
                                          </p:val>
                                        </p:tav>
                                      </p:tavLst>
                                    </p:anim>
                                    <p:anim calcmode="lin" valueType="num">
                                      <p:cBhvr>
                                        <p:cTn id="5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heel(1)">
                                      <p:cBhvr>
                                        <p:cTn id="76" dur="20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heel(1)">
                                      <p:cBhvr>
                                        <p:cTn id="81" dur="20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45" presetClass="entr" presetSubtype="0"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2000"/>
                                        <p:tgtEl>
                                          <p:spTgt spid="21"/>
                                        </p:tgtEl>
                                      </p:cBhvr>
                                    </p:animEffect>
                                    <p:anim calcmode="lin" valueType="num">
                                      <p:cBhvr>
                                        <p:cTn id="87" dur="2000" fill="hold"/>
                                        <p:tgtEl>
                                          <p:spTgt spid="21"/>
                                        </p:tgtEl>
                                        <p:attrNameLst>
                                          <p:attrName>ppt_w</p:attrName>
                                        </p:attrNameLst>
                                      </p:cBhvr>
                                      <p:tavLst>
                                        <p:tav tm="0" fmla="#ppt_w*sin(2.5*pi*$)">
                                          <p:val>
                                            <p:fltVal val="0"/>
                                          </p:val>
                                        </p:tav>
                                        <p:tav tm="100000">
                                          <p:val>
                                            <p:fltVal val="1"/>
                                          </p:val>
                                        </p:tav>
                                      </p:tavLst>
                                    </p:anim>
                                    <p:anim calcmode="lin" valueType="num">
                                      <p:cBhvr>
                                        <p:cTn id="88"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down)">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4"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563</Words>
  <Application>Microsoft Office PowerPoint</Application>
  <PresentationFormat>On-screen Show (4:3)</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72</cp:revision>
  <dcterms:created xsi:type="dcterms:W3CDTF">2006-08-16T00:00:00Z</dcterms:created>
  <dcterms:modified xsi:type="dcterms:W3CDTF">2021-02-12T09:20:01Z</dcterms:modified>
</cp:coreProperties>
</file>