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59" r:id="rId3"/>
    <p:sldId id="260" r:id="rId4"/>
    <p:sldId id="262" r:id="rId5"/>
    <p:sldId id="256" r:id="rId6"/>
    <p:sldId id="263" r:id="rId7"/>
    <p:sldId id="261" r:id="rId8"/>
    <p:sldId id="257" r:id="rId9"/>
    <p:sldId id="267" r:id="rId10"/>
    <p:sldId id="266" r:id="rId11"/>
    <p:sldId id="264" r:id="rId12"/>
    <p:sldId id="277" r:id="rId13"/>
    <p:sldId id="265" r:id="rId14"/>
    <p:sldId id="268" r:id="rId15"/>
    <p:sldId id="278" r:id="rId16"/>
    <p:sldId id="269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2718" autoAdjust="0"/>
  </p:normalViewPr>
  <p:slideViewPr>
    <p:cSldViewPr>
      <p:cViewPr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CC177-D7AF-456A-AA9B-1F156EDE45F0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C95ED-9071-4298-93AC-A4C0F90CBF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8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C95ED-9071-4298-93AC-A4C0F90CBF4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62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C95ED-9071-4298-93AC-A4C0F90CBF4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7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2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3048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bir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8382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0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591456"/>
            <a:ext cx="1676400" cy="1389743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76400" y="2362200"/>
            <a:ext cx="1676400" cy="14478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676400" y="4198256"/>
            <a:ext cx="1658257" cy="1516743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15000" y="576943"/>
            <a:ext cx="1752600" cy="1404256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689600" y="2362199"/>
            <a:ext cx="1778000" cy="1352377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82342" y="4198257"/>
            <a:ext cx="1785257" cy="1516742"/>
          </a:xfrm>
          <a:prstGeom prst="round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733800" y="762001"/>
            <a:ext cx="1752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733800" y="2362201"/>
            <a:ext cx="1752600" cy="95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733800" y="4198258"/>
            <a:ext cx="1752600" cy="95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0" y="988368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দাদা – নাতি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26329" y="265469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বন্ধু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বিয়ে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486400" y="381000"/>
            <a:ext cx="2362200" cy="579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71600" y="381000"/>
            <a:ext cx="2362200" cy="579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855857" y="2637359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2651873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9470" y="5732635"/>
            <a:ext cx="1489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মিঃ জামিল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81700" y="1904646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আঃ করিম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75756" y="373526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রনি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6400" y="1888878"/>
            <a:ext cx="1482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আঃ রহিম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65370" y="371457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36341" y="5732635"/>
            <a:ext cx="1531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মিস জেরিন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1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0"/>
            <a:ext cx="40386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- 2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171" y="1219200"/>
            <a:ext cx="8915400" cy="830997"/>
          </a:xfrm>
          <a:prstGeom prst="rect">
            <a:avLst/>
          </a:prstGeom>
          <a:blipFill rotWithShape="1">
            <a:blip r:embed="rId2"/>
            <a:stretch>
              <a:fillRect l="-886" t="-5634" b="-14085"/>
            </a:stretch>
          </a:blipFill>
          <a:ln w="38100">
            <a:solidFill>
              <a:srgbClr val="00B050"/>
            </a:solidFill>
          </a:ln>
        </p:spPr>
        <p:txBody>
          <a:bodyPr/>
          <a:lstStyle/>
          <a:p>
            <a:r>
              <a:rPr lang="en-US" sz="3600" dirty="0">
                <a:noFill/>
                <a:latin typeface="NikoshBAN" pitchFamily="2" charset="0"/>
                <a:cs typeface="NikoshBAN" pitchFamily="2" charset="0"/>
              </a:rPr>
              <a:t> </a:t>
            </a:r>
            <a:r>
              <a:rPr lang="bn-BD" sz="3600" dirty="0" smtClean="0">
                <a:noFill/>
                <a:latin typeface="NikoshBAN" pitchFamily="2" charset="0"/>
                <a:cs typeface="NikoshBAN" pitchFamily="2" charset="0"/>
              </a:rPr>
              <a:t>আআ</a:t>
            </a:r>
          </a:p>
          <a:p>
            <a:r>
              <a:rPr lang="bn-BD" sz="3600" dirty="0" smtClean="0">
                <a:noFill/>
                <a:latin typeface="NikoshBAN" pitchFamily="2" charset="0"/>
                <a:cs typeface="NikoshBAN" pitchFamily="2" charset="0"/>
              </a:rPr>
              <a:t>                                              </a:t>
            </a:r>
            <a:endParaRPr lang="en-US" sz="3600" dirty="0">
              <a:noFill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0"/>
            <a:ext cx="40386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- 2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0371" y="2209800"/>
                <a:ext cx="8686800" cy="433965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57150"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প্রশ্নানুসারে , </a:t>
                </a:r>
              </a:p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অন্বয়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R= { (x , y) :    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∈</m:t>
                    </m:r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A  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</a:t>
                </a: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 ,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 × B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n-BD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bn-BD" sz="2400" i="1">
                            <a:latin typeface="Cambria Math"/>
                          </a:rPr>
                          <m:t> </m:t>
                        </m:r>
                        <m:r>
                          <a:rPr lang="bn-BD" sz="2400" i="1">
                            <a:latin typeface="Cambria Math"/>
                          </a:rPr>
                          <m:t>3</m:t>
                        </m:r>
                        <m:r>
                          <a:rPr lang="bn-BD" sz="2400" i="1">
                            <a:latin typeface="Cambria Math"/>
                          </a:rPr>
                          <m:t>,  </m:t>
                        </m:r>
                        <m:r>
                          <a:rPr lang="bn-BD" sz="2400" i="1">
                            <a:latin typeface="Cambria Math"/>
                          </a:rPr>
                          <m:t>4</m:t>
                        </m:r>
                        <m:r>
                          <a:rPr lang="bn-BD" sz="2400" i="1">
                            <a:latin typeface="Cambria Math"/>
                          </a:rPr>
                          <m:t> , </m:t>
                        </m:r>
                        <m:r>
                          <a:rPr lang="bn-BD" sz="2400" i="1">
                            <a:latin typeface="Cambria Math"/>
                          </a:rPr>
                          <m:t>5</m:t>
                        </m:r>
                        <m:r>
                          <a:rPr lang="bn-BD" sz="2400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×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n-BD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bn-BD" sz="2400" i="1">
                            <a:latin typeface="Cambria Math"/>
                          </a:rPr>
                          <m:t>  </m:t>
                        </m:r>
                        <m:r>
                          <a:rPr lang="bn-BD" sz="2400" i="1">
                            <a:latin typeface="Cambria Math"/>
                          </a:rPr>
                          <m:t>5</m:t>
                        </m:r>
                        <m:r>
                          <a:rPr lang="bn-BD" sz="2400" i="1">
                            <a:latin typeface="Cambria Math"/>
                          </a:rPr>
                          <m:t> , </m:t>
                        </m:r>
                        <m:r>
                          <a:rPr lang="bn-BD" sz="2400" i="1">
                            <a:latin typeface="Cambria Math"/>
                          </a:rPr>
                          <m:t>6</m:t>
                        </m:r>
                        <m:r>
                          <a:rPr lang="bn-BD" sz="2400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={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e>
                    </m:d>
                    <m:r>
                      <a:rPr lang="en-US" sz="2400" b="0" i="0" smtClean="0"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  <m:r>
                      <a:rPr lang="en-US" sz="2400" b="0" i="0" smtClean="0">
                        <a:latin typeface="Cambria Math"/>
                        <a:cs typeface="NikoshBAN" panose="02000000000000000000" pitchFamily="2" charset="0"/>
                      </a:rPr>
                      <m:t>,  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  <m:r>
                      <a:rPr lang="en-US" sz="2400" b="0" i="0" smtClean="0"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  <m:r>
                      <a:rPr lang="en-US" sz="2400" b="0" i="0" smtClean="0"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2400" b="0" i="0" smtClean="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  <m:r>
                      <a:rPr lang="en-US" sz="2400" b="0" i="0" smtClean="0">
                        <a:latin typeface="Cambria Math"/>
                        <a:cs typeface="NikoshBAN" panose="02000000000000000000" pitchFamily="2" charset="0"/>
                      </a:rPr>
                      <m:t>,( </m:t>
                    </m:r>
                    <m:r>
                      <a:rPr lang="en-US" sz="2400" b="0" i="0" smtClean="0">
                        <a:latin typeface="Cambria Math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2400" b="0" i="0" smtClean="0">
                        <a:latin typeface="Cambria Math"/>
                        <a:cs typeface="NikoshBAN" panose="02000000000000000000" pitchFamily="2" charset="0"/>
                      </a:rPr>
                      <m:t> , </m:t>
                    </m:r>
                    <m:r>
                      <a:rPr lang="en-US" sz="2400" b="0" i="0" smtClean="0">
                        <a:latin typeface="Cambria Math"/>
                        <a:cs typeface="NikoshBAN" panose="02000000000000000000" pitchFamily="2" charset="0"/>
                      </a:rPr>
                      <m:t>6</m:t>
                    </m:r>
                    <m:r>
                      <a:rPr lang="en-US" sz="2400" b="0" i="0" smtClean="0">
                        <a:latin typeface="Cambria Math"/>
                        <a:cs typeface="NikoshBAN" panose="02000000000000000000" pitchFamily="2" charset="0"/>
                      </a:rPr>
                      <m:t> )}</m:t>
                    </m:r>
                  </m:oMath>
                </a14:m>
                <a:endParaRPr lang="bn-BD" sz="2400" b="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400" b="0" i="0" dirty="0" smtClean="0">
                    <a:latin typeface="Cambria Math"/>
                    <a:cs typeface="NikoshBAN" panose="02000000000000000000" pitchFamily="2" charset="0"/>
                  </a:rPr>
                  <a:t>সুতরাং </a:t>
                </a:r>
              </a:p>
              <a:p>
                <a:r>
                  <a:rPr lang="bn-BD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অন্বয়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R=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{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 i="1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</m:e>
                    </m:d>
                    <m:r>
                      <a:rPr lang="en-US" sz="2400"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  <m:r>
                      <a:rPr lang="en-US" sz="2400">
                        <a:latin typeface="Cambria Math"/>
                        <a:cs typeface="NikoshBAN" panose="02000000000000000000" pitchFamily="2" charset="0"/>
                      </a:rPr>
                      <m:t>,   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  <m:r>
                      <a:rPr lang="en-US" sz="2400"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4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6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  <m:r>
                      <a:rPr lang="en-US" sz="2400">
                        <a:latin typeface="Cambria Math"/>
                        <a:cs typeface="NikoshBAN" panose="02000000000000000000" pitchFamily="2" charset="0"/>
                      </a:rPr>
                      <m:t>, 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 , 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5</m:t>
                        </m:r>
                        <m:r>
                          <a:rPr lang="en-US" sz="2400">
                            <a:latin typeface="Cambria Math"/>
                            <a:cs typeface="NikoshBAN" panose="02000000000000000000" pitchFamily="2" charset="0"/>
                          </a:rPr>
                          <m:t> </m:t>
                        </m:r>
                      </m:e>
                    </m:d>
                    <m:r>
                      <a:rPr lang="en-US" sz="2400">
                        <a:latin typeface="Cambria Math"/>
                        <a:cs typeface="NikoshBAN" panose="02000000000000000000" pitchFamily="2" charset="0"/>
                      </a:rPr>
                      <m:t>,( </m:t>
                    </m:r>
                    <m:r>
                      <a:rPr lang="en-US" sz="2400">
                        <a:latin typeface="Cambria Math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2400">
                        <a:latin typeface="Cambria Math"/>
                        <a:cs typeface="NikoshBAN" panose="02000000000000000000" pitchFamily="2" charset="0"/>
                      </a:rPr>
                      <m:t> , </m:t>
                    </m:r>
                    <m:r>
                      <a:rPr lang="en-US" sz="2400">
                        <a:latin typeface="Cambria Math"/>
                        <a:cs typeface="NikoshBAN" panose="02000000000000000000" pitchFamily="2" charset="0"/>
                      </a:rPr>
                      <m:t>6</m:t>
                    </m:r>
                    <m:r>
                      <a:rPr lang="en-US" sz="2400">
                        <a:latin typeface="Cambria Math"/>
                        <a:cs typeface="NikoshBAN" panose="02000000000000000000" pitchFamily="2" charset="0"/>
                      </a:rPr>
                      <m:t> )}</m:t>
                    </m:r>
                  </m:oMath>
                </a14:m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এখানে অন্বয় গুলোর প্রথম উপাদানসমূহ 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3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3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4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4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5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5</m:t>
                    </m:r>
                  </m:oMath>
                </a14:m>
                <a:r>
                  <a:rPr lang="bn-BD" sz="2800" b="0" i="0" dirty="0" smtClean="0">
                    <a:latin typeface="Cambria Math"/>
                    <a:cs typeface="NikoshBAN" panose="02000000000000000000" pitchFamily="2" charset="0"/>
                  </a:rPr>
                  <a:t> এবং দ্বিতীয়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উপাদানসমূহ  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5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6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5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6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5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6</m:t>
                    </m:r>
                  </m:oMath>
                </a14:m>
                <a:endParaRPr lang="en-US" sz="2800" b="0" i="0" dirty="0" smtClean="0">
                  <a:latin typeface="Cambria Math"/>
                  <a:cs typeface="NikoshBAN" panose="02000000000000000000" pitchFamily="2" charset="0"/>
                </a:endParaRPr>
              </a:p>
              <a:p>
                <a:r>
                  <a:rPr lang="bn-BD" sz="2800" b="0" dirty="0" smtClean="0">
                    <a:cs typeface="NikoshBAN" panose="02000000000000000000" pitchFamily="2" charset="0"/>
                  </a:rPr>
                  <a:t>সুতরাং ডোম R = { </a:t>
                </a:r>
                <a14:m>
                  <m:oMath xmlns:m="http://schemas.openxmlformats.org/officeDocument/2006/math">
                    <m:r>
                      <a:rPr lang="bn-BD" sz="2800" b="0" i="0" smtClean="0">
                        <a:latin typeface="Cambria Math"/>
                        <a:cs typeface="NikoshBAN" panose="02000000000000000000" pitchFamily="2" charset="0"/>
                      </a:rPr>
                      <m:t>3</m:t>
                    </m:r>
                    <m:r>
                      <a:rPr lang="bn-BD" sz="2800" b="0" i="0" smtClean="0">
                        <a:latin typeface="Cambria Math"/>
                        <a:cs typeface="NikoshBAN" panose="02000000000000000000" pitchFamily="2" charset="0"/>
                      </a:rPr>
                      <m:t> , </m:t>
                    </m:r>
                    <m:r>
                      <a:rPr lang="bn-BD" sz="2800" b="0" i="0" smtClean="0">
                        <a:latin typeface="Cambria Math"/>
                        <a:cs typeface="NikoshBAN" panose="02000000000000000000" pitchFamily="2" charset="0"/>
                      </a:rPr>
                      <m:t>4</m:t>
                    </m:r>
                    <m:r>
                      <a:rPr lang="bn-BD" sz="2800" b="0" i="0" smtClean="0">
                        <a:latin typeface="Cambria Math"/>
                        <a:cs typeface="NikoshBAN" panose="02000000000000000000" pitchFamily="2" charset="0"/>
                      </a:rPr>
                      <m:t> , </m:t>
                    </m:r>
                    <m:r>
                      <a:rPr lang="bn-BD" sz="2800" b="0" i="0" smtClean="0">
                        <a:latin typeface="Cambria Math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2800" b="0" i="0" smtClean="0">
                        <a:latin typeface="Cambria Math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 এবং  রেঞ্জ  R = {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5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 ,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6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 }</m:t>
                    </m:r>
                  </m:oMath>
                </a14:m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1" y="2209800"/>
                <a:ext cx="8686800" cy="4339650"/>
              </a:xfrm>
              <a:prstGeom prst="rect">
                <a:avLst/>
              </a:prstGeom>
              <a:blipFill rotWithShape="1">
                <a:blip r:embed="rId2"/>
                <a:stretch>
                  <a:fillRect l="-1116" t="-556" b="-2500"/>
                </a:stretch>
              </a:blipFill>
              <a:ln w="571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89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791028"/>
            <a:ext cx="2743200" cy="548640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041570" y="716134"/>
            <a:ext cx="2492829" cy="558074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95400" y="1219200"/>
            <a:ext cx="1524000" cy="13716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88142" y="4495800"/>
            <a:ext cx="1683657" cy="14478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95400" y="2819400"/>
            <a:ext cx="1524000" cy="129540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12858" y="1219200"/>
            <a:ext cx="1364342" cy="1295400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81800" y="2819400"/>
            <a:ext cx="1295400" cy="1447800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81800" y="4495800"/>
            <a:ext cx="1331685" cy="1524000"/>
          </a:xfrm>
          <a:prstGeom prst="ellipse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228598"/>
            <a:ext cx="23549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কলার মূল্য  Y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10992" y="119390"/>
            <a:ext cx="1953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কলার মূল্য  X</a:t>
            </a:r>
            <a:endParaRPr lang="en-US" sz="2800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505200" y="1624584"/>
            <a:ext cx="2438400" cy="7376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3505198" y="3174492"/>
            <a:ext cx="2438400" cy="7376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3505199" y="4724401"/>
            <a:ext cx="2438400" cy="73761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35198" y="6336594"/>
            <a:ext cx="457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 কলার  দাম দুই টাকা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198" y="381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Y = 2X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873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1" y="650518"/>
            <a:ext cx="3429000" cy="830997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– ৩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981200"/>
                <a:ext cx="8305800" cy="58477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81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+mj-lt"/>
                  </a:rPr>
                  <a:t>f </a:t>
                </a:r>
                <a:r>
                  <a:rPr lang="en-US" sz="3200" dirty="0" smtClean="0"/>
                  <a:t>(x) 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latin typeface="Cambria Math"/>
                      </a:rPr>
                      <m:t>−</m:t>
                    </m:r>
                    <m:r>
                      <a:rPr lang="en-US" sz="3200" b="0" i="0" smtClean="0">
                        <a:latin typeface="Cambria Math"/>
                      </a:rPr>
                      <m:t>5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</a:rPr>
                      <m:t>x</m:t>
                    </m:r>
                    <m:r>
                      <a:rPr lang="en-US" sz="3200" b="0" i="0" smtClean="0">
                        <a:latin typeface="Cambria Math"/>
                      </a:rPr>
                      <m:t>+</m:t>
                    </m:r>
                    <m:r>
                      <a:rPr lang="en-US" sz="3200" b="0" i="0" smtClean="0">
                        <a:latin typeface="Cambria Math"/>
                      </a:rPr>
                      <m:t>6</m:t>
                    </m:r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হলে,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f( </a:t>
                </a:r>
                <a:r>
                  <a:rPr lang="en-US" sz="3200" dirty="0">
                    <a:latin typeface="+mj-lt"/>
                    <a:cs typeface="NikoshBAN" panose="02000000000000000000" pitchFamily="2" charset="0"/>
                  </a:rPr>
                  <a:t>4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) 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মান নির্ণয় কর।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81200"/>
                <a:ext cx="830580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950" t="-11765" b="-30392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3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1" y="650518"/>
            <a:ext cx="3429000" cy="830997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– ৩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3000" y="3276600"/>
                <a:ext cx="6477000" cy="313932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f </a:t>
                </a:r>
                <a:r>
                  <a:rPr lang="en-US" sz="3600" dirty="0"/>
                  <a:t>(x) 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>
                        <a:latin typeface="Cambria Math"/>
                      </a:rPr>
                      <m:t>−</m:t>
                    </m:r>
                    <m:r>
                      <a:rPr lang="en-US" sz="3600">
                        <a:latin typeface="Cambria Math"/>
                      </a:rPr>
                      <m:t>5</m:t>
                    </m:r>
                    <m:r>
                      <m:rPr>
                        <m:sty m:val="p"/>
                      </m:rPr>
                      <a:rPr lang="en-US" sz="3600">
                        <a:latin typeface="Cambria Math"/>
                      </a:rPr>
                      <m:t>x</m:t>
                    </m:r>
                    <m:r>
                      <a:rPr lang="en-US" sz="3600">
                        <a:latin typeface="Cambria Math"/>
                      </a:rPr>
                      <m:t>+</m:t>
                    </m:r>
                    <m:r>
                      <a:rPr lang="en-US" sz="3600" smtClean="0">
                        <a:latin typeface="Cambria Math"/>
                      </a:rPr>
                      <m:t>6</m:t>
                    </m:r>
                  </m:oMath>
                </a14:m>
                <a:endParaRPr lang="en-US" sz="3600" dirty="0" smtClean="0"/>
              </a:p>
              <a:p>
                <a:r>
                  <a:rPr lang="en-US" sz="3600" dirty="0"/>
                  <a:t>f</a:t>
                </a:r>
                <a:r>
                  <a:rPr lang="en-US" sz="3600" dirty="0" smtClean="0"/>
                  <a:t> (4)=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0" smtClean="0">
                        <a:latin typeface="Cambria Math"/>
                      </a:rPr>
                      <m:t>−</m:t>
                    </m:r>
                    <m:r>
                      <a:rPr lang="en-US" sz="3600" b="0" i="0" smtClean="0">
                        <a:latin typeface="Cambria Math"/>
                      </a:rPr>
                      <m:t>5</m:t>
                    </m:r>
                    <m:r>
                      <a:rPr lang="en-US" sz="3600" b="0" i="1" smtClean="0">
                        <a:latin typeface="Cambria Math"/>
                      </a:rPr>
                      <m:t>×</m:t>
                    </m:r>
                    <m:r>
                      <a:rPr lang="en-US" sz="3600" b="0" i="1" smtClean="0">
                        <a:latin typeface="Cambria Math"/>
                      </a:rPr>
                      <m:t>4</m:t>
                    </m:r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</a:rPr>
                      <m:t>6</m:t>
                    </m:r>
                  </m:oMath>
                </a14:m>
                <a:endParaRPr lang="en-US" sz="3600" b="0" dirty="0" smtClean="0"/>
              </a:p>
              <a:p>
                <a:r>
                  <a:rPr lang="en-US" sz="3600" dirty="0" smtClean="0"/>
                  <a:t>        = 16 -   20 + 6   </a:t>
                </a:r>
              </a:p>
              <a:p>
                <a:r>
                  <a:rPr lang="en-US" sz="3600" dirty="0" smtClean="0"/>
                  <a:t>       = 22 – 20</a:t>
                </a:r>
              </a:p>
              <a:p>
                <a:r>
                  <a:rPr lang="en-US" sz="3600" dirty="0" smtClean="0"/>
                  <a:t>        =2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276600"/>
                <a:ext cx="6477000" cy="3139321"/>
              </a:xfrm>
              <a:prstGeom prst="rect">
                <a:avLst/>
              </a:prstGeom>
              <a:blipFill rotWithShape="1">
                <a:blip r:embed="rId2"/>
                <a:stretch>
                  <a:fillRect l="-2622" t="-211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38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2943" y="457200"/>
            <a:ext cx="8534400" cy="6172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905000"/>
                <a:ext cx="80772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/>
                  <a:t>    A = { 4 ,5 , 6 </a:t>
                </a:r>
                <a:r>
                  <a:rPr lang="bn-BD" sz="3200" dirty="0" smtClean="0"/>
                  <a:t>} , B = {6, 7}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</a:p>
              <a:p>
                <a:r>
                  <a:rPr lang="bn-BD" sz="3200" dirty="0" smtClean="0"/>
                  <a:t>    f(x)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bn-BD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bn-BD" sz="3200" dirty="0" smtClean="0"/>
                  <a:t>- 3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bn-BD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bn-BD" sz="3200" b="0" i="0" smtClean="0">
                        <a:latin typeface="Cambria Math"/>
                      </a:rPr>
                      <m:t>+</m:t>
                    </m:r>
                    <m:r>
                      <a:rPr lang="bn-BD" sz="3200" b="0" i="0" smtClean="0">
                        <a:latin typeface="Cambria Math"/>
                      </a:rPr>
                      <m:t>4</m:t>
                    </m:r>
                    <m:r>
                      <m:rPr>
                        <m:sty m:val="p"/>
                      </m:rPr>
                      <a:rPr lang="bn-BD" sz="3200" b="0" i="0" smtClean="0">
                        <a:latin typeface="Cambria Math"/>
                      </a:rPr>
                      <m:t>x</m:t>
                    </m:r>
                    <m:r>
                      <a:rPr lang="bn-BD" sz="3200" b="0" i="0" smtClean="0">
                        <a:latin typeface="Cambria Math"/>
                      </a:rPr>
                      <m:t> −</m:t>
                    </m:r>
                    <m:r>
                      <a:rPr lang="bn-BD" sz="3200" b="0" i="0" smtClean="0">
                        <a:latin typeface="Cambria Math"/>
                      </a:rPr>
                      <m:t>6</m:t>
                    </m:r>
                  </m:oMath>
                </a14:m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 -</a:t>
                </a:r>
              </a:p>
              <a:p>
                <a:endParaRPr lang="bn-BD" sz="2800" dirty="0"/>
              </a:p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নিচের প্রশ্ন গুলোর উত্তর লেখ –</a:t>
                </a:r>
              </a:p>
              <a:p>
                <a:endPara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ক)  x  ও y উপাদান  বিবেচনা করে  অন্বয়  এর  সুত্রটি  লেখ।</a:t>
                </a:r>
              </a:p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খ)  A ও B  সেটের মধ্যে অন্বয়  বের  করে  উহার   ডোমেন  ও  রেঞ্জ  নির্ণয়  কর।</a:t>
                </a:r>
              </a:p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গ)  f(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3</m:t>
                    </m:r>
                    <m:r>
                      <a:rPr lang="bn-BD" sz="2800" b="0" i="1" smtClean="0">
                        <a:latin typeface="Cambria Math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এর মান </a:t>
                </a:r>
                <a:r>
                  <a:rPr lang="bn-BD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  কর।</a:t>
                </a:r>
              </a:p>
              <a:p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05000"/>
                <a:ext cx="8077200" cy="4524315"/>
              </a:xfrm>
              <a:prstGeom prst="rect">
                <a:avLst/>
              </a:prstGeom>
              <a:blipFill rotWithShape="1">
                <a:blip r:embed="rId2"/>
                <a:stretch>
                  <a:fillRect l="-1509" t="-2156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946400" y="685800"/>
            <a:ext cx="2743200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62629" y="990600"/>
            <a:ext cx="50292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40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3011714"/>
                <a:ext cx="7924800" cy="954107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BD" sz="2800" b="0" i="0" smtClean="0">
                        <a:latin typeface="Cambria Math"/>
                      </a:rPr>
                      <m:t>A</m:t>
                    </m:r>
                    <m:r>
                      <m:rPr>
                        <m:nor/>
                      </m:rPr>
                      <a:rPr lang="bn-BD" sz="2800" b="0" i="0" smtClean="0">
                        <a:latin typeface="Cambria Math"/>
                      </a:rPr>
                      <m:t> = </m:t>
                    </m:r>
                    <m:d>
                      <m:dPr>
                        <m:begChr m:val="{"/>
                        <m:endChr m:val="}"/>
                        <m:ctrlPr>
                          <a:rPr lang="bn-BD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bn-BD" sz="2800" b="0" i="1" smtClean="0">
                            <a:latin typeface="Cambria Math"/>
                          </a:rPr>
                          <m:t>5</m:t>
                        </m:r>
                        <m:r>
                          <a:rPr lang="bn-BD" sz="2800" b="0" i="1" smtClean="0">
                            <a:latin typeface="Cambria Math"/>
                          </a:rPr>
                          <m:t> ,</m:t>
                        </m:r>
                        <m:r>
                          <a:rPr lang="bn-BD" sz="2800" b="0" i="1" smtClean="0">
                            <a:latin typeface="Cambria Math"/>
                          </a:rPr>
                          <m:t>6</m:t>
                        </m:r>
                        <m:r>
                          <a:rPr lang="bn-BD" sz="2800" b="0" i="1" smtClean="0">
                            <a:latin typeface="Cambria Math"/>
                          </a:rPr>
                          <m:t>, </m:t>
                        </m:r>
                        <m:r>
                          <a:rPr lang="bn-BD" sz="2800" b="0" i="1" smtClean="0">
                            <a:latin typeface="Cambria Math"/>
                          </a:rPr>
                          <m:t>7</m:t>
                        </m:r>
                      </m:e>
                    </m:d>
                  </m:oMath>
                </a14:m>
                <a:r>
                  <a:rPr lang="bn-BD" sz="2800" dirty="0" smtClean="0"/>
                  <a:t> এবং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BD" sz="2800" b="0" i="0" smtClean="0">
                        <a:latin typeface="Cambria Math"/>
                      </a:rPr>
                      <m:t>B</m:t>
                    </m:r>
                    <m:r>
                      <m:rPr>
                        <m:nor/>
                      </m:rPr>
                      <a:rPr lang="bn-BD" sz="2800" b="0" i="0" smtClean="0">
                        <a:latin typeface="Cambria Math"/>
                      </a:rPr>
                      <m:t> = </m:t>
                    </m:r>
                    <m:d>
                      <m:dPr>
                        <m:begChr m:val="{"/>
                        <m:endChr m:val="}"/>
                        <m:ctrlPr>
                          <a:rPr lang="bn-BD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bn-BD" sz="2800" b="0" i="1" smtClean="0">
                            <a:latin typeface="Cambria Math"/>
                          </a:rPr>
                          <m:t>7</m:t>
                        </m:r>
                        <m:r>
                          <a:rPr lang="bn-BD" sz="2800" b="0" i="1" smtClean="0">
                            <a:latin typeface="Cambria Math"/>
                          </a:rPr>
                          <m:t>, </m:t>
                        </m:r>
                        <m:r>
                          <a:rPr lang="bn-BD" sz="2800" b="0" i="1" smtClean="0">
                            <a:latin typeface="Cambria Math"/>
                          </a:rPr>
                          <m:t>8</m:t>
                        </m:r>
                        <m:r>
                          <a:rPr lang="bn-BD" sz="2800" b="0" i="1" smtClean="0">
                            <a:latin typeface="Cambria Math"/>
                          </a:rPr>
                          <m:t> , </m:t>
                        </m:r>
                        <m:r>
                          <a:rPr lang="bn-BD" sz="2800" b="0" i="1" smtClean="0">
                            <a:latin typeface="Cambria Math"/>
                          </a:rPr>
                          <m:t>9</m:t>
                        </m:r>
                      </m:e>
                    </m:d>
                  </m:oMath>
                </a14:m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bn-BD" sz="2800" dirty="0" smtClean="0"/>
                  <a:t> , A 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ও</a:t>
                </a:r>
                <a:r>
                  <a:rPr lang="bn-BD" sz="2800" dirty="0" smtClean="0"/>
                  <a:t> B 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সেটের উপাদান গুলর মধ্যে  </a:t>
                </a:r>
                <a:r>
                  <a:rPr lang="bn-BD" sz="2800" dirty="0" smtClean="0"/>
                  <a:t>X ˃ Y </a:t>
                </a:r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বিবেচনা করে অন্বয়টি নির্ণয়  কর</a:t>
                </a:r>
                <a:r>
                  <a:rPr lang="bn-BD" sz="2800" dirty="0" smtClean="0"/>
                  <a:t>। </a:t>
                </a:r>
                <a:endParaRPr lang="en-US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011714"/>
                <a:ext cx="79248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302" t="-5521" b="-15337"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19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228600"/>
            <a:ext cx="6248400" cy="3733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4410670"/>
            <a:ext cx="7467600" cy="184665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সবাইকে </a:t>
            </a:r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5486" y="457200"/>
            <a:ext cx="41148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BD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61285"/>
            <a:ext cx="8382000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সমীরণ চন্দ্র দাস</a:t>
            </a:r>
          </a:p>
          <a:p>
            <a:pPr algn="ctr"/>
            <a:r>
              <a:rPr lang="bn-IN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পাহাড়পুর বসন্ত কুমার পাবলিক উচ্চ বিদ্যালয়</a:t>
            </a:r>
          </a:p>
          <a:p>
            <a:pPr algn="ctr"/>
            <a:r>
              <a:rPr lang="bn-IN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আজমিরীগঞ্জ,হবিগঞ্জ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92" y="2030795"/>
            <a:ext cx="1449324" cy="18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7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7686" y="577334"/>
            <a:ext cx="4648200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পাঠপরিচিতি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485180"/>
            <a:ext cx="6629400" cy="2800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শ্রেণীঃ নবম শ্রেণি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অধ্যায়ঃ দ্বিতীয় (অন্বয় ও ফংশন)   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400" smtClean="0">
                <a:latin typeface="NikoshBAN" pitchFamily="2" charset="0"/>
                <a:cs typeface="NikoshBAN" pitchFamily="2" charset="0"/>
              </a:rPr>
              <a:t>৫ মিনিট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8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228600"/>
            <a:ext cx="35052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পরিকল্পনা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655154"/>
              </p:ext>
            </p:extLst>
          </p:nvPr>
        </p:nvGraphicFramePr>
        <p:xfrm>
          <a:off x="228600" y="1676400"/>
          <a:ext cx="8610601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693"/>
                <a:gridCol w="1291590"/>
                <a:gridCol w="3659505"/>
                <a:gridCol w="1183958"/>
                <a:gridCol w="1506855"/>
              </a:tblGrid>
              <a:tr h="430129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ফ্রেম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উপকরন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বিনিময়,শ্রেণিবিন্যাস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পূর্ব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জ্ঞান যাচাই, ও  </a:t>
                      </a:r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পাঠশিরোনাম ঘোষণা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 মি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 ফল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কাজ সংক্ষিপ্ত বক্তব্য ও প্রদর্শন</a:t>
                      </a:r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15 মি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চকবোর্ড/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94824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 ফল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-২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জোড়ায় 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কাজ, সংক্ষিপ্ত বক্তব্য ও প্রদর্শন</a:t>
                      </a:r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১0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মি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চকবোর্ড/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bn-BD" sz="1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39616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 ফল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-৩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জোড়ায় </a:t>
                      </a:r>
                      <a:r>
                        <a:rPr lang="bn-BD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কাজ ,সংক্ষিপ্ত বক্তব্য ও প্রদর্শন</a:t>
                      </a:r>
                      <a:endParaRPr lang="bn-BD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১o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মি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চকবোর্ড/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bn-BD" sz="1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সৃজনশীল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প্রশ্ন</a:t>
                      </a:r>
                      <a:endParaRPr lang="bn-BD" sz="24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মি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  ৪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চকবোর্ড/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</a:p>
                  </a:txBody>
                  <a:tcPr/>
                </a:tc>
              </a:tr>
              <a:tr h="430129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  ৫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সমাপ্তি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6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228600"/>
            <a:ext cx="8382000" cy="6477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09600" y="381000"/>
            <a:ext cx="8382000" cy="6477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7910" y="918865"/>
            <a:ext cx="55626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717631"/>
            <a:ext cx="51816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অন্বয় ও ফাংশন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503903"/>
            <a:ext cx="33528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09800"/>
            <a:ext cx="8458200" cy="337528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এই পাঠ শেষে শিক্ষার্থীরা 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spcAft>
                <a:spcPts val="1000"/>
              </a:spcAft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অন্বয় ও ফাংশন এর ধারণা সংজ্ঞায়িত করতে পারবে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spcAft>
                <a:spcPts val="1000"/>
              </a:spcAft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দুইটি সেটের মধ্যে অন্বয় বের করে  উহার  ডোমেন ও</a:t>
            </a:r>
          </a:p>
          <a:p>
            <a:pPr>
              <a:spcAft>
                <a:spcPts val="1000"/>
              </a:spcAft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রেঞ্জ নির্ণয়  করতে  পারবে।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spcAft>
                <a:spcPts val="1000"/>
              </a:spcAft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ফাংশন এর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ধারণার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গাণিতিক  প্রয়োগ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95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63545" y="1219200"/>
            <a:ext cx="1143000" cy="11430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63545" y="4038600"/>
            <a:ext cx="1143000" cy="11430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63545" y="2625213"/>
            <a:ext cx="1143000" cy="114300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172200" y="5433552"/>
            <a:ext cx="1143000" cy="1143000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63545" y="5433552"/>
            <a:ext cx="1143000" cy="1143000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130413" y="4038600"/>
            <a:ext cx="1143000" cy="1143000"/>
          </a:xfrm>
          <a:prstGeom prst="ellipse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177116" y="2625213"/>
            <a:ext cx="1143000" cy="1143000"/>
          </a:xfrm>
          <a:prstGeom prst="ellipse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177116" y="1219200"/>
            <a:ext cx="1143000" cy="1143000"/>
          </a:xfrm>
          <a:prstGeom prst="ellipse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316101"/>
            <a:ext cx="2057400" cy="646331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দাদার বাড়ি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4943" y="413265"/>
            <a:ext cx="20574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নানার বাড়ি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429000" y="1790700"/>
            <a:ext cx="2590800" cy="1905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 rot="1229963">
            <a:off x="3373639" y="2238314"/>
            <a:ext cx="2590800" cy="1905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2290013">
            <a:off x="3083068" y="2793952"/>
            <a:ext cx="3231154" cy="16495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3046682">
            <a:off x="2684272" y="3476789"/>
            <a:ext cx="4248457" cy="22749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3324966" y="3216145"/>
            <a:ext cx="2590800" cy="19050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20176792">
            <a:off x="3260604" y="2629563"/>
            <a:ext cx="2962111" cy="163149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1158085">
            <a:off x="3277166" y="3702914"/>
            <a:ext cx="2590800" cy="19050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240017">
            <a:off x="3026977" y="4351968"/>
            <a:ext cx="3399868" cy="19378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3352906" y="4514850"/>
            <a:ext cx="2590800" cy="1905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1158085">
            <a:off x="3234835" y="5070737"/>
            <a:ext cx="2831384" cy="25982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20176792">
            <a:off x="3172070" y="3868981"/>
            <a:ext cx="2962111" cy="16314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 rot="19236545">
            <a:off x="2914878" y="3135081"/>
            <a:ext cx="3567536" cy="2795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>
            <a:off x="3373639" y="5955892"/>
            <a:ext cx="2590800" cy="1905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 rot="20176792">
            <a:off x="3245853" y="5237575"/>
            <a:ext cx="2962111" cy="16314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 rot="18591160">
            <a:off x="2459803" y="3851374"/>
            <a:ext cx="4591078" cy="13789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2398" y="1467534"/>
            <a:ext cx="1676401" cy="646331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দাদা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2398" y="2823453"/>
            <a:ext cx="1678859" cy="646331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দাদী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399" y="4179753"/>
            <a:ext cx="1688691" cy="646331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চাচা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399" y="5666452"/>
            <a:ext cx="1656735" cy="646331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ফুফু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51569" y="1562784"/>
            <a:ext cx="161623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নানা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95814" y="2876428"/>
            <a:ext cx="157198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নানী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51569" y="4382184"/>
            <a:ext cx="161623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মামা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78608" y="5666453"/>
            <a:ext cx="158919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খালা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ight Arrow 40"/>
          <p:cNvSpPr/>
          <p:nvPr/>
        </p:nvSpPr>
        <p:spPr>
          <a:xfrm rot="19236545">
            <a:off x="2886301" y="4570030"/>
            <a:ext cx="3567536" cy="2795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8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1051502"/>
            <a:ext cx="3429000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-1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743200"/>
            <a:ext cx="6705600" cy="70788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অন্বয় ও ফাংশন এর ধারণা সংজ্ঞায়িত কর।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120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1504</TotalTime>
  <Words>568</Words>
  <Application>Microsoft Office PowerPoint</Application>
  <PresentationFormat>On-screen Show (4:3)</PresentationFormat>
  <Paragraphs>120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SAHAJALAL HIGH SCHOO</dc:creator>
  <cp:lastModifiedBy>DELL</cp:lastModifiedBy>
  <cp:revision>154</cp:revision>
  <dcterms:created xsi:type="dcterms:W3CDTF">2006-08-16T00:00:00Z</dcterms:created>
  <dcterms:modified xsi:type="dcterms:W3CDTF">2021-02-20T15:38:06Z</dcterms:modified>
</cp:coreProperties>
</file>