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9"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CBC48A-0913-4321-9F06-0A36422597A6}">
          <p14:sldIdLst>
            <p14:sldId id="256"/>
            <p14:sldId id="257"/>
            <p14:sldId id="258"/>
            <p14:sldId id="259"/>
            <p14:sldId id="260"/>
            <p14:sldId id="261"/>
            <p14:sldId id="262"/>
            <p14:sldId id="263"/>
            <p14:sldId id="268"/>
            <p14:sldId id="264"/>
          </p14:sldIdLst>
        </p14:section>
        <p14:section name="Untitled Section" id="{68F53AB7-B329-430F-ACC3-6FD94F44A0B5}">
          <p14:sldIdLst>
            <p14:sldId id="269"/>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660"/>
  </p:normalViewPr>
  <p:slideViewPr>
    <p:cSldViewPr snapToGrid="0">
      <p:cViewPr varScale="1">
        <p:scale>
          <a:sx n="83" d="100"/>
          <a:sy n="83" d="100"/>
        </p:scale>
        <p:origin x="34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53607D-7ED4-47B1-8EF4-90D91FBE6DF8}"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208126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3607D-7ED4-47B1-8EF4-90D91FBE6DF8}"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284065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3607D-7ED4-47B1-8EF4-90D91FBE6DF8}"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67660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3607D-7ED4-47B1-8EF4-90D91FBE6DF8}"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17167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53607D-7ED4-47B1-8EF4-90D91FBE6DF8}"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136868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53607D-7ED4-47B1-8EF4-90D91FBE6DF8}"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19631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3607D-7ED4-47B1-8EF4-90D91FBE6DF8}"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377050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53607D-7ED4-47B1-8EF4-90D91FBE6DF8}"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235246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3607D-7ED4-47B1-8EF4-90D91FBE6DF8}"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82777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53607D-7ED4-47B1-8EF4-90D91FBE6DF8}"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26038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53607D-7ED4-47B1-8EF4-90D91FBE6DF8}"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DB1D9-56F2-4BED-9E8A-0DDE4EFE3476}" type="slidenum">
              <a:rPr lang="en-US" smtClean="0"/>
              <a:t>‹#›</a:t>
            </a:fld>
            <a:endParaRPr lang="en-US"/>
          </a:p>
        </p:txBody>
      </p:sp>
    </p:spTree>
    <p:extLst>
      <p:ext uri="{BB962C8B-B14F-4D97-AF65-F5344CB8AC3E}">
        <p14:creationId xmlns:p14="http://schemas.microsoft.com/office/powerpoint/2010/main" val="251921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3607D-7ED4-47B1-8EF4-90D91FBE6DF8}"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DB1D9-56F2-4BED-9E8A-0DDE4EFE3476}" type="slidenum">
              <a:rPr lang="en-US" smtClean="0"/>
              <a:t>‹#›</a:t>
            </a:fld>
            <a:endParaRPr lang="en-US"/>
          </a:p>
        </p:txBody>
      </p:sp>
    </p:spTree>
    <p:extLst>
      <p:ext uri="{BB962C8B-B14F-4D97-AF65-F5344CB8AC3E}">
        <p14:creationId xmlns:p14="http://schemas.microsoft.com/office/powerpoint/2010/main" val="171150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6800" y="1514764"/>
            <a:ext cx="7758545" cy="2678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69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60">
          <a:fgClr>
            <a:schemeClr val="accent4"/>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520996" y="997527"/>
            <a:ext cx="4623659" cy="4304146"/>
          </a:xfrm>
          <a:prstGeom prst="rect">
            <a:avLst/>
          </a:prstGeom>
          <a:gradFill flip="none" rotWithShape="0">
            <a:gsLst>
              <a:gs pos="7000">
                <a:srgbClr val="002060"/>
              </a:gs>
              <a:gs pos="62000">
                <a:schemeClr val="tx1">
                  <a:lumMod val="85000"/>
                  <a:lumOff val="15000"/>
                </a:schemeClr>
              </a:gs>
              <a:gs pos="74000">
                <a:schemeClr val="accent1">
                  <a:lumMod val="45000"/>
                  <a:lumOff val="55000"/>
                </a:schemeClr>
              </a:gs>
              <a:gs pos="83000">
                <a:schemeClr val="accent1">
                  <a:lumMod val="45000"/>
                  <a:lumOff val="5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600" b="1" u="sng" dirty="0" smtClean="0"/>
              <a:t>اذكر جمعا من المفرد.</a:t>
            </a:r>
          </a:p>
          <a:p>
            <a:pPr algn="r"/>
            <a:r>
              <a:rPr lang="ar-SA" sz="3600" b="1" u="sng" dirty="0" smtClean="0"/>
              <a:t>المفرد</a:t>
            </a:r>
            <a:r>
              <a:rPr lang="ar-SA" sz="3600" b="1" dirty="0" smtClean="0"/>
              <a:t>                   </a:t>
            </a:r>
            <a:r>
              <a:rPr lang="ar-SA" sz="3600" b="1" u="sng" dirty="0" smtClean="0"/>
              <a:t>الجمع</a:t>
            </a:r>
          </a:p>
          <a:p>
            <a:pPr algn="r"/>
            <a:endParaRPr lang="ar-SA" sz="3600" b="1" dirty="0"/>
          </a:p>
          <a:p>
            <a:pPr algn="r"/>
            <a:r>
              <a:rPr lang="en-US" sz="3600" b="1" dirty="0" smtClean="0"/>
              <a:t>    </a:t>
            </a:r>
            <a:r>
              <a:rPr lang="ar-SA" sz="3600" b="1" dirty="0" smtClean="0"/>
              <a:t>دار                       ديار</a:t>
            </a:r>
            <a:r>
              <a:rPr lang="en-US" sz="3600" b="1" dirty="0" smtClean="0"/>
              <a:t>   </a:t>
            </a:r>
            <a:endParaRPr lang="ar-SA" sz="3600" b="1" dirty="0" smtClean="0"/>
          </a:p>
          <a:p>
            <a:pPr algn="r"/>
            <a:r>
              <a:rPr lang="en-US" sz="3600" b="1" dirty="0" smtClean="0"/>
              <a:t> </a:t>
            </a:r>
            <a:r>
              <a:rPr lang="ar-SA" sz="3600" b="1" dirty="0" smtClean="0"/>
              <a:t>باب                       ابواب</a:t>
            </a:r>
            <a:endParaRPr lang="ar-SA" sz="3600" b="1" dirty="0" smtClean="0">
              <a:solidFill>
                <a:srgbClr val="FF0000"/>
              </a:solidFill>
            </a:endParaRPr>
          </a:p>
          <a:p>
            <a:pPr algn="r"/>
            <a:r>
              <a:rPr lang="ar-SA" sz="3600" b="1" dirty="0" smtClean="0">
                <a:solidFill>
                  <a:srgbClr val="FF0000"/>
                </a:solidFill>
              </a:rPr>
              <a:t>دين                       اديان</a:t>
            </a:r>
          </a:p>
          <a:p>
            <a:pPr algn="r"/>
            <a:r>
              <a:rPr lang="ar-SA" sz="3600" b="1" dirty="0" smtClean="0">
                <a:solidFill>
                  <a:srgbClr val="FF0000"/>
                </a:solidFill>
              </a:rPr>
              <a:t>نجس                     انجاس</a:t>
            </a:r>
          </a:p>
        </p:txBody>
      </p:sp>
      <p:sp>
        <p:nvSpPr>
          <p:cNvPr id="3" name="Rounded Rectangle 2"/>
          <p:cNvSpPr/>
          <p:nvPr/>
        </p:nvSpPr>
        <p:spPr>
          <a:xfrm>
            <a:off x="5569636" y="610460"/>
            <a:ext cx="5645888" cy="5369442"/>
          </a:xfrm>
          <a:prstGeom prst="roundRect">
            <a:avLst/>
          </a:prstGeom>
          <a:gradFill>
            <a:gsLst>
              <a:gs pos="10390">
                <a:schemeClr val="accent4"/>
              </a:gs>
              <a:gs pos="21429">
                <a:schemeClr val="accent4"/>
              </a:gs>
              <a:gs pos="37013">
                <a:schemeClr val="accent4"/>
              </a:gs>
              <a:gs pos="58000">
                <a:schemeClr val="accent4"/>
              </a:gs>
              <a:gs pos="100000">
                <a:schemeClr val="tx1">
                  <a:lumMod val="85000"/>
                  <a:lumOff val="15000"/>
                </a:schemeClr>
              </a:gs>
              <a:gs pos="100000">
                <a:schemeClr val="accent1">
                  <a:lumMod val="45000"/>
                  <a:lumOff val="55000"/>
                </a:schemeClr>
              </a:gs>
              <a:gs pos="83000">
                <a:schemeClr val="accent1">
                  <a:lumMod val="45000"/>
                  <a:lumOff val="5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94400" y="683491"/>
            <a:ext cx="4738255" cy="89653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هات مرادف الكلمات الأتية</a:t>
            </a:r>
            <a:endParaRPr lang="en-US" sz="3600" b="1" dirty="0"/>
          </a:p>
        </p:txBody>
      </p:sp>
      <p:sp>
        <p:nvSpPr>
          <p:cNvPr id="5" name="Rounded Rectangle 4"/>
          <p:cNvSpPr/>
          <p:nvPr/>
        </p:nvSpPr>
        <p:spPr>
          <a:xfrm>
            <a:off x="8197273" y="1653296"/>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الكلمات</a:t>
            </a:r>
            <a:endParaRPr lang="en-US" sz="3600" b="1" dirty="0"/>
          </a:p>
        </p:txBody>
      </p:sp>
      <p:sp>
        <p:nvSpPr>
          <p:cNvPr id="6" name="Rounded Rectangle 5"/>
          <p:cNvSpPr/>
          <p:nvPr/>
        </p:nvSpPr>
        <p:spPr>
          <a:xfrm>
            <a:off x="5672362" y="1662546"/>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المرادف</a:t>
            </a:r>
            <a:endParaRPr lang="en-US" sz="3600" b="1" dirty="0"/>
          </a:p>
        </p:txBody>
      </p:sp>
      <p:sp>
        <p:nvSpPr>
          <p:cNvPr id="9" name="Rounded Rectangle 8"/>
          <p:cNvSpPr/>
          <p:nvPr/>
        </p:nvSpPr>
        <p:spPr>
          <a:xfrm>
            <a:off x="8197273" y="2398822"/>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انطلق</a:t>
            </a:r>
            <a:endParaRPr lang="en-US" sz="3600" b="1" dirty="0"/>
          </a:p>
        </p:txBody>
      </p:sp>
      <p:sp>
        <p:nvSpPr>
          <p:cNvPr id="10" name="Rounded Rectangle 9"/>
          <p:cNvSpPr/>
          <p:nvPr/>
        </p:nvSpPr>
        <p:spPr>
          <a:xfrm>
            <a:off x="8228780" y="3194464"/>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طرق</a:t>
            </a:r>
            <a:endParaRPr lang="en-US" sz="3600" b="1" dirty="0"/>
          </a:p>
        </p:txBody>
      </p:sp>
      <p:sp>
        <p:nvSpPr>
          <p:cNvPr id="11" name="Rounded Rectangle 10"/>
          <p:cNvSpPr/>
          <p:nvPr/>
        </p:nvSpPr>
        <p:spPr>
          <a:xfrm>
            <a:off x="8206725" y="3930754"/>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أمسك</a:t>
            </a:r>
            <a:endParaRPr lang="en-US" sz="3600" b="1" dirty="0"/>
          </a:p>
        </p:txBody>
      </p:sp>
      <p:sp>
        <p:nvSpPr>
          <p:cNvPr id="12" name="Rounded Rectangle 11"/>
          <p:cNvSpPr/>
          <p:nvPr/>
        </p:nvSpPr>
        <p:spPr>
          <a:xfrm>
            <a:off x="8206725" y="4667044"/>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مسرع</a:t>
            </a:r>
            <a:endParaRPr lang="en-US" sz="3600" b="1" dirty="0"/>
          </a:p>
        </p:txBody>
      </p:sp>
      <p:sp>
        <p:nvSpPr>
          <p:cNvPr id="13" name="Rounded Rectangle 12"/>
          <p:cNvSpPr/>
          <p:nvPr/>
        </p:nvSpPr>
        <p:spPr>
          <a:xfrm>
            <a:off x="5711054" y="2419929"/>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ذهب</a:t>
            </a:r>
            <a:endParaRPr lang="en-US" sz="3600" b="1" dirty="0"/>
          </a:p>
        </p:txBody>
      </p:sp>
      <p:sp>
        <p:nvSpPr>
          <p:cNvPr id="14" name="Rounded Rectangle 13"/>
          <p:cNvSpPr/>
          <p:nvPr/>
        </p:nvSpPr>
        <p:spPr>
          <a:xfrm>
            <a:off x="5711052" y="3199086"/>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قرع</a:t>
            </a:r>
            <a:endParaRPr lang="en-US" sz="3600" b="1" dirty="0"/>
          </a:p>
        </p:txBody>
      </p:sp>
      <p:sp>
        <p:nvSpPr>
          <p:cNvPr id="15" name="Rounded Rectangle 14"/>
          <p:cNvSpPr/>
          <p:nvPr/>
        </p:nvSpPr>
        <p:spPr>
          <a:xfrm>
            <a:off x="5711053" y="3930754"/>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قبض</a:t>
            </a:r>
            <a:endParaRPr lang="en-US" sz="3600" b="1" dirty="0"/>
          </a:p>
        </p:txBody>
      </p:sp>
      <p:sp>
        <p:nvSpPr>
          <p:cNvPr id="16" name="Rounded Rectangle 15"/>
          <p:cNvSpPr/>
          <p:nvPr/>
        </p:nvSpPr>
        <p:spPr>
          <a:xfrm>
            <a:off x="5711053" y="4696715"/>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عاجل</a:t>
            </a:r>
            <a:endParaRPr lang="en-US" sz="3600" b="1" dirty="0"/>
          </a:p>
        </p:txBody>
      </p:sp>
    </p:spTree>
    <p:extLst>
      <p:ext uri="{BB962C8B-B14F-4D97-AF65-F5344CB8AC3E}">
        <p14:creationId xmlns:p14="http://schemas.microsoft.com/office/powerpoint/2010/main" val="868192707"/>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35"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anim calcmode="lin" valueType="num">
                                      <p:cBhvr>
                                        <p:cTn id="18"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2">
                                            <p:txEl>
                                              <p:pRg st="1" end="1"/>
                                            </p:txEl>
                                          </p:spTgt>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2000"/>
                                        <p:tgtEl>
                                          <p:spTgt spid="2">
                                            <p:txEl>
                                              <p:pRg st="3" end="3"/>
                                            </p:txEl>
                                          </p:spTgt>
                                        </p:tgtEl>
                                      </p:cBhvr>
                                    </p:animEffect>
                                    <p:anim calcmode="lin" valueType="num">
                                      <p:cBhvr>
                                        <p:cTn id="24" dur="2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2">
                                            <p:txEl>
                                              <p:pRg st="3" end="3"/>
                                            </p:txEl>
                                          </p:spTgt>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2000"/>
                                        <p:tgtEl>
                                          <p:spTgt spid="2">
                                            <p:txEl>
                                              <p:pRg st="4" end="4"/>
                                            </p:txEl>
                                          </p:spTgt>
                                        </p:tgtEl>
                                      </p:cBhvr>
                                    </p:animEffect>
                                    <p:anim calcmode="lin" valueType="num">
                                      <p:cBhvr>
                                        <p:cTn id="30" dur="2000" fill="hold"/>
                                        <p:tgtEl>
                                          <p:spTgt spid="2">
                                            <p:txEl>
                                              <p:pRg st="4" end="4"/>
                                            </p:txEl>
                                          </p:spTgt>
                                        </p:tgtEl>
                                        <p:attrNameLst>
                                          <p:attrName>style.rotation</p:attrName>
                                        </p:attrNameLst>
                                      </p:cBhvr>
                                      <p:tavLst>
                                        <p:tav tm="0">
                                          <p:val>
                                            <p:fltVal val="720"/>
                                          </p:val>
                                        </p:tav>
                                        <p:tav tm="100000">
                                          <p:val>
                                            <p:fltVal val="0"/>
                                          </p:val>
                                        </p:tav>
                                      </p:tavLst>
                                    </p:anim>
                                    <p:anim calcmode="lin" valueType="num">
                                      <p:cBhvr>
                                        <p:cTn id="31"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2" dur="2000" fill="hold"/>
                                        <p:tgtEl>
                                          <p:spTgt spid="2">
                                            <p:txEl>
                                              <p:pRg st="4" end="4"/>
                                            </p:txEl>
                                          </p:spTgt>
                                        </p:tgtEl>
                                        <p:attrNameLst>
                                          <p:attrName>ppt_w</p:attrName>
                                        </p:attrNameLst>
                                      </p:cBhvr>
                                      <p:tavLst>
                                        <p:tav tm="0">
                                          <p:val>
                                            <p:fltVal val="0"/>
                                          </p:val>
                                        </p:tav>
                                        <p:tav tm="100000">
                                          <p:val>
                                            <p:strVal val="#ppt_w"/>
                                          </p:val>
                                        </p:tav>
                                      </p:tavLst>
                                    </p:anim>
                                  </p:childTnLst>
                                </p:cTn>
                              </p:par>
                              <p:par>
                                <p:cTn id="33" presetID="35"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2000"/>
                                        <p:tgtEl>
                                          <p:spTgt spid="2">
                                            <p:txEl>
                                              <p:pRg st="5" end="5"/>
                                            </p:txEl>
                                          </p:spTgt>
                                        </p:tgtEl>
                                      </p:cBhvr>
                                    </p:animEffect>
                                    <p:anim calcmode="lin" valueType="num">
                                      <p:cBhvr>
                                        <p:cTn id="36" dur="2000" fill="hold"/>
                                        <p:tgtEl>
                                          <p:spTgt spid="2">
                                            <p:txEl>
                                              <p:pRg st="5" end="5"/>
                                            </p:txEl>
                                          </p:spTgt>
                                        </p:tgtEl>
                                        <p:attrNameLst>
                                          <p:attrName>style.rotation</p:attrName>
                                        </p:attrNameLst>
                                      </p:cBhvr>
                                      <p:tavLst>
                                        <p:tav tm="0">
                                          <p:val>
                                            <p:fltVal val="720"/>
                                          </p:val>
                                        </p:tav>
                                        <p:tav tm="100000">
                                          <p:val>
                                            <p:fltVal val="0"/>
                                          </p:val>
                                        </p:tav>
                                      </p:tavLst>
                                    </p:anim>
                                    <p:anim calcmode="lin" valueType="num">
                                      <p:cBhvr>
                                        <p:cTn id="37"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8" dur="2000" fill="hold"/>
                                        <p:tgtEl>
                                          <p:spTgt spid="2">
                                            <p:txEl>
                                              <p:pRg st="5" end="5"/>
                                            </p:txEl>
                                          </p:spTgt>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2000"/>
                                        <p:tgtEl>
                                          <p:spTgt spid="2">
                                            <p:txEl>
                                              <p:pRg st="6" end="6"/>
                                            </p:txEl>
                                          </p:spTgt>
                                        </p:tgtEl>
                                      </p:cBhvr>
                                    </p:animEffect>
                                    <p:anim calcmode="lin" valueType="num">
                                      <p:cBhvr>
                                        <p:cTn id="42" dur="2000" fill="hold"/>
                                        <p:tgtEl>
                                          <p:spTgt spid="2">
                                            <p:txEl>
                                              <p:pRg st="6" end="6"/>
                                            </p:txEl>
                                          </p:spTgt>
                                        </p:tgtEl>
                                        <p:attrNameLst>
                                          <p:attrName>style.rotation</p:attrName>
                                        </p:attrNameLst>
                                      </p:cBhvr>
                                      <p:tavLst>
                                        <p:tav tm="0">
                                          <p:val>
                                            <p:fltVal val="720"/>
                                          </p:val>
                                        </p:tav>
                                        <p:tav tm="100000">
                                          <p:val>
                                            <p:fltVal val="0"/>
                                          </p:val>
                                        </p:tav>
                                      </p:tavLst>
                                    </p:anim>
                                    <p:anim calcmode="lin" valueType="num">
                                      <p:cBhvr>
                                        <p:cTn id="43"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4" dur="2000" fill="hold"/>
                                        <p:tgtEl>
                                          <p:spTgt spid="2">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ppt_x"/>
                                          </p:val>
                                        </p:tav>
                                        <p:tav tm="100000">
                                          <p:val>
                                            <p:strVal val="#ppt_x"/>
                                          </p:val>
                                        </p:tav>
                                      </p:tavLst>
                                    </p:anim>
                                    <p:anim calcmode="lin" valueType="num">
                                      <p:cBhvr additive="base">
                                        <p:cTn id="8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2000"/>
                                        <p:tgtEl>
                                          <p:spTgt spid="6"/>
                                        </p:tgtEl>
                                      </p:cBhvr>
                                    </p:animEffect>
                                    <p:anim calcmode="lin" valueType="num">
                                      <p:cBhvr>
                                        <p:cTn id="88" dur="2000" fill="hold"/>
                                        <p:tgtEl>
                                          <p:spTgt spid="6"/>
                                        </p:tgtEl>
                                        <p:attrNameLst>
                                          <p:attrName>style.rotation</p:attrName>
                                        </p:attrNameLst>
                                      </p:cBhvr>
                                      <p:tavLst>
                                        <p:tav tm="0">
                                          <p:val>
                                            <p:fltVal val="720"/>
                                          </p:val>
                                        </p:tav>
                                        <p:tav tm="100000">
                                          <p:val>
                                            <p:fltVal val="0"/>
                                          </p:val>
                                        </p:tav>
                                      </p:tavLst>
                                    </p:anim>
                                    <p:anim calcmode="lin" valueType="num">
                                      <p:cBhvr>
                                        <p:cTn id="89" dur="2000" fill="hold"/>
                                        <p:tgtEl>
                                          <p:spTgt spid="6"/>
                                        </p:tgtEl>
                                        <p:attrNameLst>
                                          <p:attrName>ppt_h</p:attrName>
                                        </p:attrNameLst>
                                      </p:cBhvr>
                                      <p:tavLst>
                                        <p:tav tm="0">
                                          <p:val>
                                            <p:fltVal val="0"/>
                                          </p:val>
                                        </p:tav>
                                        <p:tav tm="100000">
                                          <p:val>
                                            <p:strVal val="#ppt_h"/>
                                          </p:val>
                                        </p:tav>
                                      </p:tavLst>
                                    </p:anim>
                                    <p:anim calcmode="lin" valueType="num">
                                      <p:cBhvr>
                                        <p:cTn id="9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ppt_x"/>
                                          </p:val>
                                        </p:tav>
                                        <p:tav tm="100000">
                                          <p:val>
                                            <p:strVal val="#ppt_x"/>
                                          </p:val>
                                        </p:tav>
                                      </p:tavLst>
                                    </p:anim>
                                    <p:anim calcmode="lin" valueType="num">
                                      <p:cBhvr additive="base">
                                        <p:cTn id="10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1"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ppt_x"/>
                                          </p:val>
                                        </p:tav>
                                        <p:tav tm="100000">
                                          <p:val>
                                            <p:strVal val="#ppt_x"/>
                                          </p:val>
                                        </p:tav>
                                      </p:tavLst>
                                    </p:anim>
                                    <p:anim calcmode="lin" valueType="num">
                                      <p:cBhvr additive="base">
                                        <p:cTn id="1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0">
          <a:fgClr>
            <a:srgbClr val="FFFF00"/>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127051" y="223283"/>
            <a:ext cx="10260418" cy="946298"/>
          </a:xfrm>
          <a:prstGeom prst="round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استخرج صبغ الماضى من النّصّ ثمّ حوّلها إلى المضارع:</a:t>
            </a:r>
            <a:endParaRPr lang="en-US" sz="3600" b="1" dirty="0">
              <a:solidFill>
                <a:schemeClr val="tx1"/>
              </a:solidFill>
            </a:endParaRPr>
          </a:p>
        </p:txBody>
      </p:sp>
      <p:sp>
        <p:nvSpPr>
          <p:cNvPr id="3" name="Rounded Rectangle 2"/>
          <p:cNvSpPr/>
          <p:nvPr/>
        </p:nvSpPr>
        <p:spPr>
          <a:xfrm>
            <a:off x="8325293" y="1275906"/>
            <a:ext cx="3157870" cy="5358809"/>
          </a:xfrm>
          <a:prstGeom prst="roundRect">
            <a:avLst>
              <a:gd name="adj" fmla="val 6819"/>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u="sng" dirty="0" smtClean="0">
                <a:solidFill>
                  <a:schemeClr val="tx1"/>
                </a:solidFill>
              </a:rPr>
              <a:t>صيع الماضى</a:t>
            </a:r>
          </a:p>
          <a:p>
            <a:pPr algn="ctr"/>
            <a:endParaRPr lang="ar-SA" sz="3600" b="1" u="sng" dirty="0" smtClean="0">
              <a:solidFill>
                <a:schemeClr val="tx1"/>
              </a:solidFill>
            </a:endParaRPr>
          </a:p>
          <a:p>
            <a:pPr algn="ctr"/>
            <a:r>
              <a:rPr lang="ar-SA" sz="3600" b="1" dirty="0" smtClean="0">
                <a:solidFill>
                  <a:schemeClr val="tx1"/>
                </a:solidFill>
              </a:rPr>
              <a:t>انطلق, رضى </a:t>
            </a:r>
          </a:p>
          <a:p>
            <a:pPr algn="ctr"/>
            <a:r>
              <a:rPr lang="ar-SA" sz="3600" b="1" dirty="0" smtClean="0">
                <a:solidFill>
                  <a:schemeClr val="tx1"/>
                </a:solidFill>
              </a:rPr>
              <a:t>طرق , </a:t>
            </a:r>
            <a:r>
              <a:rPr lang="ar-SA" sz="3600" b="1" dirty="0">
                <a:solidFill>
                  <a:schemeClr val="tx1"/>
                </a:solidFill>
              </a:rPr>
              <a:t>كان</a:t>
            </a:r>
          </a:p>
          <a:p>
            <a:pPr algn="ctr"/>
            <a:r>
              <a:rPr lang="ar-SA" sz="3600" b="1" dirty="0" smtClean="0">
                <a:solidFill>
                  <a:schemeClr val="tx1"/>
                </a:solidFill>
              </a:rPr>
              <a:t>فتح , امسك</a:t>
            </a:r>
          </a:p>
          <a:p>
            <a:pPr algn="ctr"/>
            <a:r>
              <a:rPr lang="ar-SA" sz="3600" b="1" dirty="0" smtClean="0">
                <a:solidFill>
                  <a:schemeClr val="tx1"/>
                </a:solidFill>
              </a:rPr>
              <a:t>صبأت, </a:t>
            </a:r>
            <a:r>
              <a:rPr lang="ar-SA" sz="3600" b="1" dirty="0">
                <a:solidFill>
                  <a:schemeClr val="tx1"/>
                </a:solidFill>
              </a:rPr>
              <a:t>رأيت</a:t>
            </a:r>
          </a:p>
          <a:p>
            <a:pPr algn="ctr"/>
            <a:r>
              <a:rPr lang="ar-SA" sz="3600" b="1" dirty="0" smtClean="0">
                <a:solidFill>
                  <a:schemeClr val="tx1"/>
                </a:solidFill>
              </a:rPr>
              <a:t>ضرب , قالت</a:t>
            </a:r>
          </a:p>
          <a:p>
            <a:pPr algn="ctr"/>
            <a:r>
              <a:rPr lang="ar-SA" sz="3600" b="1" dirty="0" smtClean="0">
                <a:solidFill>
                  <a:schemeClr val="tx1"/>
                </a:solidFill>
              </a:rPr>
              <a:t>شقّت, سقطت</a:t>
            </a:r>
          </a:p>
          <a:p>
            <a:pPr algn="ctr"/>
            <a:r>
              <a:rPr lang="ar-SA" sz="3600" b="1" dirty="0" smtClean="0">
                <a:solidFill>
                  <a:schemeClr val="tx1"/>
                </a:solidFill>
              </a:rPr>
              <a:t>توضّاء, قرأ.</a:t>
            </a:r>
          </a:p>
        </p:txBody>
      </p:sp>
      <p:sp>
        <p:nvSpPr>
          <p:cNvPr id="4" name="Rounded Rectangle 3"/>
          <p:cNvSpPr/>
          <p:nvPr/>
        </p:nvSpPr>
        <p:spPr>
          <a:xfrm>
            <a:off x="808073" y="1275905"/>
            <a:ext cx="2860159" cy="5358809"/>
          </a:xfrm>
          <a:prstGeom prst="roundRect">
            <a:avLst>
              <a:gd name="adj" fmla="val 7105"/>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u="sng" dirty="0" smtClean="0">
                <a:solidFill>
                  <a:schemeClr val="tx1"/>
                </a:solidFill>
              </a:rPr>
              <a:t>صيغ المضارع</a:t>
            </a:r>
          </a:p>
          <a:p>
            <a:pPr algn="ctr"/>
            <a:endParaRPr lang="ar-SA" sz="3600" b="1" u="sng" dirty="0" smtClean="0">
              <a:solidFill>
                <a:schemeClr val="tx1"/>
              </a:solidFill>
            </a:endParaRPr>
          </a:p>
          <a:p>
            <a:pPr algn="ctr"/>
            <a:r>
              <a:rPr lang="ar-SA" sz="3600" b="1" dirty="0" smtClean="0">
                <a:solidFill>
                  <a:schemeClr val="tx1"/>
                </a:solidFill>
              </a:rPr>
              <a:t>ينطلق, يرضى</a:t>
            </a:r>
          </a:p>
          <a:p>
            <a:pPr algn="ctr"/>
            <a:r>
              <a:rPr lang="ar-SA" sz="3600" b="1" dirty="0" smtClean="0">
                <a:solidFill>
                  <a:schemeClr val="tx1"/>
                </a:solidFill>
              </a:rPr>
              <a:t>يطرق, يكون</a:t>
            </a:r>
          </a:p>
          <a:p>
            <a:pPr algn="ctr"/>
            <a:r>
              <a:rPr lang="ar-SA" sz="3600" b="1" dirty="0" smtClean="0">
                <a:solidFill>
                  <a:schemeClr val="tx1"/>
                </a:solidFill>
              </a:rPr>
              <a:t>يفتح, يمسك</a:t>
            </a:r>
          </a:p>
          <a:p>
            <a:pPr algn="ctr"/>
            <a:r>
              <a:rPr lang="ar-SA" sz="3600" b="1" dirty="0" smtClean="0">
                <a:solidFill>
                  <a:schemeClr val="tx1"/>
                </a:solidFill>
              </a:rPr>
              <a:t>تصبأ, ترى</a:t>
            </a:r>
          </a:p>
          <a:p>
            <a:pPr algn="ctr"/>
            <a:r>
              <a:rPr lang="ar-SA" sz="3600" b="1" dirty="0" smtClean="0">
                <a:solidFill>
                  <a:schemeClr val="tx1"/>
                </a:solidFill>
              </a:rPr>
              <a:t>يضرب, تقول</a:t>
            </a:r>
          </a:p>
          <a:p>
            <a:pPr algn="ctr"/>
            <a:r>
              <a:rPr lang="ar-SA" sz="3600" b="1" dirty="0" smtClean="0">
                <a:solidFill>
                  <a:schemeClr val="tx1"/>
                </a:solidFill>
              </a:rPr>
              <a:t>تشقّ, تسقط</a:t>
            </a:r>
          </a:p>
          <a:p>
            <a:pPr algn="ctr"/>
            <a:r>
              <a:rPr lang="ar-SA" sz="3600" b="1" dirty="0" smtClean="0">
                <a:solidFill>
                  <a:schemeClr val="tx1"/>
                </a:solidFill>
              </a:rPr>
              <a:t>يتوضّأ, يقرأ</a:t>
            </a:r>
            <a:endParaRPr lang="en-US" sz="3600" b="1" dirty="0">
              <a:solidFill>
                <a:schemeClr val="tx1"/>
              </a:solidFill>
            </a:endParaRPr>
          </a:p>
        </p:txBody>
      </p:sp>
      <p:sp>
        <p:nvSpPr>
          <p:cNvPr id="5" name="Oval 4"/>
          <p:cNvSpPr/>
          <p:nvPr/>
        </p:nvSpPr>
        <p:spPr>
          <a:xfrm>
            <a:off x="3859620" y="1499191"/>
            <a:ext cx="4157330" cy="473148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effectLst>
                  <a:outerShdw blurRad="38100" dist="38100" dir="2700000" algn="tl">
                    <a:srgbClr val="000000">
                      <a:alpha val="43137"/>
                    </a:srgbClr>
                  </a:outerShdw>
                </a:effectLst>
              </a:rPr>
              <a:t>عمل المجتمع</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25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nodeType="clickEffect">
                                  <p:stCondLst>
                                    <p:cond delay="0"/>
                                  </p:stCondLst>
                                  <p:iterate type="wd">
                                    <p:tmPct val="50000"/>
                                  </p:iterate>
                                  <p:childTnLst>
                                    <p:set>
                                      <p:cBhvr>
                                        <p:cTn id="30" dur="1" fill="hold">
                                          <p:stCondLst>
                                            <p:cond delay="0"/>
                                          </p:stCondLst>
                                        </p:cTn>
                                        <p:tgtEl>
                                          <p:spTgt spid="3">
                                            <p:txEl>
                                              <p:pRg st="2" end="2"/>
                                            </p:txEl>
                                          </p:spTgt>
                                        </p:tgtEl>
                                        <p:attrNameLst>
                                          <p:attrName>style.visibility</p:attrName>
                                        </p:attrNameLst>
                                      </p:cBhvr>
                                      <p:to>
                                        <p:strVal val="visible"/>
                                      </p:to>
                                    </p:set>
                                    <p:set>
                                      <p:cBhvr>
                                        <p:cTn id="31" dur="455" fill="hold">
                                          <p:stCondLst>
                                            <p:cond delay="0"/>
                                          </p:stCondLst>
                                        </p:cTn>
                                        <p:tgtEl>
                                          <p:spTgt spid="3">
                                            <p:txEl>
                                              <p:pRg st="2" end="2"/>
                                            </p:txEl>
                                          </p:spTgt>
                                        </p:tgtEl>
                                        <p:attrNameLst>
                                          <p:attrName>style.rotation</p:attrName>
                                        </p:attrNameLst>
                                      </p:cBhvr>
                                      <p:to>
                                        <p:strVal val="-45.0"/>
                                      </p:to>
                                    </p:set>
                                    <p:anim calcmode="lin" valueType="num">
                                      <p:cBhvr>
                                        <p:cTn id="32"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nodeType="withEffect">
                                  <p:stCondLst>
                                    <p:cond delay="0"/>
                                  </p:stCondLst>
                                  <p:iterate type="wd">
                                    <p:tmPct val="50000"/>
                                  </p:iterate>
                                  <p:childTnLst>
                                    <p:set>
                                      <p:cBhvr>
                                        <p:cTn id="37" dur="1" fill="hold">
                                          <p:stCondLst>
                                            <p:cond delay="0"/>
                                          </p:stCondLst>
                                        </p:cTn>
                                        <p:tgtEl>
                                          <p:spTgt spid="3">
                                            <p:txEl>
                                              <p:pRg st="3" end="3"/>
                                            </p:txEl>
                                          </p:spTgt>
                                        </p:tgtEl>
                                        <p:attrNameLst>
                                          <p:attrName>style.visibility</p:attrName>
                                        </p:attrNameLst>
                                      </p:cBhvr>
                                      <p:to>
                                        <p:strVal val="visible"/>
                                      </p:to>
                                    </p:set>
                                    <p:set>
                                      <p:cBhvr>
                                        <p:cTn id="38" dur="455" fill="hold">
                                          <p:stCondLst>
                                            <p:cond delay="0"/>
                                          </p:stCondLst>
                                        </p:cTn>
                                        <p:tgtEl>
                                          <p:spTgt spid="3">
                                            <p:txEl>
                                              <p:pRg st="3" end="3"/>
                                            </p:txEl>
                                          </p:spTgt>
                                        </p:tgtEl>
                                        <p:attrNameLst>
                                          <p:attrName>style.rotation</p:attrName>
                                        </p:attrNameLst>
                                      </p:cBhvr>
                                      <p:to>
                                        <p:strVal val="-45.0"/>
                                      </p:to>
                                    </p:set>
                                    <p:anim calcmode="lin" valueType="num">
                                      <p:cBhvr>
                                        <p:cTn id="39"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43" presetID="38" presetClass="entr" presetSubtype="0" accel="50000" fill="hold" nodeType="withEffect">
                                  <p:stCondLst>
                                    <p:cond delay="0"/>
                                  </p:stCondLst>
                                  <p:iterate type="wd">
                                    <p:tmPct val="50000"/>
                                  </p:iterate>
                                  <p:childTnLst>
                                    <p:set>
                                      <p:cBhvr>
                                        <p:cTn id="44" dur="1" fill="hold">
                                          <p:stCondLst>
                                            <p:cond delay="0"/>
                                          </p:stCondLst>
                                        </p:cTn>
                                        <p:tgtEl>
                                          <p:spTgt spid="3">
                                            <p:txEl>
                                              <p:pRg st="4" end="4"/>
                                            </p:txEl>
                                          </p:spTgt>
                                        </p:tgtEl>
                                        <p:attrNameLst>
                                          <p:attrName>style.visibility</p:attrName>
                                        </p:attrNameLst>
                                      </p:cBhvr>
                                      <p:to>
                                        <p:strVal val="visible"/>
                                      </p:to>
                                    </p:set>
                                    <p:set>
                                      <p:cBhvr>
                                        <p:cTn id="45" dur="455" fill="hold">
                                          <p:stCondLst>
                                            <p:cond delay="0"/>
                                          </p:stCondLst>
                                        </p:cTn>
                                        <p:tgtEl>
                                          <p:spTgt spid="3">
                                            <p:txEl>
                                              <p:pRg st="4" end="4"/>
                                            </p:txEl>
                                          </p:spTgt>
                                        </p:tgtEl>
                                        <p:attrNameLst>
                                          <p:attrName>style.rotation</p:attrName>
                                        </p:attrNameLst>
                                      </p:cBhvr>
                                      <p:to>
                                        <p:strVal val="-45.0"/>
                                      </p:to>
                                    </p:set>
                                    <p:anim calcmode="lin" valueType="num">
                                      <p:cBhvr>
                                        <p:cTn id="46"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50" presetID="38" presetClass="entr" presetSubtype="0" accel="50000" fill="hold" nodeType="withEffect">
                                  <p:stCondLst>
                                    <p:cond delay="0"/>
                                  </p:stCondLst>
                                  <p:iterate type="wd">
                                    <p:tmPct val="50000"/>
                                  </p:iterate>
                                  <p:childTnLst>
                                    <p:set>
                                      <p:cBhvr>
                                        <p:cTn id="51" dur="1" fill="hold">
                                          <p:stCondLst>
                                            <p:cond delay="0"/>
                                          </p:stCondLst>
                                        </p:cTn>
                                        <p:tgtEl>
                                          <p:spTgt spid="3">
                                            <p:txEl>
                                              <p:pRg st="5" end="5"/>
                                            </p:txEl>
                                          </p:spTgt>
                                        </p:tgtEl>
                                        <p:attrNameLst>
                                          <p:attrName>style.visibility</p:attrName>
                                        </p:attrNameLst>
                                      </p:cBhvr>
                                      <p:to>
                                        <p:strVal val="visible"/>
                                      </p:to>
                                    </p:set>
                                    <p:set>
                                      <p:cBhvr>
                                        <p:cTn id="52" dur="455" fill="hold">
                                          <p:stCondLst>
                                            <p:cond delay="0"/>
                                          </p:stCondLst>
                                        </p:cTn>
                                        <p:tgtEl>
                                          <p:spTgt spid="3">
                                            <p:txEl>
                                              <p:pRg st="5" end="5"/>
                                            </p:txEl>
                                          </p:spTgt>
                                        </p:tgtEl>
                                        <p:attrNameLst>
                                          <p:attrName>style.rotation</p:attrName>
                                        </p:attrNameLst>
                                      </p:cBhvr>
                                      <p:to>
                                        <p:strVal val="-45.0"/>
                                      </p:to>
                                    </p:set>
                                    <p:anim calcmode="lin" valueType="num">
                                      <p:cBhvr>
                                        <p:cTn id="5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par>
                                <p:cTn id="57" presetID="38" presetClass="entr" presetSubtype="0" accel="50000" fill="hold" nodeType="withEffect">
                                  <p:stCondLst>
                                    <p:cond delay="0"/>
                                  </p:stCondLst>
                                  <p:iterate type="wd">
                                    <p:tmPct val="50000"/>
                                  </p:iterate>
                                  <p:childTnLst>
                                    <p:set>
                                      <p:cBhvr>
                                        <p:cTn id="58" dur="1" fill="hold">
                                          <p:stCondLst>
                                            <p:cond delay="0"/>
                                          </p:stCondLst>
                                        </p:cTn>
                                        <p:tgtEl>
                                          <p:spTgt spid="3">
                                            <p:txEl>
                                              <p:pRg st="6" end="6"/>
                                            </p:txEl>
                                          </p:spTgt>
                                        </p:tgtEl>
                                        <p:attrNameLst>
                                          <p:attrName>style.visibility</p:attrName>
                                        </p:attrNameLst>
                                      </p:cBhvr>
                                      <p:to>
                                        <p:strVal val="visible"/>
                                      </p:to>
                                    </p:set>
                                    <p:set>
                                      <p:cBhvr>
                                        <p:cTn id="59" dur="455" fill="hold">
                                          <p:stCondLst>
                                            <p:cond delay="0"/>
                                          </p:stCondLst>
                                        </p:cTn>
                                        <p:tgtEl>
                                          <p:spTgt spid="3">
                                            <p:txEl>
                                              <p:pRg st="6" end="6"/>
                                            </p:txEl>
                                          </p:spTgt>
                                        </p:tgtEl>
                                        <p:attrNameLst>
                                          <p:attrName>style.rotation</p:attrName>
                                        </p:attrNameLst>
                                      </p:cBhvr>
                                      <p:to>
                                        <p:strVal val="-45.0"/>
                                      </p:to>
                                    </p:set>
                                    <p:anim calcmode="lin" valueType="num">
                                      <p:cBhvr>
                                        <p:cTn id="60"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par>
                                <p:cTn id="64" presetID="38" presetClass="entr" presetSubtype="0" accel="50000" fill="hold" nodeType="withEffect">
                                  <p:stCondLst>
                                    <p:cond delay="0"/>
                                  </p:stCondLst>
                                  <p:iterate type="wd">
                                    <p:tmPct val="50000"/>
                                  </p:iterate>
                                  <p:childTnLst>
                                    <p:set>
                                      <p:cBhvr>
                                        <p:cTn id="65" dur="1" fill="hold">
                                          <p:stCondLst>
                                            <p:cond delay="0"/>
                                          </p:stCondLst>
                                        </p:cTn>
                                        <p:tgtEl>
                                          <p:spTgt spid="3">
                                            <p:txEl>
                                              <p:pRg st="7" end="7"/>
                                            </p:txEl>
                                          </p:spTgt>
                                        </p:tgtEl>
                                        <p:attrNameLst>
                                          <p:attrName>style.visibility</p:attrName>
                                        </p:attrNameLst>
                                      </p:cBhvr>
                                      <p:to>
                                        <p:strVal val="visible"/>
                                      </p:to>
                                    </p:set>
                                    <p:set>
                                      <p:cBhvr>
                                        <p:cTn id="66" dur="455" fill="hold">
                                          <p:stCondLst>
                                            <p:cond delay="0"/>
                                          </p:stCondLst>
                                        </p:cTn>
                                        <p:tgtEl>
                                          <p:spTgt spid="3">
                                            <p:txEl>
                                              <p:pRg st="7" end="7"/>
                                            </p:txEl>
                                          </p:spTgt>
                                        </p:tgtEl>
                                        <p:attrNameLst>
                                          <p:attrName>style.rotation</p:attrName>
                                        </p:attrNameLst>
                                      </p:cBhvr>
                                      <p:to>
                                        <p:strVal val="-45.0"/>
                                      </p:to>
                                    </p:set>
                                    <p:anim calcmode="lin" valueType="num">
                                      <p:cBhvr>
                                        <p:cTn id="67"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68"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69"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70"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par>
                                <p:cTn id="71" presetID="38" presetClass="entr" presetSubtype="0" accel="50000" fill="hold" nodeType="withEffect">
                                  <p:stCondLst>
                                    <p:cond delay="0"/>
                                  </p:stCondLst>
                                  <p:iterate type="wd">
                                    <p:tmPct val="50000"/>
                                  </p:iterate>
                                  <p:childTnLst>
                                    <p:set>
                                      <p:cBhvr>
                                        <p:cTn id="72" dur="1" fill="hold">
                                          <p:stCondLst>
                                            <p:cond delay="0"/>
                                          </p:stCondLst>
                                        </p:cTn>
                                        <p:tgtEl>
                                          <p:spTgt spid="3">
                                            <p:txEl>
                                              <p:pRg st="8" end="8"/>
                                            </p:txEl>
                                          </p:spTgt>
                                        </p:tgtEl>
                                        <p:attrNameLst>
                                          <p:attrName>style.visibility</p:attrName>
                                        </p:attrNameLst>
                                      </p:cBhvr>
                                      <p:to>
                                        <p:strVal val="visible"/>
                                      </p:to>
                                    </p:set>
                                    <p:set>
                                      <p:cBhvr>
                                        <p:cTn id="73" dur="455" fill="hold">
                                          <p:stCondLst>
                                            <p:cond delay="0"/>
                                          </p:stCondLst>
                                        </p:cTn>
                                        <p:tgtEl>
                                          <p:spTgt spid="3">
                                            <p:txEl>
                                              <p:pRg st="8" end="8"/>
                                            </p:txEl>
                                          </p:spTgt>
                                        </p:tgtEl>
                                        <p:attrNameLst>
                                          <p:attrName>style.rotation</p:attrName>
                                        </p:attrNameLst>
                                      </p:cBhvr>
                                      <p:to>
                                        <p:strVal val="-45.0"/>
                                      </p:to>
                                    </p:set>
                                    <p:anim calcmode="lin" valueType="num">
                                      <p:cBhvr>
                                        <p:cTn id="74" dur="455" fill="hold">
                                          <p:stCondLst>
                                            <p:cond delay="455"/>
                                          </p:stCondLst>
                                        </p:cTn>
                                        <p:tgtEl>
                                          <p:spTgt spid="3">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
                                            <p:txEl>
                                              <p:pRg st="8" end="8"/>
                                            </p:txEl>
                                          </p:spTgt>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3" fill="hold"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 calcmode="lin" valueType="num">
                                      <p:cBhvr additive="base">
                                        <p:cTn id="8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 calcmode="lin" valueType="num">
                                      <p:cBhvr additive="base">
                                        <p:cTn id="8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4">
                                            <p:txEl>
                                              <p:pRg st="3" end="3"/>
                                            </p:txEl>
                                          </p:spTgt>
                                        </p:tgtEl>
                                        <p:attrNameLst>
                                          <p:attrName>style.visibility</p:attrName>
                                        </p:attrNameLst>
                                      </p:cBhvr>
                                      <p:to>
                                        <p:strVal val="visible"/>
                                      </p:to>
                                    </p:set>
                                    <p:anim calcmode="lin" valueType="num">
                                      <p:cBhvr additive="base">
                                        <p:cTn id="9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
                                            <p:txEl>
                                              <p:pRg st="4" end="4"/>
                                            </p:txEl>
                                          </p:spTgt>
                                        </p:tgtEl>
                                        <p:attrNameLst>
                                          <p:attrName>style.visibility</p:attrName>
                                        </p:attrNameLst>
                                      </p:cBhvr>
                                      <p:to>
                                        <p:strVal val="visible"/>
                                      </p:to>
                                    </p:set>
                                    <p:anim calcmode="lin" valueType="num">
                                      <p:cBhvr additive="base">
                                        <p:cTn id="9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4">
                                            <p:txEl>
                                              <p:pRg st="5" end="5"/>
                                            </p:txEl>
                                          </p:spTgt>
                                        </p:tgtEl>
                                        <p:attrNameLst>
                                          <p:attrName>style.visibility</p:attrName>
                                        </p:attrNameLst>
                                      </p:cBhvr>
                                      <p:to>
                                        <p:strVal val="visible"/>
                                      </p:to>
                                    </p:set>
                                    <p:anim calcmode="lin" valueType="num">
                                      <p:cBhvr additive="base">
                                        <p:cTn id="10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4">
                                            <p:txEl>
                                              <p:pRg st="6" end="6"/>
                                            </p:txEl>
                                          </p:spTgt>
                                        </p:tgtEl>
                                        <p:attrNameLst>
                                          <p:attrName>style.visibility</p:attrName>
                                        </p:attrNameLst>
                                      </p:cBhvr>
                                      <p:to>
                                        <p:strVal val="visible"/>
                                      </p:to>
                                    </p:set>
                                    <p:anim calcmode="lin" valueType="num">
                                      <p:cBhvr additive="base">
                                        <p:cTn id="10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4">
                                            <p:txEl>
                                              <p:pRg st="7" end="7"/>
                                            </p:txEl>
                                          </p:spTgt>
                                        </p:tgtEl>
                                        <p:attrNameLst>
                                          <p:attrName>style.visibility</p:attrName>
                                        </p:attrNameLst>
                                      </p:cBhvr>
                                      <p:to>
                                        <p:strVal val="visible"/>
                                      </p:to>
                                    </p:set>
                                    <p:anim calcmode="lin" valueType="num">
                                      <p:cBhvr additive="base">
                                        <p:cTn id="10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
                                            <p:txEl>
                                              <p:pRg st="8" end="8"/>
                                            </p:txEl>
                                          </p:spTgt>
                                        </p:tgtEl>
                                        <p:attrNameLst>
                                          <p:attrName>style.visibility</p:attrName>
                                        </p:attrNameLst>
                                      </p:cBhvr>
                                      <p:to>
                                        <p:strVal val="visible"/>
                                      </p:to>
                                    </p:set>
                                    <p:anim calcmode="lin" valueType="num">
                                      <p:cBhvr additive="base">
                                        <p:cTn id="11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8000">
              <a:srgbClr val="92D050"/>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1127051" y="223283"/>
            <a:ext cx="10260418" cy="946298"/>
          </a:xfrm>
          <a:prstGeom prst="round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استخرج صبغ الماضى من النّصّ ثمّ حوّلها إلى المضارع:</a:t>
            </a:r>
            <a:endParaRPr lang="en-US" sz="3600" b="1" dirty="0">
              <a:solidFill>
                <a:schemeClr val="tx1"/>
              </a:solidFill>
            </a:endParaRPr>
          </a:p>
        </p:txBody>
      </p:sp>
      <p:sp>
        <p:nvSpPr>
          <p:cNvPr id="3" name="Rounded Rectangle 2"/>
          <p:cNvSpPr/>
          <p:nvPr/>
        </p:nvSpPr>
        <p:spPr>
          <a:xfrm>
            <a:off x="6071190" y="1275907"/>
            <a:ext cx="3157870" cy="5358809"/>
          </a:xfrm>
          <a:prstGeom prst="roundRect">
            <a:avLst>
              <a:gd name="adj" fmla="val 6819"/>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u="sng" dirty="0" smtClean="0">
                <a:solidFill>
                  <a:schemeClr val="tx1"/>
                </a:solidFill>
              </a:rPr>
              <a:t>صيع الماضى</a:t>
            </a:r>
          </a:p>
          <a:p>
            <a:pPr algn="ctr"/>
            <a:endParaRPr lang="ar-SA" sz="3600" b="1" u="sng" dirty="0" smtClean="0">
              <a:solidFill>
                <a:schemeClr val="tx1"/>
              </a:solidFill>
            </a:endParaRPr>
          </a:p>
          <a:p>
            <a:pPr algn="ctr"/>
            <a:r>
              <a:rPr lang="ar-SA" sz="3600" b="1" dirty="0" smtClean="0">
                <a:solidFill>
                  <a:schemeClr val="tx1"/>
                </a:solidFill>
              </a:rPr>
              <a:t>انطلق, رضى </a:t>
            </a:r>
          </a:p>
          <a:p>
            <a:pPr algn="ctr"/>
            <a:r>
              <a:rPr lang="ar-SA" sz="3600" b="1" dirty="0" smtClean="0">
                <a:solidFill>
                  <a:schemeClr val="tx1"/>
                </a:solidFill>
              </a:rPr>
              <a:t>طرق , </a:t>
            </a:r>
            <a:r>
              <a:rPr lang="ar-SA" sz="3600" b="1" dirty="0">
                <a:solidFill>
                  <a:schemeClr val="tx1"/>
                </a:solidFill>
              </a:rPr>
              <a:t>كان</a:t>
            </a:r>
          </a:p>
          <a:p>
            <a:pPr algn="ctr"/>
            <a:r>
              <a:rPr lang="ar-SA" sz="3600" b="1" dirty="0" smtClean="0">
                <a:solidFill>
                  <a:schemeClr val="tx1"/>
                </a:solidFill>
              </a:rPr>
              <a:t>فتح , امسك</a:t>
            </a:r>
          </a:p>
          <a:p>
            <a:pPr algn="ctr"/>
            <a:r>
              <a:rPr lang="ar-SA" sz="3600" b="1" dirty="0" smtClean="0">
                <a:solidFill>
                  <a:schemeClr val="tx1"/>
                </a:solidFill>
              </a:rPr>
              <a:t>صبأت, </a:t>
            </a:r>
            <a:r>
              <a:rPr lang="ar-SA" sz="3600" b="1" dirty="0">
                <a:solidFill>
                  <a:schemeClr val="tx1"/>
                </a:solidFill>
              </a:rPr>
              <a:t>رأيت</a:t>
            </a:r>
          </a:p>
          <a:p>
            <a:pPr algn="ctr"/>
            <a:r>
              <a:rPr lang="ar-SA" sz="3600" b="1" dirty="0" smtClean="0">
                <a:solidFill>
                  <a:schemeClr val="tx1"/>
                </a:solidFill>
              </a:rPr>
              <a:t>ضرب , قالت</a:t>
            </a:r>
          </a:p>
          <a:p>
            <a:pPr algn="ctr"/>
            <a:r>
              <a:rPr lang="ar-SA" sz="3600" b="1" dirty="0" smtClean="0">
                <a:solidFill>
                  <a:schemeClr val="tx1"/>
                </a:solidFill>
              </a:rPr>
              <a:t>شقّت, سقطت</a:t>
            </a:r>
          </a:p>
          <a:p>
            <a:pPr algn="ctr"/>
            <a:r>
              <a:rPr lang="ar-SA" sz="3600" b="1" dirty="0" smtClean="0">
                <a:solidFill>
                  <a:schemeClr val="tx1"/>
                </a:solidFill>
              </a:rPr>
              <a:t>توضّاء, قرأ.</a:t>
            </a:r>
          </a:p>
        </p:txBody>
      </p:sp>
      <p:sp>
        <p:nvSpPr>
          <p:cNvPr id="4" name="Rounded Rectangle 3"/>
          <p:cNvSpPr/>
          <p:nvPr/>
        </p:nvSpPr>
        <p:spPr>
          <a:xfrm>
            <a:off x="2913320" y="1275907"/>
            <a:ext cx="2860159" cy="5358809"/>
          </a:xfrm>
          <a:prstGeom prst="roundRect">
            <a:avLst>
              <a:gd name="adj" fmla="val 7105"/>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u="sng" dirty="0" smtClean="0">
                <a:solidFill>
                  <a:schemeClr val="tx1"/>
                </a:solidFill>
              </a:rPr>
              <a:t>صيغ المضارع</a:t>
            </a:r>
          </a:p>
          <a:p>
            <a:pPr algn="ctr"/>
            <a:endParaRPr lang="ar-SA" sz="3600" b="1" u="sng" dirty="0" smtClean="0">
              <a:solidFill>
                <a:schemeClr val="tx1"/>
              </a:solidFill>
            </a:endParaRPr>
          </a:p>
          <a:p>
            <a:pPr algn="ctr"/>
            <a:r>
              <a:rPr lang="ar-SA" sz="3600" b="1" dirty="0" smtClean="0">
                <a:solidFill>
                  <a:schemeClr val="tx1"/>
                </a:solidFill>
              </a:rPr>
              <a:t>ينطلق, يرضى</a:t>
            </a:r>
          </a:p>
          <a:p>
            <a:pPr algn="ctr"/>
            <a:r>
              <a:rPr lang="ar-SA" sz="3600" b="1" dirty="0" smtClean="0">
                <a:solidFill>
                  <a:schemeClr val="tx1"/>
                </a:solidFill>
              </a:rPr>
              <a:t>يطرق, يكون</a:t>
            </a:r>
          </a:p>
          <a:p>
            <a:pPr algn="ctr"/>
            <a:r>
              <a:rPr lang="ar-SA" sz="3600" b="1" dirty="0" smtClean="0">
                <a:solidFill>
                  <a:schemeClr val="tx1"/>
                </a:solidFill>
              </a:rPr>
              <a:t>يفتح, يمسك</a:t>
            </a:r>
          </a:p>
          <a:p>
            <a:pPr algn="ctr"/>
            <a:r>
              <a:rPr lang="ar-SA" sz="3600" b="1" dirty="0" smtClean="0">
                <a:solidFill>
                  <a:schemeClr val="tx1"/>
                </a:solidFill>
              </a:rPr>
              <a:t>تصبأ, ترى</a:t>
            </a:r>
          </a:p>
          <a:p>
            <a:pPr algn="ctr"/>
            <a:r>
              <a:rPr lang="ar-SA" sz="3600" b="1" dirty="0" smtClean="0">
                <a:solidFill>
                  <a:schemeClr val="tx1"/>
                </a:solidFill>
              </a:rPr>
              <a:t>يضرب, تقول</a:t>
            </a:r>
          </a:p>
          <a:p>
            <a:pPr algn="ctr"/>
            <a:r>
              <a:rPr lang="ar-SA" sz="3600" b="1" dirty="0" smtClean="0">
                <a:solidFill>
                  <a:schemeClr val="tx1"/>
                </a:solidFill>
              </a:rPr>
              <a:t>تشقّ, تسقط</a:t>
            </a:r>
          </a:p>
          <a:p>
            <a:pPr algn="ctr"/>
            <a:r>
              <a:rPr lang="ar-SA" sz="3600" b="1" dirty="0" smtClean="0">
                <a:solidFill>
                  <a:schemeClr val="tx1"/>
                </a:solidFill>
              </a:rPr>
              <a:t>يتوضّأ, يقرأ</a:t>
            </a:r>
            <a:endParaRPr lang="en-US" sz="3600" b="1" dirty="0">
              <a:solidFill>
                <a:schemeClr val="tx1"/>
              </a:solidFill>
            </a:endParaRPr>
          </a:p>
        </p:txBody>
      </p:sp>
    </p:spTree>
    <p:extLst>
      <p:ext uri="{BB962C8B-B14F-4D97-AF65-F5344CB8AC3E}">
        <p14:creationId xmlns:p14="http://schemas.microsoft.com/office/powerpoint/2010/main" val="2045777533"/>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wd">
                                    <p:tmPct val="50000"/>
                                  </p:iterate>
                                  <p:childTnLst>
                                    <p:set>
                                      <p:cBhvr>
                                        <p:cTn id="20" dur="1" fill="hold">
                                          <p:stCondLst>
                                            <p:cond delay="0"/>
                                          </p:stCondLst>
                                        </p:cTn>
                                        <p:tgtEl>
                                          <p:spTgt spid="3">
                                            <p:txEl>
                                              <p:pRg st="2" end="2"/>
                                            </p:txEl>
                                          </p:spTgt>
                                        </p:tgtEl>
                                        <p:attrNameLst>
                                          <p:attrName>style.visibility</p:attrName>
                                        </p:attrNameLst>
                                      </p:cBhvr>
                                      <p:to>
                                        <p:strVal val="visible"/>
                                      </p:to>
                                    </p:set>
                                    <p:set>
                                      <p:cBhvr>
                                        <p:cTn id="21" dur="455" fill="hold">
                                          <p:stCondLst>
                                            <p:cond delay="0"/>
                                          </p:stCondLst>
                                        </p:cTn>
                                        <p:tgtEl>
                                          <p:spTgt spid="3">
                                            <p:txEl>
                                              <p:pRg st="2" end="2"/>
                                            </p:txEl>
                                          </p:spTgt>
                                        </p:tgtEl>
                                        <p:attrNameLst>
                                          <p:attrName>style.rotation</p:attrName>
                                        </p:attrNameLst>
                                      </p:cBhvr>
                                      <p:to>
                                        <p:strVal val="-45.0"/>
                                      </p:to>
                                    </p:set>
                                    <p:anim calcmode="lin" valueType="num">
                                      <p:cBhvr>
                                        <p:cTn id="22"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wd">
                                    <p:tmPct val="50000"/>
                                  </p:iterate>
                                  <p:childTnLst>
                                    <p:set>
                                      <p:cBhvr>
                                        <p:cTn id="27" dur="1" fill="hold">
                                          <p:stCondLst>
                                            <p:cond delay="0"/>
                                          </p:stCondLst>
                                        </p:cTn>
                                        <p:tgtEl>
                                          <p:spTgt spid="3">
                                            <p:txEl>
                                              <p:pRg st="3" end="3"/>
                                            </p:txEl>
                                          </p:spTgt>
                                        </p:tgtEl>
                                        <p:attrNameLst>
                                          <p:attrName>style.visibility</p:attrName>
                                        </p:attrNameLst>
                                      </p:cBhvr>
                                      <p:to>
                                        <p:strVal val="visible"/>
                                      </p:to>
                                    </p:set>
                                    <p:set>
                                      <p:cBhvr>
                                        <p:cTn id="28" dur="455" fill="hold">
                                          <p:stCondLst>
                                            <p:cond delay="0"/>
                                          </p:stCondLst>
                                        </p:cTn>
                                        <p:tgtEl>
                                          <p:spTgt spid="3">
                                            <p:txEl>
                                              <p:pRg st="3" end="3"/>
                                            </p:txEl>
                                          </p:spTgt>
                                        </p:tgtEl>
                                        <p:attrNameLst>
                                          <p:attrName>style.rotation</p:attrName>
                                        </p:attrNameLst>
                                      </p:cBhvr>
                                      <p:to>
                                        <p:strVal val="-45.0"/>
                                      </p:to>
                                    </p:set>
                                    <p:anim calcmode="lin" valueType="num">
                                      <p:cBhvr>
                                        <p:cTn id="29"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wd">
                                    <p:tmPct val="50000"/>
                                  </p:iterate>
                                  <p:childTnLst>
                                    <p:set>
                                      <p:cBhvr>
                                        <p:cTn id="34" dur="1" fill="hold">
                                          <p:stCondLst>
                                            <p:cond delay="0"/>
                                          </p:stCondLst>
                                        </p:cTn>
                                        <p:tgtEl>
                                          <p:spTgt spid="3">
                                            <p:txEl>
                                              <p:pRg st="4" end="4"/>
                                            </p:txEl>
                                          </p:spTgt>
                                        </p:tgtEl>
                                        <p:attrNameLst>
                                          <p:attrName>style.visibility</p:attrName>
                                        </p:attrNameLst>
                                      </p:cBhvr>
                                      <p:to>
                                        <p:strVal val="visible"/>
                                      </p:to>
                                    </p:set>
                                    <p:set>
                                      <p:cBhvr>
                                        <p:cTn id="35" dur="455" fill="hold">
                                          <p:stCondLst>
                                            <p:cond delay="0"/>
                                          </p:stCondLst>
                                        </p:cTn>
                                        <p:tgtEl>
                                          <p:spTgt spid="3">
                                            <p:txEl>
                                              <p:pRg st="4" end="4"/>
                                            </p:txEl>
                                          </p:spTgt>
                                        </p:tgtEl>
                                        <p:attrNameLst>
                                          <p:attrName>style.rotation</p:attrName>
                                        </p:attrNameLst>
                                      </p:cBhvr>
                                      <p:to>
                                        <p:strVal val="-45.0"/>
                                      </p:to>
                                    </p:set>
                                    <p:anim calcmode="lin" valueType="num">
                                      <p:cBhvr>
                                        <p:cTn id="36"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wd">
                                    <p:tmPct val="50000"/>
                                  </p:iterate>
                                  <p:childTnLst>
                                    <p:set>
                                      <p:cBhvr>
                                        <p:cTn id="41" dur="1" fill="hold">
                                          <p:stCondLst>
                                            <p:cond delay="0"/>
                                          </p:stCondLst>
                                        </p:cTn>
                                        <p:tgtEl>
                                          <p:spTgt spid="3">
                                            <p:txEl>
                                              <p:pRg st="5" end="5"/>
                                            </p:txEl>
                                          </p:spTgt>
                                        </p:tgtEl>
                                        <p:attrNameLst>
                                          <p:attrName>style.visibility</p:attrName>
                                        </p:attrNameLst>
                                      </p:cBhvr>
                                      <p:to>
                                        <p:strVal val="visible"/>
                                      </p:to>
                                    </p:set>
                                    <p:set>
                                      <p:cBhvr>
                                        <p:cTn id="42" dur="455" fill="hold">
                                          <p:stCondLst>
                                            <p:cond delay="0"/>
                                          </p:stCondLst>
                                        </p:cTn>
                                        <p:tgtEl>
                                          <p:spTgt spid="3">
                                            <p:txEl>
                                              <p:pRg st="5" end="5"/>
                                            </p:txEl>
                                          </p:spTgt>
                                        </p:tgtEl>
                                        <p:attrNameLst>
                                          <p:attrName>style.rotation</p:attrName>
                                        </p:attrNameLst>
                                      </p:cBhvr>
                                      <p:to>
                                        <p:strVal val="-45.0"/>
                                      </p:to>
                                    </p:set>
                                    <p:anim calcmode="lin" valueType="num">
                                      <p:cBhvr>
                                        <p:cTn id="4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nodeType="withEffect">
                                  <p:stCondLst>
                                    <p:cond delay="0"/>
                                  </p:stCondLst>
                                  <p:iterate type="wd">
                                    <p:tmPct val="50000"/>
                                  </p:iterate>
                                  <p:childTnLst>
                                    <p:set>
                                      <p:cBhvr>
                                        <p:cTn id="48" dur="1" fill="hold">
                                          <p:stCondLst>
                                            <p:cond delay="0"/>
                                          </p:stCondLst>
                                        </p:cTn>
                                        <p:tgtEl>
                                          <p:spTgt spid="3">
                                            <p:txEl>
                                              <p:pRg st="6" end="6"/>
                                            </p:txEl>
                                          </p:spTgt>
                                        </p:tgtEl>
                                        <p:attrNameLst>
                                          <p:attrName>style.visibility</p:attrName>
                                        </p:attrNameLst>
                                      </p:cBhvr>
                                      <p:to>
                                        <p:strVal val="visible"/>
                                      </p:to>
                                    </p:set>
                                    <p:set>
                                      <p:cBhvr>
                                        <p:cTn id="49" dur="455" fill="hold">
                                          <p:stCondLst>
                                            <p:cond delay="0"/>
                                          </p:stCondLst>
                                        </p:cTn>
                                        <p:tgtEl>
                                          <p:spTgt spid="3">
                                            <p:txEl>
                                              <p:pRg st="6" end="6"/>
                                            </p:txEl>
                                          </p:spTgt>
                                        </p:tgtEl>
                                        <p:attrNameLst>
                                          <p:attrName>style.rotation</p:attrName>
                                        </p:attrNameLst>
                                      </p:cBhvr>
                                      <p:to>
                                        <p:strVal val="-45.0"/>
                                      </p:to>
                                    </p:set>
                                    <p:anim calcmode="lin" valueType="num">
                                      <p:cBhvr>
                                        <p:cTn id="50"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nodeType="withEffect">
                                  <p:stCondLst>
                                    <p:cond delay="0"/>
                                  </p:stCondLst>
                                  <p:iterate type="wd">
                                    <p:tmPct val="50000"/>
                                  </p:iterate>
                                  <p:childTnLst>
                                    <p:set>
                                      <p:cBhvr>
                                        <p:cTn id="55" dur="1" fill="hold">
                                          <p:stCondLst>
                                            <p:cond delay="0"/>
                                          </p:stCondLst>
                                        </p:cTn>
                                        <p:tgtEl>
                                          <p:spTgt spid="3">
                                            <p:txEl>
                                              <p:pRg st="7" end="7"/>
                                            </p:txEl>
                                          </p:spTgt>
                                        </p:tgtEl>
                                        <p:attrNameLst>
                                          <p:attrName>style.visibility</p:attrName>
                                        </p:attrNameLst>
                                      </p:cBhvr>
                                      <p:to>
                                        <p:strVal val="visible"/>
                                      </p:to>
                                    </p:set>
                                    <p:set>
                                      <p:cBhvr>
                                        <p:cTn id="56" dur="455" fill="hold">
                                          <p:stCondLst>
                                            <p:cond delay="0"/>
                                          </p:stCondLst>
                                        </p:cTn>
                                        <p:tgtEl>
                                          <p:spTgt spid="3">
                                            <p:txEl>
                                              <p:pRg st="7" end="7"/>
                                            </p:txEl>
                                          </p:spTgt>
                                        </p:tgtEl>
                                        <p:attrNameLst>
                                          <p:attrName>style.rotation</p:attrName>
                                        </p:attrNameLst>
                                      </p:cBhvr>
                                      <p:to>
                                        <p:strVal val="-45.0"/>
                                      </p:to>
                                    </p:set>
                                    <p:anim calcmode="lin" valueType="num">
                                      <p:cBhvr>
                                        <p:cTn id="57"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nodeType="withEffect">
                                  <p:stCondLst>
                                    <p:cond delay="0"/>
                                  </p:stCondLst>
                                  <p:iterate type="wd">
                                    <p:tmPct val="50000"/>
                                  </p:iterate>
                                  <p:childTnLst>
                                    <p:set>
                                      <p:cBhvr>
                                        <p:cTn id="62" dur="1" fill="hold">
                                          <p:stCondLst>
                                            <p:cond delay="0"/>
                                          </p:stCondLst>
                                        </p:cTn>
                                        <p:tgtEl>
                                          <p:spTgt spid="3">
                                            <p:txEl>
                                              <p:pRg st="8" end="8"/>
                                            </p:txEl>
                                          </p:spTgt>
                                        </p:tgtEl>
                                        <p:attrNameLst>
                                          <p:attrName>style.visibility</p:attrName>
                                        </p:attrNameLst>
                                      </p:cBhvr>
                                      <p:to>
                                        <p:strVal val="visible"/>
                                      </p:to>
                                    </p:set>
                                    <p:set>
                                      <p:cBhvr>
                                        <p:cTn id="63" dur="455" fill="hold">
                                          <p:stCondLst>
                                            <p:cond delay="0"/>
                                          </p:stCondLst>
                                        </p:cTn>
                                        <p:tgtEl>
                                          <p:spTgt spid="3">
                                            <p:txEl>
                                              <p:pRg st="8" end="8"/>
                                            </p:txEl>
                                          </p:spTgt>
                                        </p:tgtEl>
                                        <p:attrNameLst>
                                          <p:attrName>style.rotation</p:attrName>
                                        </p:attrNameLst>
                                      </p:cBhvr>
                                      <p:to>
                                        <p:strVal val="-45.0"/>
                                      </p:to>
                                    </p:set>
                                    <p:anim calcmode="lin" valueType="num">
                                      <p:cBhvr>
                                        <p:cTn id="64" dur="455" fill="hold">
                                          <p:stCondLst>
                                            <p:cond delay="455"/>
                                          </p:stCondLst>
                                        </p:cTn>
                                        <p:tgtEl>
                                          <p:spTgt spid="3">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3">
                                            <p:txEl>
                                              <p:pRg st="8" end="8"/>
                                            </p:txEl>
                                          </p:spTgt>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3">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3">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xEl>
                                              <p:pRg st="0" end="0"/>
                                            </p:txEl>
                                          </p:spTgt>
                                        </p:tgtEl>
                                        <p:attrNameLst>
                                          <p:attrName>style.visibility</p:attrName>
                                        </p:attrNameLst>
                                      </p:cBhvr>
                                      <p:to>
                                        <p:strVal val="visible"/>
                                      </p:to>
                                    </p:set>
                                    <p:anim calcmode="lin" valueType="num">
                                      <p:cBhvr additive="base">
                                        <p:cTn id="7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4">
                                            <p:txEl>
                                              <p:pRg st="2" end="2"/>
                                            </p:txEl>
                                          </p:spTgt>
                                        </p:tgtEl>
                                        <p:attrNameLst>
                                          <p:attrName>style.visibility</p:attrName>
                                        </p:attrNameLst>
                                      </p:cBhvr>
                                      <p:to>
                                        <p:strVal val="visible"/>
                                      </p:to>
                                    </p:set>
                                    <p:anim calcmode="lin" valueType="num">
                                      <p:cBhvr>
                                        <p:cTn id="7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9"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80"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81" dur="500"/>
                                        <p:tgtEl>
                                          <p:spTgt spid="4">
                                            <p:txEl>
                                              <p:pRg st="2" end="2"/>
                                            </p:txEl>
                                          </p:spTgt>
                                        </p:tgtEl>
                                      </p:cBhvr>
                                    </p:animEffect>
                                  </p:childTnLst>
                                </p:cTn>
                              </p:par>
                              <p:par>
                                <p:cTn id="82" presetID="49" presetClass="entr" presetSubtype="0" decel="100000" fill="hold" nodeType="with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p:cTn id="8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86"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87" dur="500"/>
                                        <p:tgtEl>
                                          <p:spTgt spid="4">
                                            <p:txEl>
                                              <p:pRg st="3" end="3"/>
                                            </p:txEl>
                                          </p:spTgt>
                                        </p:tgtEl>
                                      </p:cBhvr>
                                    </p:animEffect>
                                  </p:childTnLst>
                                </p:cTn>
                              </p:par>
                              <p:par>
                                <p:cTn id="88" presetID="49" presetClass="entr" presetSubtype="0" decel="100000" fill="hold" nodeType="withEffect">
                                  <p:stCondLst>
                                    <p:cond delay="0"/>
                                  </p:stCondLst>
                                  <p:childTnLst>
                                    <p:set>
                                      <p:cBhvr>
                                        <p:cTn id="89" dur="1" fill="hold">
                                          <p:stCondLst>
                                            <p:cond delay="0"/>
                                          </p:stCondLst>
                                        </p:cTn>
                                        <p:tgtEl>
                                          <p:spTgt spid="4">
                                            <p:txEl>
                                              <p:pRg st="4" end="4"/>
                                            </p:txEl>
                                          </p:spTgt>
                                        </p:tgtEl>
                                        <p:attrNameLst>
                                          <p:attrName>style.visibility</p:attrName>
                                        </p:attrNameLst>
                                      </p:cBhvr>
                                      <p:to>
                                        <p:strVal val="visible"/>
                                      </p:to>
                                    </p:set>
                                    <p:anim calcmode="lin" valueType="num">
                                      <p:cBhvr>
                                        <p:cTn id="9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91"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2"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93" dur="500"/>
                                        <p:tgtEl>
                                          <p:spTgt spid="4">
                                            <p:txEl>
                                              <p:pRg st="4" end="4"/>
                                            </p:txEl>
                                          </p:spTgt>
                                        </p:tgtEl>
                                      </p:cBhvr>
                                    </p:animEffect>
                                  </p:childTnLst>
                                </p:cTn>
                              </p:par>
                              <p:par>
                                <p:cTn id="94" presetID="49" presetClass="entr" presetSubtype="0" decel="100000" fill="hold" nodeType="withEffect">
                                  <p:stCondLst>
                                    <p:cond delay="0"/>
                                  </p:stCondLst>
                                  <p:childTnLst>
                                    <p:set>
                                      <p:cBhvr>
                                        <p:cTn id="95" dur="1" fill="hold">
                                          <p:stCondLst>
                                            <p:cond delay="0"/>
                                          </p:stCondLst>
                                        </p:cTn>
                                        <p:tgtEl>
                                          <p:spTgt spid="4">
                                            <p:txEl>
                                              <p:pRg st="5" end="5"/>
                                            </p:txEl>
                                          </p:spTgt>
                                        </p:tgtEl>
                                        <p:attrNameLst>
                                          <p:attrName>style.visibility</p:attrName>
                                        </p:attrNameLst>
                                      </p:cBhvr>
                                      <p:to>
                                        <p:strVal val="visible"/>
                                      </p:to>
                                    </p:set>
                                    <p:anim calcmode="lin" valueType="num">
                                      <p:cBhvr>
                                        <p:cTn id="9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7"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8"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99" dur="500"/>
                                        <p:tgtEl>
                                          <p:spTgt spid="4">
                                            <p:txEl>
                                              <p:pRg st="5" end="5"/>
                                            </p:txEl>
                                          </p:spTgt>
                                        </p:tgtEl>
                                      </p:cBhvr>
                                    </p:animEffect>
                                  </p:childTnLst>
                                </p:cTn>
                              </p:par>
                              <p:par>
                                <p:cTn id="100" presetID="49" presetClass="entr" presetSubtype="0" decel="100000" fill="hold" nodeType="withEffect">
                                  <p:stCondLst>
                                    <p:cond delay="0"/>
                                  </p:stCondLst>
                                  <p:childTnLst>
                                    <p:set>
                                      <p:cBhvr>
                                        <p:cTn id="101" dur="1" fill="hold">
                                          <p:stCondLst>
                                            <p:cond delay="0"/>
                                          </p:stCondLst>
                                        </p:cTn>
                                        <p:tgtEl>
                                          <p:spTgt spid="4">
                                            <p:txEl>
                                              <p:pRg st="6" end="6"/>
                                            </p:txEl>
                                          </p:spTgt>
                                        </p:tgtEl>
                                        <p:attrNameLst>
                                          <p:attrName>style.visibility</p:attrName>
                                        </p:attrNameLst>
                                      </p:cBhvr>
                                      <p:to>
                                        <p:strVal val="visible"/>
                                      </p:to>
                                    </p:set>
                                    <p:anim calcmode="lin" valueType="num">
                                      <p:cBhvr>
                                        <p:cTn id="10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03"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04" dur="5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105" dur="500"/>
                                        <p:tgtEl>
                                          <p:spTgt spid="4">
                                            <p:txEl>
                                              <p:pRg st="6" end="6"/>
                                            </p:txEl>
                                          </p:spTgt>
                                        </p:tgtEl>
                                      </p:cBhvr>
                                    </p:animEffect>
                                  </p:childTnLst>
                                </p:cTn>
                              </p:par>
                              <p:par>
                                <p:cTn id="106" presetID="49" presetClass="entr" presetSubtype="0" decel="100000" fill="hold" nodeType="withEffect">
                                  <p:stCondLst>
                                    <p:cond delay="0"/>
                                  </p:stCondLst>
                                  <p:childTnLst>
                                    <p:set>
                                      <p:cBhvr>
                                        <p:cTn id="107" dur="1" fill="hold">
                                          <p:stCondLst>
                                            <p:cond delay="0"/>
                                          </p:stCondLst>
                                        </p:cTn>
                                        <p:tgtEl>
                                          <p:spTgt spid="4">
                                            <p:txEl>
                                              <p:pRg st="7" end="7"/>
                                            </p:txEl>
                                          </p:spTgt>
                                        </p:tgtEl>
                                        <p:attrNameLst>
                                          <p:attrName>style.visibility</p:attrName>
                                        </p:attrNameLst>
                                      </p:cBhvr>
                                      <p:to>
                                        <p:strVal val="visible"/>
                                      </p:to>
                                    </p:set>
                                    <p:anim calcmode="lin" valueType="num">
                                      <p:cBhvr>
                                        <p:cTn id="10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09" dur="5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10" dur="500" fill="hold"/>
                                        <p:tgtEl>
                                          <p:spTgt spid="4">
                                            <p:txEl>
                                              <p:pRg st="7" end="7"/>
                                            </p:txEl>
                                          </p:spTgt>
                                        </p:tgtEl>
                                        <p:attrNameLst>
                                          <p:attrName>style.rotation</p:attrName>
                                        </p:attrNameLst>
                                      </p:cBhvr>
                                      <p:tavLst>
                                        <p:tav tm="0">
                                          <p:val>
                                            <p:fltVal val="360"/>
                                          </p:val>
                                        </p:tav>
                                        <p:tav tm="100000">
                                          <p:val>
                                            <p:fltVal val="0"/>
                                          </p:val>
                                        </p:tav>
                                      </p:tavLst>
                                    </p:anim>
                                    <p:animEffect transition="in" filter="fade">
                                      <p:cBhvr>
                                        <p:cTn id="111" dur="500"/>
                                        <p:tgtEl>
                                          <p:spTgt spid="4">
                                            <p:txEl>
                                              <p:pRg st="7" end="7"/>
                                            </p:txEl>
                                          </p:spTgt>
                                        </p:tgtEl>
                                      </p:cBhvr>
                                    </p:animEffect>
                                  </p:childTnLst>
                                </p:cTn>
                              </p:par>
                              <p:par>
                                <p:cTn id="112" presetID="49" presetClass="entr" presetSubtype="0" decel="100000" fill="hold" nodeType="withEffect">
                                  <p:stCondLst>
                                    <p:cond delay="0"/>
                                  </p:stCondLst>
                                  <p:childTnLst>
                                    <p:set>
                                      <p:cBhvr>
                                        <p:cTn id="113" dur="1" fill="hold">
                                          <p:stCondLst>
                                            <p:cond delay="0"/>
                                          </p:stCondLst>
                                        </p:cTn>
                                        <p:tgtEl>
                                          <p:spTgt spid="4">
                                            <p:txEl>
                                              <p:pRg st="8" end="8"/>
                                            </p:txEl>
                                          </p:spTgt>
                                        </p:tgtEl>
                                        <p:attrNameLst>
                                          <p:attrName>style.visibility</p:attrName>
                                        </p:attrNameLst>
                                      </p:cBhvr>
                                      <p:to>
                                        <p:strVal val="visible"/>
                                      </p:to>
                                    </p:set>
                                    <p:anim calcmode="lin" valueType="num">
                                      <p:cBhvr>
                                        <p:cTn id="114"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15" dur="5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16" dur="500" fill="hold"/>
                                        <p:tgtEl>
                                          <p:spTgt spid="4">
                                            <p:txEl>
                                              <p:pRg st="8" end="8"/>
                                            </p:txEl>
                                          </p:spTgt>
                                        </p:tgtEl>
                                        <p:attrNameLst>
                                          <p:attrName>style.rotation</p:attrName>
                                        </p:attrNameLst>
                                      </p:cBhvr>
                                      <p:tavLst>
                                        <p:tav tm="0">
                                          <p:val>
                                            <p:fltVal val="360"/>
                                          </p:val>
                                        </p:tav>
                                        <p:tav tm="100000">
                                          <p:val>
                                            <p:fltVal val="0"/>
                                          </p:val>
                                        </p:tav>
                                      </p:tavLst>
                                    </p:anim>
                                    <p:animEffect transition="in" filter="fade">
                                      <p:cBhvr>
                                        <p:cTn id="11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chemeClr val="tx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124" r="15434"/>
          <a:stretch/>
        </p:blipFill>
        <p:spPr>
          <a:xfrm>
            <a:off x="175436" y="133290"/>
            <a:ext cx="11089759" cy="6368135"/>
          </a:xfrm>
          <a:prstGeom prst="rect">
            <a:avLst/>
          </a:prstGeom>
        </p:spPr>
      </p:pic>
      <p:sp>
        <p:nvSpPr>
          <p:cNvPr id="3" name="Rounded Rectangle 2"/>
          <p:cNvSpPr/>
          <p:nvPr/>
        </p:nvSpPr>
        <p:spPr>
          <a:xfrm>
            <a:off x="404038" y="297711"/>
            <a:ext cx="4455042" cy="12227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solidFill>
                  <a:schemeClr val="tx1"/>
                </a:solidFill>
                <a:effectLst>
                  <a:outerShdw blurRad="38100" dist="38100" dir="2700000" algn="tl">
                    <a:srgbClr val="000000">
                      <a:alpha val="43137"/>
                    </a:srgbClr>
                  </a:outerShdw>
                </a:effectLst>
              </a:rPr>
              <a:t>عمل البيت</a:t>
            </a:r>
            <a:endParaRPr lang="en-US" sz="8000"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265814" y="3498112"/>
            <a:ext cx="10999381" cy="1938992"/>
          </a:xfrm>
          <a:prstGeom prst="rect">
            <a:avLst/>
          </a:prstGeom>
          <a:noFill/>
        </p:spPr>
        <p:txBody>
          <a:bodyPr wrap="square" rtlCol="0">
            <a:spAutoFit/>
          </a:bodyPr>
          <a:lstStyle/>
          <a:p>
            <a:pPr algn="r"/>
            <a:r>
              <a:rPr lang="ar-SA" sz="6000" b="1" dirty="0" smtClean="0">
                <a:solidFill>
                  <a:srgbClr val="FF0000"/>
                </a:solidFill>
              </a:rPr>
              <a:t>استخرج صيغ المضارع من النص ثم حولها إلى الماضى</a:t>
            </a:r>
            <a:endParaRPr lang="en-US" sz="6000" b="1" dirty="0">
              <a:solidFill>
                <a:srgbClr val="FF0000"/>
              </a:solidFill>
            </a:endParaRPr>
          </a:p>
        </p:txBody>
      </p:sp>
    </p:spTree>
    <p:extLst>
      <p:ext uri="{BB962C8B-B14F-4D97-AF65-F5344CB8AC3E}">
        <p14:creationId xmlns:p14="http://schemas.microsoft.com/office/powerpoint/2010/main" val="604868532"/>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set>
                                      <p:cBhvr>
                                        <p:cTn id="15" dur="455" fill="hold">
                                          <p:stCondLst>
                                            <p:cond delay="0"/>
                                          </p:stCondLst>
                                        </p:cTn>
                                        <p:tgtEl>
                                          <p:spTgt spid="3"/>
                                        </p:tgtEl>
                                        <p:attrNameLst>
                                          <p:attrName>style.rotation</p:attrName>
                                        </p:attrNameLst>
                                      </p:cBhvr>
                                      <p:to>
                                        <p:strVal val="-45.0"/>
                                      </p:to>
                                    </p:set>
                                    <p:anim calcmode="lin" valueType="num">
                                      <p:cBhvr>
                                        <p:cTn id="1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26471" y="4726170"/>
            <a:ext cx="3508744" cy="1392865"/>
          </a:xfrm>
          <a:prstGeom prst="roundRect">
            <a:avLst/>
          </a:prstGeom>
          <a:gradFill>
            <a:gsLst>
              <a:gs pos="68000">
                <a:srgbClr val="92D050"/>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b="1" dirty="0" smtClean="0">
                <a:effectLst>
                  <a:outerShdw blurRad="38100" dist="38100" dir="2700000" algn="tl">
                    <a:srgbClr val="000000">
                      <a:alpha val="43137"/>
                    </a:srgbClr>
                  </a:outerShdw>
                </a:effectLst>
              </a:rPr>
              <a:t>شكرا</a:t>
            </a:r>
            <a:endParaRPr lang="en-US" sz="9600" b="1" dirty="0">
              <a:effectLst>
                <a:outerShdw blurRad="38100" dist="38100" dir="2700000" algn="tl">
                  <a:srgbClr val="000000">
                    <a:alpha val="43137"/>
                  </a:srgbClr>
                </a:outerShdw>
              </a:effectLst>
            </a:endParaRPr>
          </a:p>
        </p:txBody>
      </p:sp>
      <p:sp>
        <p:nvSpPr>
          <p:cNvPr id="7" name="Rounded Rectangle 6"/>
          <p:cNvSpPr/>
          <p:nvPr/>
        </p:nvSpPr>
        <p:spPr>
          <a:xfrm>
            <a:off x="1533743" y="4726169"/>
            <a:ext cx="3508744" cy="1392865"/>
          </a:xfrm>
          <a:prstGeom prst="roundRect">
            <a:avLst/>
          </a:prstGeom>
          <a:gradFill>
            <a:gsLst>
              <a:gs pos="68000">
                <a:srgbClr val="FFC000"/>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b="1" dirty="0" smtClean="0">
                <a:effectLst>
                  <a:outerShdw blurRad="38100" dist="38100" dir="2700000" algn="tl">
                    <a:srgbClr val="000000">
                      <a:alpha val="43137"/>
                    </a:srgbClr>
                  </a:outerShdw>
                </a:effectLst>
              </a:rPr>
              <a:t>كثيرا</a:t>
            </a:r>
            <a:endParaRPr lang="en-US" sz="9600" b="1" dirty="0">
              <a:effectLst>
                <a:outerShdw blurRad="38100" dist="38100" dir="2700000" algn="tl">
                  <a:srgbClr val="000000">
                    <a:alpha val="43137"/>
                  </a:srgbClr>
                </a:outerShdw>
              </a:effectLst>
            </a:endParaRPr>
          </a:p>
        </p:txBody>
      </p:sp>
      <p:sp>
        <p:nvSpPr>
          <p:cNvPr id="8" name="Heart 7"/>
          <p:cNvSpPr/>
          <p:nvPr/>
        </p:nvSpPr>
        <p:spPr>
          <a:xfrm>
            <a:off x="6539023" y="265814"/>
            <a:ext cx="4981347" cy="4364663"/>
          </a:xfrm>
          <a:prstGeom prst="heart">
            <a:avLst/>
          </a:prstGeom>
          <a:gradFill>
            <a:gsLst>
              <a:gs pos="68000">
                <a:srgbClr val="92D050"/>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9900" b="1" dirty="0" smtClean="0">
                <a:effectLst>
                  <a:outerShdw blurRad="38100" dist="38100" dir="2700000" algn="tl">
                    <a:srgbClr val="000000">
                      <a:alpha val="43137"/>
                    </a:srgbClr>
                  </a:outerShdw>
                </a:effectLst>
              </a:rPr>
              <a:t>الله</a:t>
            </a:r>
            <a:endParaRPr lang="en-US" sz="19900" b="1" dirty="0">
              <a:effectLst>
                <a:outerShdw blurRad="38100" dist="38100" dir="2700000" algn="tl">
                  <a:srgbClr val="000000">
                    <a:alpha val="43137"/>
                  </a:srgbClr>
                </a:outerShdw>
              </a:effectLst>
            </a:endParaRPr>
          </a:p>
        </p:txBody>
      </p:sp>
      <p:sp>
        <p:nvSpPr>
          <p:cNvPr id="9" name="Heart 8"/>
          <p:cNvSpPr/>
          <p:nvPr/>
        </p:nvSpPr>
        <p:spPr>
          <a:xfrm>
            <a:off x="893135" y="340242"/>
            <a:ext cx="5087672" cy="4290235"/>
          </a:xfrm>
          <a:prstGeom prst="heart">
            <a:avLst/>
          </a:prstGeom>
          <a:gradFill>
            <a:gsLst>
              <a:gs pos="68000">
                <a:srgbClr val="FFC000"/>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800" b="1" dirty="0" smtClean="0">
                <a:effectLst>
                  <a:outerShdw blurRad="38100" dist="38100" dir="2700000" algn="tl">
                    <a:srgbClr val="000000">
                      <a:alpha val="43137"/>
                    </a:srgbClr>
                  </a:outerShdw>
                </a:effectLst>
              </a:rPr>
              <a:t>حافظ</a:t>
            </a:r>
            <a:endParaRPr lang="en-US" sz="1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949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0" fill="hold"/>
                                        <p:tgtEl>
                                          <p:spTgt spid="9"/>
                                        </p:tgtEl>
                                        <p:attrNameLst>
                                          <p:attrName>ppt_w</p:attrName>
                                        </p:attrNameLst>
                                      </p:cBhvr>
                                      <p:tavLst>
                                        <p:tav tm="0" fmla="#ppt_w*sin(2.5*pi*$)">
                                          <p:val>
                                            <p:fltVal val="0"/>
                                          </p:val>
                                        </p:tav>
                                        <p:tav tm="100000">
                                          <p:val>
                                            <p:fltVal val="1"/>
                                          </p:val>
                                        </p:tav>
                                      </p:tavLst>
                                    </p:anim>
                                    <p:anim calcmode="lin" valueType="num">
                                      <p:cBhvr>
                                        <p:cTn id="12" dur="5000" fill="hold"/>
                                        <p:tgtEl>
                                          <p:spTgt spid="9"/>
                                        </p:tgtEl>
                                        <p:attrNameLst>
                                          <p:attrName>ppt_h</p:attrName>
                                        </p:attrNameLst>
                                      </p:cBhvr>
                                      <p:tavLst>
                                        <p:tav tm="0">
                                          <p:val>
                                            <p:strVal val="#ppt_h"/>
                                          </p:val>
                                        </p:tav>
                                        <p:tav tm="100000">
                                          <p:val>
                                            <p:strVal val="#ppt_h"/>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0-#ppt_w/2"/>
                                          </p:val>
                                        </p:tav>
                                        <p:tav tm="100000">
                                          <p:val>
                                            <p:strVal val="#ppt_x"/>
                                          </p:val>
                                        </p:tav>
                                      </p:tavLst>
                                    </p:anim>
                                    <p:anim calcmode="lin" valueType="num">
                                      <p:cBhvr additive="base">
                                        <p:cTn id="16" dur="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1+#ppt_w/2"/>
                                          </p:val>
                                        </p:tav>
                                        <p:tav tm="100000">
                                          <p:val>
                                            <p:strVal val="#ppt_x"/>
                                          </p:val>
                                        </p:tav>
                                      </p:tavLst>
                                    </p:anim>
                                    <p:anim calcmode="lin" valueType="num">
                                      <p:cBhvr additive="base">
                                        <p:cTn id="20" dur="2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394690" y="877455"/>
            <a:ext cx="9762836" cy="16810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8800" b="1" dirty="0" smtClean="0">
                <a:effectLst>
                  <a:outerShdw blurRad="38100" dist="38100" dir="2700000" algn="tl">
                    <a:srgbClr val="000000">
                      <a:alpha val="43137"/>
                    </a:srgbClr>
                  </a:outerShdw>
                </a:effectLst>
              </a:rPr>
              <a:t>السلام عليكم ورحمة الله</a:t>
            </a:r>
            <a:endParaRPr lang="en-US" sz="8800" b="1" dirty="0">
              <a:effectLst>
                <a:outerShdw blurRad="38100" dist="38100" dir="2700000" algn="tl">
                  <a:srgbClr val="000000">
                    <a:alpha val="43137"/>
                  </a:srgbClr>
                </a:outerShdw>
              </a:effectLst>
            </a:endParaRPr>
          </a:p>
        </p:txBody>
      </p:sp>
      <p:sp>
        <p:nvSpPr>
          <p:cNvPr id="3" name="Rounded Rectangle 2"/>
          <p:cNvSpPr/>
          <p:nvPr/>
        </p:nvSpPr>
        <p:spPr>
          <a:xfrm>
            <a:off x="4027054" y="2724727"/>
            <a:ext cx="6954982" cy="314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8800" b="1" dirty="0" smtClean="0">
                <a:effectLst>
                  <a:outerShdw blurRad="38100" dist="38100" dir="2700000" algn="tl">
                    <a:srgbClr val="000000">
                      <a:alpha val="43137"/>
                    </a:srgbClr>
                  </a:outerShdw>
                </a:effectLst>
              </a:rPr>
              <a:t>مرحبا بكم </a:t>
            </a:r>
          </a:p>
          <a:p>
            <a:pPr algn="ctr"/>
            <a:r>
              <a:rPr lang="ar-SA" sz="8800" b="1" dirty="0" smtClean="0">
                <a:effectLst>
                  <a:outerShdw blurRad="38100" dist="38100" dir="2700000" algn="tl">
                    <a:srgbClr val="000000">
                      <a:alpha val="43137"/>
                    </a:srgbClr>
                  </a:outerShdw>
                </a:effectLst>
              </a:rPr>
              <a:t>فى الدرس اليوم</a:t>
            </a:r>
            <a:endParaRPr lang="en-US" sz="8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Layer>
                </a14:imgProps>
              </a:ext>
            </a:extLst>
          </a:blip>
          <a:stretch>
            <a:fillRect/>
          </a:stretch>
        </p:blipFill>
        <p:spPr>
          <a:xfrm>
            <a:off x="537441" y="2680277"/>
            <a:ext cx="3194050" cy="3194050"/>
          </a:xfrm>
          <a:prstGeom prst="rect">
            <a:avLst/>
          </a:prstGeom>
        </p:spPr>
      </p:pic>
    </p:spTree>
    <p:extLst>
      <p:ext uri="{BB962C8B-B14F-4D97-AF65-F5344CB8AC3E}">
        <p14:creationId xmlns:p14="http://schemas.microsoft.com/office/powerpoint/2010/main" val="3490137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40160" t="19787" r="26808"/>
          <a:stretch/>
        </p:blipFill>
        <p:spPr>
          <a:xfrm>
            <a:off x="311286" y="1215956"/>
            <a:ext cx="2013625" cy="4584160"/>
          </a:xfrm>
          <a:prstGeom prst="rect">
            <a:avLst/>
          </a:prstGeom>
        </p:spPr>
      </p:pic>
      <p:sp>
        <p:nvSpPr>
          <p:cNvPr id="3" name="Rounded Rectangle 2"/>
          <p:cNvSpPr/>
          <p:nvPr/>
        </p:nvSpPr>
        <p:spPr>
          <a:xfrm>
            <a:off x="5087566" y="204280"/>
            <a:ext cx="4280170" cy="111868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8000" b="1" dirty="0" smtClean="0">
                <a:effectLst>
                  <a:outerShdw blurRad="38100" dist="38100" dir="2700000" algn="tl">
                    <a:srgbClr val="000000">
                      <a:alpha val="43137"/>
                    </a:srgbClr>
                  </a:outerShdw>
                </a:effectLst>
              </a:rPr>
              <a:t>التّعريف</a:t>
            </a:r>
            <a:endParaRPr lang="en-US" sz="8000" b="1" dirty="0">
              <a:effectLst>
                <a:outerShdw blurRad="38100" dist="38100" dir="2700000" algn="tl">
                  <a:srgbClr val="000000">
                    <a:alpha val="43137"/>
                  </a:srgbClr>
                </a:outerShdw>
              </a:effectLst>
            </a:endParaRPr>
          </a:p>
        </p:txBody>
      </p:sp>
      <p:sp>
        <p:nvSpPr>
          <p:cNvPr id="4" name="Rectangle 3"/>
          <p:cNvSpPr/>
          <p:nvPr/>
        </p:nvSpPr>
        <p:spPr>
          <a:xfrm>
            <a:off x="2436778" y="1760706"/>
            <a:ext cx="4931924" cy="366732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ar-SA" sz="4800" b="1" dirty="0" smtClean="0"/>
              <a:t>تعريف المعلّم</a:t>
            </a:r>
          </a:p>
          <a:p>
            <a:pPr algn="ctr"/>
            <a:endParaRPr lang="ar-SA" dirty="0"/>
          </a:p>
          <a:p>
            <a:pPr algn="ctr"/>
            <a:r>
              <a:rPr lang="ar-SA" sz="3600" b="1" dirty="0" smtClean="0"/>
              <a:t>محمد ذاكر حسن</a:t>
            </a:r>
          </a:p>
          <a:p>
            <a:pPr algn="ctr"/>
            <a:r>
              <a:rPr lang="ar-SA" sz="3600" b="1" dirty="0" smtClean="0"/>
              <a:t>معلم المساعدة </a:t>
            </a:r>
          </a:p>
          <a:p>
            <a:pPr algn="r"/>
            <a:r>
              <a:rPr lang="ar-SA" sz="3600" b="1" dirty="0" smtClean="0"/>
              <a:t>كفتي الامين نوري داخل مدرسة</a:t>
            </a:r>
          </a:p>
          <a:p>
            <a:pPr algn="ctr"/>
            <a:r>
              <a:rPr lang="ar-SA" sz="3600" b="1" dirty="0" smtClean="0"/>
              <a:t>نتون بازار, كفتي, رنغامتي</a:t>
            </a:r>
            <a:endParaRPr lang="en-US" sz="3600" b="1" dirty="0"/>
          </a:p>
        </p:txBody>
      </p:sp>
      <p:sp>
        <p:nvSpPr>
          <p:cNvPr id="5" name="Rounded Rectangle 4"/>
          <p:cNvSpPr/>
          <p:nvPr/>
        </p:nvSpPr>
        <p:spPr>
          <a:xfrm>
            <a:off x="7286017" y="1760706"/>
            <a:ext cx="4834647" cy="4039410"/>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ar-SA" sz="4800" b="1" dirty="0" smtClean="0">
                <a:effectLst>
                  <a:outerShdw blurRad="38100" dist="38100" dir="2700000" algn="tl">
                    <a:srgbClr val="000000">
                      <a:alpha val="43137"/>
                    </a:srgbClr>
                  </a:outerShdw>
                </a:effectLst>
              </a:rPr>
              <a:t>تعريف الدرس</a:t>
            </a:r>
          </a:p>
          <a:p>
            <a:pPr algn="ctr"/>
            <a:r>
              <a:rPr lang="ar-SA" sz="3600" b="1" dirty="0" smtClean="0"/>
              <a:t>اللغة العربية الاتصالية</a:t>
            </a:r>
          </a:p>
          <a:p>
            <a:pPr algn="ctr"/>
            <a:r>
              <a:rPr lang="ar-SA" sz="3600" b="1" dirty="0" smtClean="0"/>
              <a:t>الصف : التاسع والعاشر للداخل</a:t>
            </a:r>
          </a:p>
          <a:p>
            <a:pPr algn="r"/>
            <a:r>
              <a:rPr lang="ar-SA" sz="3600" b="1" dirty="0" smtClean="0"/>
              <a:t>الوحدة الثانية , الدرس الاول</a:t>
            </a:r>
          </a:p>
          <a:p>
            <a:pPr algn="ctr"/>
            <a:r>
              <a:rPr lang="ar-SA" sz="3600" b="1" dirty="0" smtClean="0"/>
              <a:t>النص المدروس (2)</a:t>
            </a:r>
            <a:endParaRPr lang="en-US" sz="3600" b="1" dirty="0"/>
          </a:p>
        </p:txBody>
      </p:sp>
    </p:spTree>
    <p:extLst>
      <p:ext uri="{BB962C8B-B14F-4D97-AF65-F5344CB8AC3E}">
        <p14:creationId xmlns:p14="http://schemas.microsoft.com/office/powerpoint/2010/main" val="1408805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par>
                                <p:cTn id="21" presetID="3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60">
          <a:fgClr>
            <a:schemeClr val="accent4"/>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252919" y="3346315"/>
            <a:ext cx="7354110" cy="1342416"/>
          </a:xfrm>
          <a:prstGeom prst="round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accent5"/>
          </a:fontRef>
        </p:style>
        <p:txBody>
          <a:bodyPr rtlCol="0" anchor="ctr"/>
          <a:lstStyle/>
          <a:p>
            <a:pPr algn="r"/>
            <a:r>
              <a:rPr lang="ar-SA" sz="4400" b="1" dirty="0" smtClean="0">
                <a:effectLst>
                  <a:outerShdw blurRad="38100" dist="38100" dir="2700000" algn="tl">
                    <a:srgbClr val="000000">
                      <a:alpha val="43137"/>
                    </a:srgbClr>
                  </a:outerShdw>
                </a:effectLst>
              </a:rPr>
              <a:t>من هو ثانى الخلفاء الراشدين المهدين؟</a:t>
            </a:r>
            <a:endParaRPr lang="en-US" sz="4400" b="1" dirty="0">
              <a:effectLst>
                <a:outerShdw blurRad="38100" dist="38100" dir="2700000" algn="tl">
                  <a:srgbClr val="000000">
                    <a:alpha val="43137"/>
                  </a:srgbClr>
                </a:outerShdw>
              </a:effectLst>
            </a:endParaRPr>
          </a:p>
        </p:txBody>
      </p:sp>
      <p:sp>
        <p:nvSpPr>
          <p:cNvPr id="3" name="Rounded Rectangle 2"/>
          <p:cNvSpPr/>
          <p:nvPr/>
        </p:nvSpPr>
        <p:spPr>
          <a:xfrm>
            <a:off x="252919" y="4902739"/>
            <a:ext cx="6741268" cy="1575882"/>
          </a:xfrm>
          <a:prstGeom prst="roundRect">
            <a:avLst/>
          </a:prstGeom>
          <a:solidFill>
            <a:srgbClr val="00B050"/>
          </a:solidFill>
          <a:ln w="952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r"/>
            <a:r>
              <a:rPr lang="ar-SA" sz="4800" b="1" dirty="0" smtClean="0">
                <a:effectLst>
                  <a:outerShdw blurRad="38100" dist="38100" dir="2700000" algn="tl">
                    <a:srgbClr val="000000">
                      <a:alpha val="43137"/>
                    </a:srgbClr>
                  </a:outerShdw>
                </a:effectLst>
              </a:rPr>
              <a:t>من اراد قتل النّبى صلى الله عليه وسلم قبل قبول الاسلام؟</a:t>
            </a:r>
            <a:endParaRPr lang="en-US" sz="4800" b="1" dirty="0">
              <a:effectLst>
                <a:outerShdw blurRad="38100" dist="38100" dir="2700000" algn="tl">
                  <a:srgbClr val="000000">
                    <a:alpha val="43137"/>
                  </a:srgbClr>
                </a:outerShdw>
              </a:effectLst>
            </a:endParaRPr>
          </a:p>
        </p:txBody>
      </p:sp>
      <p:sp>
        <p:nvSpPr>
          <p:cNvPr id="4" name="Rounded Rectangle 3"/>
          <p:cNvSpPr/>
          <p:nvPr/>
        </p:nvSpPr>
        <p:spPr>
          <a:xfrm>
            <a:off x="7752944" y="3346315"/>
            <a:ext cx="3949430" cy="1293778"/>
          </a:xfrm>
          <a:prstGeom prst="roundRect">
            <a:avLst/>
          </a:prstGeom>
          <a:solidFill>
            <a:schemeClr val="accent4">
              <a:lumMod val="40000"/>
              <a:lumOff val="60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r"/>
            <a:r>
              <a:rPr lang="ar-SA" sz="4000" b="1" dirty="0" smtClean="0"/>
              <a:t>سيدنا عمر بن الخطاب رضى الله عنه</a:t>
            </a:r>
            <a:endParaRPr lang="en-US" sz="4000" b="1" dirty="0"/>
          </a:p>
        </p:txBody>
      </p:sp>
      <p:sp>
        <p:nvSpPr>
          <p:cNvPr id="5" name="Rounded Rectangle 4"/>
          <p:cNvSpPr/>
          <p:nvPr/>
        </p:nvSpPr>
        <p:spPr>
          <a:xfrm>
            <a:off x="7227651" y="4990288"/>
            <a:ext cx="4163438" cy="1400783"/>
          </a:xfrm>
          <a:prstGeom prst="roundRect">
            <a:avLst/>
          </a:prstGeom>
          <a:solidFill>
            <a:srgbClr val="00B05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r"/>
            <a:r>
              <a:rPr lang="ar-SA" sz="4000" b="1" dirty="0" smtClean="0"/>
              <a:t>سيدنا عمر بن الخطاب رضى الله عنه</a:t>
            </a:r>
            <a:endParaRPr lang="en-US" sz="4000" b="1" dirty="0"/>
          </a:p>
        </p:txBody>
      </p:sp>
      <p:sp>
        <p:nvSpPr>
          <p:cNvPr id="6" name="Rounded Rectangle 5"/>
          <p:cNvSpPr/>
          <p:nvPr/>
        </p:nvSpPr>
        <p:spPr>
          <a:xfrm>
            <a:off x="252919" y="632298"/>
            <a:ext cx="11848291" cy="2412460"/>
          </a:xfrm>
          <a:prstGeom prst="roundRect">
            <a:avLst>
              <a:gd name="adj" fmla="val 1344"/>
            </a:avLst>
          </a:prstGeom>
          <a:pattFill prst="pct2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tx1"/>
                </a:solidFill>
                <a:effectLst>
                  <a:outerShdw blurRad="38100" dist="38100" dir="2700000" algn="tl">
                    <a:srgbClr val="000000">
                      <a:alpha val="43137"/>
                    </a:srgbClr>
                  </a:outerShdw>
                </a:effectLst>
              </a:rPr>
              <a:t>الدرس البوم : </a:t>
            </a:r>
            <a:r>
              <a:rPr lang="ar-SA" sz="4400" b="1" dirty="0" smtClean="0">
                <a:solidFill>
                  <a:schemeClr val="tx1"/>
                </a:solidFill>
                <a:effectLst>
                  <a:outerShdw blurRad="38100" dist="38100" dir="2700000" algn="tl">
                    <a:srgbClr val="000000">
                      <a:alpha val="43137"/>
                    </a:srgbClr>
                  </a:outerShdw>
                </a:effectLst>
              </a:rPr>
              <a:t>عبقرية  سيدنا عمر بن الخطاب رضى الله عنه</a:t>
            </a:r>
          </a:p>
          <a:p>
            <a:pPr algn="ctr"/>
            <a:r>
              <a:rPr lang="ar-SA" sz="4000" b="1" dirty="0" smtClean="0">
                <a:solidFill>
                  <a:schemeClr val="tx1"/>
                </a:solidFill>
              </a:rPr>
              <a:t>النص المدروس – 2 (فانطلق عمر مسرعا ............. من سورة طه.</a:t>
            </a:r>
            <a:endParaRPr lang="en-US" sz="4000" b="1" dirty="0" smtClean="0">
              <a:solidFill>
                <a:schemeClr val="tx1"/>
              </a:solidFill>
            </a:endParaRPr>
          </a:p>
        </p:txBody>
      </p:sp>
    </p:spTree>
    <p:extLst>
      <p:ext uri="{BB962C8B-B14F-4D97-AF65-F5344CB8AC3E}">
        <p14:creationId xmlns:p14="http://schemas.microsoft.com/office/powerpoint/2010/main" val="16785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Flowchart: Terminator 1"/>
          <p:cNvSpPr/>
          <p:nvPr/>
        </p:nvSpPr>
        <p:spPr>
          <a:xfrm>
            <a:off x="3774331" y="107004"/>
            <a:ext cx="4562273" cy="71984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rgbClr val="FFFF00"/>
                </a:solidFill>
                <a:effectLst>
                  <a:outerShdw blurRad="38100" dist="38100" dir="2700000" algn="tl">
                    <a:srgbClr val="000000">
                      <a:alpha val="43137"/>
                    </a:srgbClr>
                  </a:outerShdw>
                </a:effectLst>
              </a:rPr>
              <a:t>النص المدروس -2</a:t>
            </a:r>
            <a:endParaRPr lang="en-US" sz="36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240760" y="826851"/>
            <a:ext cx="11629416" cy="5632311"/>
          </a:xfrm>
          <a:prstGeom prst="rect">
            <a:avLst/>
          </a:prstGeom>
          <a:noFill/>
        </p:spPr>
        <p:txBody>
          <a:bodyPr wrap="square" rtlCol="0">
            <a:spAutoFit/>
          </a:bodyPr>
          <a:lstStyle/>
          <a:p>
            <a:pPr algn="r"/>
            <a:r>
              <a:rPr lang="ar-SA" sz="4000" b="1" dirty="0" smtClean="0">
                <a:solidFill>
                  <a:srgbClr val="002060"/>
                </a:solidFill>
              </a:rPr>
              <a:t>فا</a:t>
            </a:r>
            <a:r>
              <a:rPr lang="ar-SA" sz="4000" b="1" dirty="0" smtClean="0">
                <a:solidFill>
                  <a:srgbClr val="FF0000"/>
                </a:solidFill>
              </a:rPr>
              <a:t>نطلق</a:t>
            </a:r>
            <a:r>
              <a:rPr lang="ar-SA" sz="4000" b="1" dirty="0" smtClean="0">
                <a:solidFill>
                  <a:srgbClr val="002060"/>
                </a:solidFill>
              </a:rPr>
              <a:t> عمر مسرعًا غاضبًا إلى دار سعيد بن زيدٍ زوج أختهِ فاطمة </a:t>
            </a:r>
            <a:r>
              <a:rPr lang="ar-SA" sz="4000" b="1" dirty="0" smtClean="0">
                <a:solidFill>
                  <a:srgbClr val="FF0000"/>
                </a:solidFill>
              </a:rPr>
              <a:t>رضى</a:t>
            </a:r>
            <a:r>
              <a:rPr lang="ar-SA" sz="4000" b="1" dirty="0" smtClean="0">
                <a:solidFill>
                  <a:srgbClr val="002060"/>
                </a:solidFill>
              </a:rPr>
              <a:t> الله عنها. ف</a:t>
            </a:r>
            <a:r>
              <a:rPr lang="ar-SA" sz="4000" b="1" dirty="0" smtClean="0">
                <a:solidFill>
                  <a:srgbClr val="FF0000"/>
                </a:solidFill>
              </a:rPr>
              <a:t>طرق</a:t>
            </a:r>
            <a:r>
              <a:rPr lang="ar-SA" sz="4000" b="1" dirty="0" smtClean="0">
                <a:solidFill>
                  <a:srgbClr val="002060"/>
                </a:solidFill>
              </a:rPr>
              <a:t> الباب وكان خبّاب بن الأرت </a:t>
            </a:r>
            <a:r>
              <a:rPr lang="ar-SA" sz="4000" b="1" dirty="0" smtClean="0"/>
              <a:t>يعلّم</a:t>
            </a:r>
            <a:r>
              <a:rPr lang="ar-SA" sz="4000" b="1" dirty="0" smtClean="0">
                <a:solidFill>
                  <a:srgbClr val="002060"/>
                </a:solidFill>
              </a:rPr>
              <a:t> فاطمة و سعيد بن زيدٍ القران. فعندما </a:t>
            </a:r>
            <a:r>
              <a:rPr lang="ar-SA" sz="4000" b="1" dirty="0" smtClean="0">
                <a:solidFill>
                  <a:srgbClr val="FF0000"/>
                </a:solidFill>
              </a:rPr>
              <a:t>طرق</a:t>
            </a:r>
            <a:r>
              <a:rPr lang="ar-SA" sz="4000" b="1" dirty="0" smtClean="0">
                <a:solidFill>
                  <a:srgbClr val="002060"/>
                </a:solidFill>
              </a:rPr>
              <a:t> عمر الباب </a:t>
            </a:r>
            <a:r>
              <a:rPr lang="ar-SA" sz="4000" b="1" dirty="0" smtClean="0">
                <a:solidFill>
                  <a:srgbClr val="FF0000"/>
                </a:solidFill>
              </a:rPr>
              <a:t>فتح</a:t>
            </a:r>
            <a:r>
              <a:rPr lang="ar-SA" sz="4000" b="1" dirty="0" smtClean="0">
                <a:solidFill>
                  <a:srgbClr val="002060"/>
                </a:solidFill>
              </a:rPr>
              <a:t> سعيد بن زيدٍ الباب ف</a:t>
            </a:r>
            <a:r>
              <a:rPr lang="ar-SA" sz="4000" b="1" dirty="0" smtClean="0">
                <a:solidFill>
                  <a:srgbClr val="FF0000"/>
                </a:solidFill>
              </a:rPr>
              <a:t>امسك</a:t>
            </a:r>
            <a:r>
              <a:rPr lang="ar-SA" sz="4000" b="1" dirty="0" smtClean="0">
                <a:solidFill>
                  <a:srgbClr val="002060"/>
                </a:solidFill>
              </a:rPr>
              <a:t>ه عمر و</a:t>
            </a:r>
            <a:r>
              <a:rPr lang="ar-SA" sz="4000" b="1" dirty="0" smtClean="0">
                <a:solidFill>
                  <a:srgbClr val="FF0000"/>
                </a:solidFill>
              </a:rPr>
              <a:t>قال</a:t>
            </a:r>
            <a:r>
              <a:rPr lang="ar-SA" sz="4000" b="1" dirty="0" smtClean="0">
                <a:solidFill>
                  <a:srgbClr val="002060"/>
                </a:solidFill>
              </a:rPr>
              <a:t> له : </a:t>
            </a:r>
            <a:r>
              <a:rPr lang="ar-SA" sz="4000" b="1" dirty="0" smtClean="0"/>
              <a:t>أرا</a:t>
            </a:r>
            <a:r>
              <a:rPr lang="ar-SA" sz="4000" b="1" dirty="0" smtClean="0">
                <a:solidFill>
                  <a:srgbClr val="002060"/>
                </a:solidFill>
              </a:rPr>
              <a:t>ك </a:t>
            </a:r>
            <a:r>
              <a:rPr lang="ar-SA" sz="4000" b="1" dirty="0" smtClean="0">
                <a:solidFill>
                  <a:srgbClr val="FF0000"/>
                </a:solidFill>
              </a:rPr>
              <a:t>صبأت</a:t>
            </a:r>
            <a:r>
              <a:rPr lang="ar-SA" sz="4000" b="1" dirty="0" smtClean="0">
                <a:solidFill>
                  <a:srgbClr val="002060"/>
                </a:solidFill>
              </a:rPr>
              <a:t>؟ فقال سعيد: يا عمر! أ</a:t>
            </a:r>
            <a:r>
              <a:rPr lang="ar-SA" sz="4000" b="1" dirty="0" smtClean="0">
                <a:solidFill>
                  <a:srgbClr val="FF0000"/>
                </a:solidFill>
              </a:rPr>
              <a:t>رأيت</a:t>
            </a:r>
            <a:r>
              <a:rPr lang="ar-SA" sz="4000" b="1" dirty="0" smtClean="0">
                <a:solidFill>
                  <a:srgbClr val="002060"/>
                </a:solidFill>
              </a:rPr>
              <a:t> إن </a:t>
            </a:r>
            <a:r>
              <a:rPr lang="ar-SA" sz="4000" b="1" dirty="0" smtClean="0">
                <a:solidFill>
                  <a:srgbClr val="FF0000"/>
                </a:solidFill>
              </a:rPr>
              <a:t>كان</a:t>
            </a:r>
            <a:r>
              <a:rPr lang="ar-SA" sz="4000" b="1" dirty="0" smtClean="0">
                <a:solidFill>
                  <a:srgbClr val="002060"/>
                </a:solidFill>
              </a:rPr>
              <a:t> الحقّ فى غير دينك؟ ف</a:t>
            </a:r>
            <a:r>
              <a:rPr lang="ar-SA" sz="4000" b="1" dirty="0" smtClean="0">
                <a:solidFill>
                  <a:srgbClr val="FF0000"/>
                </a:solidFill>
              </a:rPr>
              <a:t>ضرب</a:t>
            </a:r>
            <a:r>
              <a:rPr lang="ar-SA" sz="4000" b="1" dirty="0" smtClean="0">
                <a:solidFill>
                  <a:srgbClr val="002060"/>
                </a:solidFill>
              </a:rPr>
              <a:t>ه  عمر و</a:t>
            </a:r>
            <a:r>
              <a:rPr lang="ar-SA" sz="4000" b="1" dirty="0" smtClean="0">
                <a:solidFill>
                  <a:srgbClr val="FF0000"/>
                </a:solidFill>
              </a:rPr>
              <a:t>أمسك</a:t>
            </a:r>
            <a:r>
              <a:rPr lang="ar-SA" sz="4000" b="1" dirty="0" smtClean="0">
                <a:solidFill>
                  <a:srgbClr val="002060"/>
                </a:solidFill>
              </a:rPr>
              <a:t> أخته فقال لها : أراك </a:t>
            </a:r>
            <a:r>
              <a:rPr lang="ar-SA" sz="4000" b="1" dirty="0" smtClean="0">
                <a:solidFill>
                  <a:srgbClr val="FF0000"/>
                </a:solidFill>
              </a:rPr>
              <a:t>صبأت</a:t>
            </a:r>
            <a:r>
              <a:rPr lang="ar-SA" sz="4000" b="1" dirty="0" smtClean="0">
                <a:solidFill>
                  <a:srgbClr val="002060"/>
                </a:solidFill>
              </a:rPr>
              <a:t>؟ ف</a:t>
            </a:r>
            <a:r>
              <a:rPr lang="ar-SA" sz="4000" b="1" dirty="0" smtClean="0">
                <a:solidFill>
                  <a:srgbClr val="FF0000"/>
                </a:solidFill>
              </a:rPr>
              <a:t>قالت</a:t>
            </a:r>
            <a:r>
              <a:rPr lang="ar-SA" sz="4000" b="1" dirty="0" smtClean="0">
                <a:solidFill>
                  <a:srgbClr val="002060"/>
                </a:solidFill>
              </a:rPr>
              <a:t> : يا عمر أ</a:t>
            </a:r>
            <a:r>
              <a:rPr lang="ar-SA" sz="4000" b="1" dirty="0" smtClean="0">
                <a:solidFill>
                  <a:srgbClr val="FF0000"/>
                </a:solidFill>
              </a:rPr>
              <a:t>رأيت</a:t>
            </a:r>
            <a:r>
              <a:rPr lang="ar-SA" sz="4000" b="1" dirty="0" smtClean="0">
                <a:solidFill>
                  <a:srgbClr val="002060"/>
                </a:solidFill>
              </a:rPr>
              <a:t> ان كان الحق فى غير دينك؟ فضربها ضربةً </a:t>
            </a:r>
            <a:r>
              <a:rPr lang="ar-SA" sz="4000" b="1" dirty="0" smtClean="0">
                <a:solidFill>
                  <a:srgbClr val="FF0000"/>
                </a:solidFill>
              </a:rPr>
              <a:t>شقّت</a:t>
            </a:r>
            <a:r>
              <a:rPr lang="ar-SA" sz="4000" b="1" dirty="0" smtClean="0">
                <a:solidFill>
                  <a:srgbClr val="002060"/>
                </a:solidFill>
              </a:rPr>
              <a:t> وجهها , ف</a:t>
            </a:r>
            <a:r>
              <a:rPr lang="ar-SA" sz="4000" b="1" dirty="0" smtClean="0">
                <a:solidFill>
                  <a:srgbClr val="FF0000"/>
                </a:solidFill>
              </a:rPr>
              <a:t>سقطت</a:t>
            </a:r>
            <a:r>
              <a:rPr lang="ar-SA" sz="4000" b="1" dirty="0" smtClean="0">
                <a:solidFill>
                  <a:srgbClr val="002060"/>
                </a:solidFill>
              </a:rPr>
              <a:t> من يدها صحيفة. فقال لها ناولينى هذه الصحيفة. فقالت له فاطمة : أنت مشرك نجس اذهب ف</a:t>
            </a:r>
            <a:r>
              <a:rPr lang="ar-SA" sz="4000" b="1" dirty="0" smtClean="0">
                <a:solidFill>
                  <a:srgbClr val="FF0000"/>
                </a:solidFill>
              </a:rPr>
              <a:t>توضّا</a:t>
            </a:r>
            <a:r>
              <a:rPr lang="ar-SA" sz="4000" b="1" dirty="0" smtClean="0">
                <a:solidFill>
                  <a:srgbClr val="002060"/>
                </a:solidFill>
              </a:rPr>
              <a:t> ثمّ اقرأها, فتوضّأ عمر ثمّ </a:t>
            </a:r>
            <a:r>
              <a:rPr lang="ar-SA" sz="4000" b="1" dirty="0" smtClean="0">
                <a:solidFill>
                  <a:srgbClr val="FF0000"/>
                </a:solidFill>
              </a:rPr>
              <a:t>قرأ</a:t>
            </a:r>
            <a:r>
              <a:rPr lang="ar-SA" sz="4000" b="1" dirty="0" smtClean="0">
                <a:solidFill>
                  <a:srgbClr val="002060"/>
                </a:solidFill>
              </a:rPr>
              <a:t> الصحيفة من سورة طه.</a:t>
            </a:r>
            <a:endParaRPr lang="en-US" sz="4000" b="1" dirty="0">
              <a:solidFill>
                <a:srgbClr val="002060"/>
              </a:solidFill>
            </a:endParaRPr>
          </a:p>
        </p:txBody>
      </p:sp>
    </p:spTree>
    <p:extLst>
      <p:ext uri="{BB962C8B-B14F-4D97-AF65-F5344CB8AC3E}">
        <p14:creationId xmlns:p14="http://schemas.microsoft.com/office/powerpoint/2010/main" val="984795261"/>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oin.wav"/>
          </p:stSnd>
        </p:sndAc>
      </p:transition>
    </mc:Choice>
    <mc:Fallback xmlns="">
      <p:transition spd="slow">
        <p:blinds dir="vert"/>
        <p:sndAc>
          <p:stSnd>
            <p:snd r:embed="rId3"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Cube 2"/>
          <p:cNvSpPr/>
          <p:nvPr/>
        </p:nvSpPr>
        <p:spPr>
          <a:xfrm>
            <a:off x="2587557" y="155644"/>
            <a:ext cx="6974732" cy="972766"/>
          </a:xfrm>
          <a:custGeom>
            <a:avLst/>
            <a:gdLst>
              <a:gd name="connsiteX0" fmla="*/ 0 w 6838544"/>
              <a:gd name="connsiteY0" fmla="*/ 374515 h 1498059"/>
              <a:gd name="connsiteX1" fmla="*/ 6464029 w 6838544"/>
              <a:gd name="connsiteY1" fmla="*/ 374515 h 1498059"/>
              <a:gd name="connsiteX2" fmla="*/ 6464029 w 6838544"/>
              <a:gd name="connsiteY2" fmla="*/ 1498059 h 1498059"/>
              <a:gd name="connsiteX3" fmla="*/ 0 w 6838544"/>
              <a:gd name="connsiteY3" fmla="*/ 1498059 h 1498059"/>
              <a:gd name="connsiteX4" fmla="*/ 0 w 6838544"/>
              <a:gd name="connsiteY4" fmla="*/ 374515 h 1498059"/>
              <a:gd name="connsiteX0" fmla="*/ 6464029 w 6838544"/>
              <a:gd name="connsiteY0" fmla="*/ 374515 h 1498059"/>
              <a:gd name="connsiteX1" fmla="*/ 6838544 w 6838544"/>
              <a:gd name="connsiteY1" fmla="*/ 0 h 1498059"/>
              <a:gd name="connsiteX2" fmla="*/ 6838544 w 6838544"/>
              <a:gd name="connsiteY2" fmla="*/ 1123544 h 1498059"/>
              <a:gd name="connsiteX3" fmla="*/ 6464029 w 6838544"/>
              <a:gd name="connsiteY3" fmla="*/ 1498059 h 1498059"/>
              <a:gd name="connsiteX4" fmla="*/ 6464029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464029 w 6838544"/>
              <a:gd name="connsiteY3" fmla="*/ 374515 h 1498059"/>
              <a:gd name="connsiteX4" fmla="*/ 0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838544 w 6838544"/>
              <a:gd name="connsiteY3" fmla="*/ 1123544 h 1498059"/>
              <a:gd name="connsiteX4" fmla="*/ 6464029 w 6838544"/>
              <a:gd name="connsiteY4" fmla="*/ 1498059 h 1498059"/>
              <a:gd name="connsiteX5" fmla="*/ 0 w 6838544"/>
              <a:gd name="connsiteY5" fmla="*/ 1498059 h 1498059"/>
              <a:gd name="connsiteX6" fmla="*/ 0 w 6838544"/>
              <a:gd name="connsiteY6" fmla="*/ 374515 h 1498059"/>
              <a:gd name="connsiteX7" fmla="*/ 0 w 6838544"/>
              <a:gd name="connsiteY7" fmla="*/ 374515 h 1498059"/>
              <a:gd name="connsiteX8" fmla="*/ 6464029 w 6838544"/>
              <a:gd name="connsiteY8" fmla="*/ 374515 h 1498059"/>
              <a:gd name="connsiteX9" fmla="*/ 6838544 w 6838544"/>
              <a:gd name="connsiteY9" fmla="*/ 0 h 1498059"/>
              <a:gd name="connsiteX10" fmla="*/ 6464029 w 6838544"/>
              <a:gd name="connsiteY10" fmla="*/ 374515 h 1498059"/>
              <a:gd name="connsiteX11" fmla="*/ 6464029 w 6838544"/>
              <a:gd name="connsiteY11" fmla="*/ 1498059 h 1498059"/>
              <a:gd name="connsiteX0" fmla="*/ 0 w 6838544"/>
              <a:gd name="connsiteY0" fmla="*/ 374515 h 1498059"/>
              <a:gd name="connsiteX1" fmla="*/ 6464029 w 6838544"/>
              <a:gd name="connsiteY1" fmla="*/ 374515 h 1498059"/>
              <a:gd name="connsiteX2" fmla="*/ 6464029 w 6838544"/>
              <a:gd name="connsiteY2" fmla="*/ 1498059 h 1498059"/>
              <a:gd name="connsiteX3" fmla="*/ 0 w 6838544"/>
              <a:gd name="connsiteY3" fmla="*/ 1498059 h 1498059"/>
              <a:gd name="connsiteX4" fmla="*/ 0 w 6838544"/>
              <a:gd name="connsiteY4" fmla="*/ 374515 h 1498059"/>
              <a:gd name="connsiteX0" fmla="*/ 6464029 w 6838544"/>
              <a:gd name="connsiteY0" fmla="*/ 374515 h 1498059"/>
              <a:gd name="connsiteX1" fmla="*/ 6838544 w 6838544"/>
              <a:gd name="connsiteY1" fmla="*/ 0 h 1498059"/>
              <a:gd name="connsiteX2" fmla="*/ 6838544 w 6838544"/>
              <a:gd name="connsiteY2" fmla="*/ 1123544 h 1498059"/>
              <a:gd name="connsiteX3" fmla="*/ 6464029 w 6838544"/>
              <a:gd name="connsiteY3" fmla="*/ 1498059 h 1498059"/>
              <a:gd name="connsiteX4" fmla="*/ 6464029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464029 w 6838544"/>
              <a:gd name="connsiteY3" fmla="*/ 374515 h 1498059"/>
              <a:gd name="connsiteX4" fmla="*/ 0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838544 w 6838544"/>
              <a:gd name="connsiteY3" fmla="*/ 1123544 h 1498059"/>
              <a:gd name="connsiteX4" fmla="*/ 6464029 w 6838544"/>
              <a:gd name="connsiteY4" fmla="*/ 1498059 h 1498059"/>
              <a:gd name="connsiteX5" fmla="*/ 0 w 6838544"/>
              <a:gd name="connsiteY5" fmla="*/ 1498059 h 1498059"/>
              <a:gd name="connsiteX6" fmla="*/ 0 w 6838544"/>
              <a:gd name="connsiteY6" fmla="*/ 374515 h 1498059"/>
              <a:gd name="connsiteX7" fmla="*/ 0 w 6838544"/>
              <a:gd name="connsiteY7" fmla="*/ 374515 h 1498059"/>
              <a:gd name="connsiteX8" fmla="*/ 6464029 w 6838544"/>
              <a:gd name="connsiteY8" fmla="*/ 374515 h 1498059"/>
              <a:gd name="connsiteX9" fmla="*/ 6147880 w 6838544"/>
              <a:gd name="connsiteY9" fmla="*/ 145915 h 1498059"/>
              <a:gd name="connsiteX10" fmla="*/ 6464029 w 6838544"/>
              <a:gd name="connsiteY10" fmla="*/ 374515 h 1498059"/>
              <a:gd name="connsiteX11" fmla="*/ 6464029 w 6838544"/>
              <a:gd name="connsiteY11" fmla="*/ 1498059 h 1498059"/>
              <a:gd name="connsiteX0" fmla="*/ 0 w 6838544"/>
              <a:gd name="connsiteY0" fmla="*/ 374515 h 1498059"/>
              <a:gd name="connsiteX1" fmla="*/ 6464029 w 6838544"/>
              <a:gd name="connsiteY1" fmla="*/ 374515 h 1498059"/>
              <a:gd name="connsiteX2" fmla="*/ 6464029 w 6838544"/>
              <a:gd name="connsiteY2" fmla="*/ 1498059 h 1498059"/>
              <a:gd name="connsiteX3" fmla="*/ 0 w 6838544"/>
              <a:gd name="connsiteY3" fmla="*/ 1498059 h 1498059"/>
              <a:gd name="connsiteX4" fmla="*/ 0 w 6838544"/>
              <a:gd name="connsiteY4" fmla="*/ 374515 h 1498059"/>
              <a:gd name="connsiteX0" fmla="*/ 6464029 w 6838544"/>
              <a:gd name="connsiteY0" fmla="*/ 374515 h 1498059"/>
              <a:gd name="connsiteX1" fmla="*/ 6838544 w 6838544"/>
              <a:gd name="connsiteY1" fmla="*/ 0 h 1498059"/>
              <a:gd name="connsiteX2" fmla="*/ 6838544 w 6838544"/>
              <a:gd name="connsiteY2" fmla="*/ 1123544 h 1498059"/>
              <a:gd name="connsiteX3" fmla="*/ 6464029 w 6838544"/>
              <a:gd name="connsiteY3" fmla="*/ 1498059 h 1498059"/>
              <a:gd name="connsiteX4" fmla="*/ 6464029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464029 w 6838544"/>
              <a:gd name="connsiteY3" fmla="*/ 374515 h 1498059"/>
              <a:gd name="connsiteX4" fmla="*/ 0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838544 w 6838544"/>
              <a:gd name="connsiteY3" fmla="*/ 1123544 h 1498059"/>
              <a:gd name="connsiteX4" fmla="*/ 6464029 w 6838544"/>
              <a:gd name="connsiteY4" fmla="*/ 1498059 h 1498059"/>
              <a:gd name="connsiteX5" fmla="*/ 291830 w 6838544"/>
              <a:gd name="connsiteY5" fmla="*/ 1206230 h 1498059"/>
              <a:gd name="connsiteX6" fmla="*/ 0 w 6838544"/>
              <a:gd name="connsiteY6" fmla="*/ 374515 h 1498059"/>
              <a:gd name="connsiteX7" fmla="*/ 0 w 6838544"/>
              <a:gd name="connsiteY7" fmla="*/ 374515 h 1498059"/>
              <a:gd name="connsiteX8" fmla="*/ 6464029 w 6838544"/>
              <a:gd name="connsiteY8" fmla="*/ 374515 h 1498059"/>
              <a:gd name="connsiteX9" fmla="*/ 6147880 w 6838544"/>
              <a:gd name="connsiteY9" fmla="*/ 145915 h 1498059"/>
              <a:gd name="connsiteX10" fmla="*/ 6464029 w 6838544"/>
              <a:gd name="connsiteY10" fmla="*/ 374515 h 1498059"/>
              <a:gd name="connsiteX11" fmla="*/ 6464029 w 6838544"/>
              <a:gd name="connsiteY11" fmla="*/ 1498059 h 1498059"/>
              <a:gd name="connsiteX0" fmla="*/ 0 w 6838544"/>
              <a:gd name="connsiteY0" fmla="*/ 374515 h 1498059"/>
              <a:gd name="connsiteX1" fmla="*/ 6464029 w 6838544"/>
              <a:gd name="connsiteY1" fmla="*/ 374515 h 1498059"/>
              <a:gd name="connsiteX2" fmla="*/ 6464029 w 6838544"/>
              <a:gd name="connsiteY2" fmla="*/ 1498059 h 1498059"/>
              <a:gd name="connsiteX3" fmla="*/ 0 w 6838544"/>
              <a:gd name="connsiteY3" fmla="*/ 1498059 h 1498059"/>
              <a:gd name="connsiteX4" fmla="*/ 0 w 6838544"/>
              <a:gd name="connsiteY4" fmla="*/ 374515 h 1498059"/>
              <a:gd name="connsiteX0" fmla="*/ 6464029 w 6838544"/>
              <a:gd name="connsiteY0" fmla="*/ 374515 h 1498059"/>
              <a:gd name="connsiteX1" fmla="*/ 6838544 w 6838544"/>
              <a:gd name="connsiteY1" fmla="*/ 0 h 1498059"/>
              <a:gd name="connsiteX2" fmla="*/ 6838544 w 6838544"/>
              <a:gd name="connsiteY2" fmla="*/ 1123544 h 1498059"/>
              <a:gd name="connsiteX3" fmla="*/ 6464029 w 6838544"/>
              <a:gd name="connsiteY3" fmla="*/ 1498059 h 1498059"/>
              <a:gd name="connsiteX4" fmla="*/ 6464029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464029 w 6838544"/>
              <a:gd name="connsiteY3" fmla="*/ 374515 h 1498059"/>
              <a:gd name="connsiteX4" fmla="*/ 0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177064 w 6838544"/>
              <a:gd name="connsiteY3" fmla="*/ 1142999 h 1498059"/>
              <a:gd name="connsiteX4" fmla="*/ 6464029 w 6838544"/>
              <a:gd name="connsiteY4" fmla="*/ 1498059 h 1498059"/>
              <a:gd name="connsiteX5" fmla="*/ 291830 w 6838544"/>
              <a:gd name="connsiteY5" fmla="*/ 1206230 h 1498059"/>
              <a:gd name="connsiteX6" fmla="*/ 0 w 6838544"/>
              <a:gd name="connsiteY6" fmla="*/ 374515 h 1498059"/>
              <a:gd name="connsiteX7" fmla="*/ 0 w 6838544"/>
              <a:gd name="connsiteY7" fmla="*/ 374515 h 1498059"/>
              <a:gd name="connsiteX8" fmla="*/ 6464029 w 6838544"/>
              <a:gd name="connsiteY8" fmla="*/ 374515 h 1498059"/>
              <a:gd name="connsiteX9" fmla="*/ 6147880 w 6838544"/>
              <a:gd name="connsiteY9" fmla="*/ 145915 h 1498059"/>
              <a:gd name="connsiteX10" fmla="*/ 6464029 w 6838544"/>
              <a:gd name="connsiteY10" fmla="*/ 374515 h 1498059"/>
              <a:gd name="connsiteX11" fmla="*/ 6464029 w 6838544"/>
              <a:gd name="connsiteY11" fmla="*/ 1498059 h 1498059"/>
              <a:gd name="connsiteX0" fmla="*/ 0 w 6838544"/>
              <a:gd name="connsiteY0" fmla="*/ 374515 h 1498059"/>
              <a:gd name="connsiteX1" fmla="*/ 6464029 w 6838544"/>
              <a:gd name="connsiteY1" fmla="*/ 374515 h 1498059"/>
              <a:gd name="connsiteX2" fmla="*/ 6464029 w 6838544"/>
              <a:gd name="connsiteY2" fmla="*/ 1498059 h 1498059"/>
              <a:gd name="connsiteX3" fmla="*/ 0 w 6838544"/>
              <a:gd name="connsiteY3" fmla="*/ 1498059 h 1498059"/>
              <a:gd name="connsiteX4" fmla="*/ 0 w 6838544"/>
              <a:gd name="connsiteY4" fmla="*/ 374515 h 1498059"/>
              <a:gd name="connsiteX0" fmla="*/ 6464029 w 6838544"/>
              <a:gd name="connsiteY0" fmla="*/ 374515 h 1498059"/>
              <a:gd name="connsiteX1" fmla="*/ 6838544 w 6838544"/>
              <a:gd name="connsiteY1" fmla="*/ 0 h 1498059"/>
              <a:gd name="connsiteX2" fmla="*/ 6838544 w 6838544"/>
              <a:gd name="connsiteY2" fmla="*/ 1123544 h 1498059"/>
              <a:gd name="connsiteX3" fmla="*/ 6464029 w 6838544"/>
              <a:gd name="connsiteY3" fmla="*/ 1498059 h 1498059"/>
              <a:gd name="connsiteX4" fmla="*/ 6464029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464029 w 6838544"/>
              <a:gd name="connsiteY3" fmla="*/ 374515 h 1498059"/>
              <a:gd name="connsiteX4" fmla="*/ 0 w 6838544"/>
              <a:gd name="connsiteY4" fmla="*/ 374515 h 1498059"/>
              <a:gd name="connsiteX0" fmla="*/ 0 w 6838544"/>
              <a:gd name="connsiteY0" fmla="*/ 374515 h 1498059"/>
              <a:gd name="connsiteX1" fmla="*/ 374515 w 6838544"/>
              <a:gd name="connsiteY1" fmla="*/ 0 h 1498059"/>
              <a:gd name="connsiteX2" fmla="*/ 6838544 w 6838544"/>
              <a:gd name="connsiteY2" fmla="*/ 0 h 1498059"/>
              <a:gd name="connsiteX3" fmla="*/ 6177064 w 6838544"/>
              <a:gd name="connsiteY3" fmla="*/ 1142999 h 1498059"/>
              <a:gd name="connsiteX4" fmla="*/ 6464029 w 6838544"/>
              <a:gd name="connsiteY4" fmla="*/ 1498059 h 1498059"/>
              <a:gd name="connsiteX5" fmla="*/ 291830 w 6838544"/>
              <a:gd name="connsiteY5" fmla="*/ 1206230 h 1498059"/>
              <a:gd name="connsiteX6" fmla="*/ 0 w 6838544"/>
              <a:gd name="connsiteY6" fmla="*/ 374515 h 1498059"/>
              <a:gd name="connsiteX7" fmla="*/ 408561 w 6838544"/>
              <a:gd name="connsiteY7" fmla="*/ 530157 h 1498059"/>
              <a:gd name="connsiteX8" fmla="*/ 6464029 w 6838544"/>
              <a:gd name="connsiteY8" fmla="*/ 374515 h 1498059"/>
              <a:gd name="connsiteX9" fmla="*/ 6147880 w 6838544"/>
              <a:gd name="connsiteY9" fmla="*/ 145915 h 1498059"/>
              <a:gd name="connsiteX10" fmla="*/ 6464029 w 6838544"/>
              <a:gd name="connsiteY10" fmla="*/ 374515 h 1498059"/>
              <a:gd name="connsiteX11" fmla="*/ 6464029 w 6838544"/>
              <a:gd name="connsiteY11" fmla="*/ 1498059 h 14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8544" h="1498059" stroke="0" extrusionOk="0">
                <a:moveTo>
                  <a:pt x="0" y="374515"/>
                </a:moveTo>
                <a:lnTo>
                  <a:pt x="6464029" y="374515"/>
                </a:lnTo>
                <a:lnTo>
                  <a:pt x="6464029" y="1498059"/>
                </a:lnTo>
                <a:lnTo>
                  <a:pt x="0" y="1498059"/>
                </a:lnTo>
                <a:lnTo>
                  <a:pt x="0" y="374515"/>
                </a:lnTo>
                <a:close/>
              </a:path>
              <a:path w="6838544" h="1498059" fill="darkenLess" stroke="0" extrusionOk="0">
                <a:moveTo>
                  <a:pt x="6464029" y="374515"/>
                </a:moveTo>
                <a:lnTo>
                  <a:pt x="6838544" y="0"/>
                </a:lnTo>
                <a:lnTo>
                  <a:pt x="6838544" y="1123544"/>
                </a:lnTo>
                <a:lnTo>
                  <a:pt x="6464029" y="1498059"/>
                </a:lnTo>
                <a:lnTo>
                  <a:pt x="6464029" y="374515"/>
                </a:lnTo>
                <a:close/>
              </a:path>
              <a:path w="6838544" h="1498059" fill="lightenLess" stroke="0" extrusionOk="0">
                <a:moveTo>
                  <a:pt x="0" y="374515"/>
                </a:moveTo>
                <a:lnTo>
                  <a:pt x="374515" y="0"/>
                </a:lnTo>
                <a:lnTo>
                  <a:pt x="6838544" y="0"/>
                </a:lnTo>
                <a:lnTo>
                  <a:pt x="6464029" y="374515"/>
                </a:lnTo>
                <a:lnTo>
                  <a:pt x="0" y="374515"/>
                </a:lnTo>
                <a:close/>
              </a:path>
              <a:path w="6838544" h="1498059" fill="none" extrusionOk="0">
                <a:moveTo>
                  <a:pt x="0" y="374515"/>
                </a:moveTo>
                <a:lnTo>
                  <a:pt x="374515" y="0"/>
                </a:lnTo>
                <a:lnTo>
                  <a:pt x="6838544" y="0"/>
                </a:lnTo>
                <a:lnTo>
                  <a:pt x="6177064" y="1142999"/>
                </a:lnTo>
                <a:lnTo>
                  <a:pt x="6464029" y="1498059"/>
                </a:lnTo>
                <a:lnTo>
                  <a:pt x="291830" y="1206230"/>
                </a:lnTo>
                <a:lnTo>
                  <a:pt x="0" y="374515"/>
                </a:lnTo>
                <a:close/>
                <a:moveTo>
                  <a:pt x="408561" y="530157"/>
                </a:moveTo>
                <a:lnTo>
                  <a:pt x="6464029" y="374515"/>
                </a:lnTo>
                <a:cubicBezTo>
                  <a:pt x="6588867" y="249677"/>
                  <a:pt x="6023042" y="270753"/>
                  <a:pt x="6147880" y="145915"/>
                </a:cubicBezTo>
                <a:moveTo>
                  <a:pt x="6464029" y="374515"/>
                </a:moveTo>
                <a:lnTo>
                  <a:pt x="6464029" y="1498059"/>
                </a:lnTo>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r>
              <a:rPr lang="ar-SA" sz="4800" b="1" dirty="0" smtClean="0">
                <a:effectLst>
                  <a:outerShdw blurRad="38100" dist="38100" dir="2700000" algn="tl">
                    <a:srgbClr val="000000">
                      <a:alpha val="43137"/>
                    </a:srgbClr>
                  </a:outerShdw>
                </a:effectLst>
              </a:rPr>
              <a:t>الأسئلة من النص واجوبتها</a:t>
            </a:r>
            <a:endParaRPr lang="en-US" sz="4800" b="1" dirty="0">
              <a:effectLst>
                <a:outerShdw blurRad="38100" dist="38100" dir="2700000" algn="tl">
                  <a:srgbClr val="000000">
                    <a:alpha val="43137"/>
                  </a:srgbClr>
                </a:outerShdw>
              </a:effectLst>
            </a:endParaRPr>
          </a:p>
        </p:txBody>
      </p:sp>
      <p:sp>
        <p:nvSpPr>
          <p:cNvPr id="4" name="TextBox 3"/>
          <p:cNvSpPr txBox="1"/>
          <p:nvPr/>
        </p:nvSpPr>
        <p:spPr>
          <a:xfrm>
            <a:off x="6001966" y="1283732"/>
            <a:ext cx="5690680" cy="646331"/>
          </a:xfrm>
          <a:prstGeom prst="rect">
            <a:avLst/>
          </a:prstGeom>
          <a:noFill/>
        </p:spPr>
        <p:txBody>
          <a:bodyPr wrap="square" rtlCol="0">
            <a:spAutoFit/>
          </a:bodyPr>
          <a:lstStyle/>
          <a:p>
            <a:pPr algn="r"/>
            <a:r>
              <a:rPr lang="ar-SA" sz="3600" b="1" dirty="0" smtClean="0"/>
              <a:t>السوال : إلى أين انطلق عمر غاضبًا؟</a:t>
            </a:r>
            <a:endParaRPr lang="en-US" sz="3600" b="1" dirty="0"/>
          </a:p>
        </p:txBody>
      </p:sp>
      <p:sp>
        <p:nvSpPr>
          <p:cNvPr id="6" name="TextBox 5"/>
          <p:cNvSpPr txBox="1"/>
          <p:nvPr/>
        </p:nvSpPr>
        <p:spPr>
          <a:xfrm>
            <a:off x="476655" y="1877759"/>
            <a:ext cx="11473774" cy="584775"/>
          </a:xfrm>
          <a:prstGeom prst="rect">
            <a:avLst/>
          </a:prstGeom>
          <a:noFill/>
        </p:spPr>
        <p:txBody>
          <a:bodyPr wrap="square" rtlCol="0">
            <a:spAutoFit/>
          </a:bodyPr>
          <a:lstStyle/>
          <a:p>
            <a:pPr algn="r"/>
            <a:r>
              <a:rPr lang="en-US" sz="3200" b="1" dirty="0" smtClean="0">
                <a:solidFill>
                  <a:srgbClr val="002060"/>
                </a:solidFill>
              </a:rPr>
              <a:t>  </a:t>
            </a:r>
            <a:r>
              <a:rPr lang="ar-SA" sz="3200" b="1" dirty="0" smtClean="0">
                <a:solidFill>
                  <a:srgbClr val="002060"/>
                </a:solidFill>
              </a:rPr>
              <a:t> الجواب : انطلق عمر غاضبًا </a:t>
            </a:r>
            <a:r>
              <a:rPr lang="ar-SA" sz="3200" b="1" dirty="0">
                <a:solidFill>
                  <a:srgbClr val="002060"/>
                </a:solidFill>
              </a:rPr>
              <a:t>إلى دار سعيد بن زيدٍ زوج أختهِ فاطمة رضى الله عنها.</a:t>
            </a:r>
            <a:r>
              <a:rPr lang="ar-SA" sz="3200" b="1" dirty="0" smtClean="0">
                <a:solidFill>
                  <a:srgbClr val="002060"/>
                </a:solidFill>
              </a:rPr>
              <a:t> </a:t>
            </a:r>
            <a:endParaRPr lang="en-US" sz="3200" b="1" dirty="0">
              <a:solidFill>
                <a:srgbClr val="002060"/>
              </a:solidFill>
            </a:endParaRPr>
          </a:p>
        </p:txBody>
      </p:sp>
      <p:sp>
        <p:nvSpPr>
          <p:cNvPr id="7" name="TextBox 6"/>
          <p:cNvSpPr txBox="1"/>
          <p:nvPr/>
        </p:nvSpPr>
        <p:spPr>
          <a:xfrm>
            <a:off x="3346314" y="2471786"/>
            <a:ext cx="8463064" cy="584775"/>
          </a:xfrm>
          <a:prstGeom prst="rect">
            <a:avLst/>
          </a:prstGeom>
          <a:noFill/>
        </p:spPr>
        <p:txBody>
          <a:bodyPr wrap="square" rtlCol="0">
            <a:spAutoFit/>
          </a:bodyPr>
          <a:lstStyle/>
          <a:p>
            <a:pPr algn="r"/>
            <a:r>
              <a:rPr lang="ar-SA" sz="3200" b="1" dirty="0" smtClean="0"/>
              <a:t>السوال : ما اسم أخت عمر بن الخطاب رضى الله عنه وزوجها؟</a:t>
            </a:r>
            <a:endParaRPr lang="en-US" sz="3200" b="1" dirty="0"/>
          </a:p>
        </p:txBody>
      </p:sp>
      <p:sp>
        <p:nvSpPr>
          <p:cNvPr id="8" name="TextBox 7"/>
          <p:cNvSpPr txBox="1"/>
          <p:nvPr/>
        </p:nvSpPr>
        <p:spPr>
          <a:xfrm>
            <a:off x="3857016" y="3065813"/>
            <a:ext cx="7884267" cy="584775"/>
          </a:xfrm>
          <a:prstGeom prst="rect">
            <a:avLst/>
          </a:prstGeom>
          <a:noFill/>
        </p:spPr>
        <p:txBody>
          <a:bodyPr wrap="square" rtlCol="0">
            <a:spAutoFit/>
          </a:bodyPr>
          <a:lstStyle/>
          <a:p>
            <a:pPr algn="r"/>
            <a:r>
              <a:rPr lang="ar-SA" sz="3200" b="1" dirty="0" smtClean="0">
                <a:solidFill>
                  <a:srgbClr val="002060"/>
                </a:solidFill>
              </a:rPr>
              <a:t>الاجابة : اسم أخت عمر فاطمة واسم زوجها سعيد بن زيدٍ.</a:t>
            </a:r>
            <a:endParaRPr lang="en-US" sz="3200" b="1" dirty="0">
              <a:solidFill>
                <a:srgbClr val="002060"/>
              </a:solidFill>
            </a:endParaRPr>
          </a:p>
        </p:txBody>
      </p:sp>
      <p:sp>
        <p:nvSpPr>
          <p:cNvPr id="9" name="TextBox 8"/>
          <p:cNvSpPr txBox="1"/>
          <p:nvPr/>
        </p:nvSpPr>
        <p:spPr>
          <a:xfrm>
            <a:off x="3346314" y="3659840"/>
            <a:ext cx="8346332" cy="584775"/>
          </a:xfrm>
          <a:prstGeom prst="rect">
            <a:avLst/>
          </a:prstGeom>
          <a:noFill/>
        </p:spPr>
        <p:txBody>
          <a:bodyPr wrap="square" rtlCol="0">
            <a:spAutoFit/>
          </a:bodyPr>
          <a:lstStyle/>
          <a:p>
            <a:pPr algn="r"/>
            <a:r>
              <a:rPr lang="ar-SA" sz="3200" b="1" dirty="0" smtClean="0"/>
              <a:t>السوال : من يعلّم القران فاطمة وسعيدًا رضى الله عنهما؟</a:t>
            </a:r>
            <a:endParaRPr lang="en-US" sz="3200" b="1" dirty="0"/>
          </a:p>
        </p:txBody>
      </p:sp>
      <p:sp>
        <p:nvSpPr>
          <p:cNvPr id="10" name="TextBox 9"/>
          <p:cNvSpPr txBox="1"/>
          <p:nvPr/>
        </p:nvSpPr>
        <p:spPr>
          <a:xfrm>
            <a:off x="1819072" y="4244615"/>
            <a:ext cx="9873574" cy="584775"/>
          </a:xfrm>
          <a:prstGeom prst="rect">
            <a:avLst/>
          </a:prstGeom>
          <a:noFill/>
        </p:spPr>
        <p:txBody>
          <a:bodyPr wrap="square" rtlCol="0">
            <a:spAutoFit/>
          </a:bodyPr>
          <a:lstStyle/>
          <a:p>
            <a:pPr algn="r"/>
            <a:r>
              <a:rPr lang="ar-SA" sz="3200" b="1" dirty="0" smtClean="0">
                <a:solidFill>
                  <a:srgbClr val="002060"/>
                </a:solidFill>
              </a:rPr>
              <a:t>الاجابة : كان حباب بن الارت يعلّم فاطمة وسعيدًا رضى الله عنهما القران.</a:t>
            </a:r>
            <a:endParaRPr lang="en-US" sz="3200" b="1" dirty="0">
              <a:solidFill>
                <a:srgbClr val="002060"/>
              </a:solidFill>
            </a:endParaRPr>
          </a:p>
        </p:txBody>
      </p:sp>
      <p:sp>
        <p:nvSpPr>
          <p:cNvPr id="11" name="TextBox 10"/>
          <p:cNvSpPr txBox="1"/>
          <p:nvPr/>
        </p:nvSpPr>
        <p:spPr>
          <a:xfrm>
            <a:off x="4007796" y="4922196"/>
            <a:ext cx="7684850" cy="584775"/>
          </a:xfrm>
          <a:prstGeom prst="rect">
            <a:avLst/>
          </a:prstGeom>
          <a:noFill/>
        </p:spPr>
        <p:txBody>
          <a:bodyPr wrap="square" rtlCol="0">
            <a:spAutoFit/>
          </a:bodyPr>
          <a:lstStyle/>
          <a:p>
            <a:pPr algn="r"/>
            <a:r>
              <a:rPr lang="ar-SA" sz="3200" b="1" dirty="0" smtClean="0"/>
              <a:t>السوال : ماذا فعل عمر بفاطمة وسعيد رضى الله عنهما؟</a:t>
            </a:r>
            <a:endParaRPr lang="en-US" sz="3200" b="1" dirty="0"/>
          </a:p>
        </p:txBody>
      </p:sp>
      <p:sp>
        <p:nvSpPr>
          <p:cNvPr id="12" name="TextBox 11"/>
          <p:cNvSpPr txBox="1"/>
          <p:nvPr/>
        </p:nvSpPr>
        <p:spPr>
          <a:xfrm>
            <a:off x="632298" y="5603132"/>
            <a:ext cx="11060348" cy="584775"/>
          </a:xfrm>
          <a:prstGeom prst="rect">
            <a:avLst/>
          </a:prstGeom>
          <a:noFill/>
        </p:spPr>
        <p:txBody>
          <a:bodyPr wrap="square" rtlCol="0">
            <a:spAutoFit/>
          </a:bodyPr>
          <a:lstStyle/>
          <a:p>
            <a:pPr algn="r"/>
            <a:r>
              <a:rPr lang="ar-SA" sz="3200" b="1" dirty="0" smtClean="0">
                <a:solidFill>
                  <a:srgbClr val="002060"/>
                </a:solidFill>
              </a:rPr>
              <a:t>الاجابة : ضرب عمر فاطمة و سعيدًا رضى الله عنهما ضربًا حتّى شقّت وجه فاطمة.</a:t>
            </a:r>
            <a:endParaRPr lang="en-US" sz="3200" b="1" dirty="0">
              <a:solidFill>
                <a:srgbClr val="002060"/>
              </a:solidFill>
            </a:endParaRPr>
          </a:p>
        </p:txBody>
      </p:sp>
    </p:spTree>
    <p:extLst>
      <p:ext uri="{BB962C8B-B14F-4D97-AF65-F5344CB8AC3E}">
        <p14:creationId xmlns:p14="http://schemas.microsoft.com/office/powerpoint/2010/main" val="55774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Scale>
                                      <p:cBhvr>
                                        <p:cTn id="4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
                                        </p:tgtEl>
                                        <p:attrNameLst>
                                          <p:attrName>ppt_x</p:attrName>
                                          <p:attrName>ppt_y</p:attrName>
                                        </p:attrNameLst>
                                      </p:cBhvr>
                                    </p:animMotion>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Scale>
                                      <p:cBhvr>
                                        <p:cTn id="5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8"/>
                                        </p:tgtEl>
                                        <p:attrNameLst>
                                          <p:attrName>ppt_x</p:attrName>
                                          <p:attrName>ppt_y</p:attrName>
                                        </p:attrNameLst>
                                      </p:cBhvr>
                                    </p:animMotion>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Scale>
                                      <p:cBhvr>
                                        <p:cTn id="6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2"/>
                                        </p:tgtEl>
                                        <p:attrNameLst>
                                          <p:attrName>ppt_x</p:attrName>
                                          <p:attrName>ppt_y</p:attrName>
                                        </p:attrNameLst>
                                      </p:cBhvr>
                                    </p:animMotion>
                                    <p:animEffect transition="in" filter="fade">
                                      <p:cBhvr>
                                        <p:cTn id="6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12381" y="175097"/>
            <a:ext cx="11320733" cy="1200329"/>
          </a:xfrm>
          <a:prstGeom prst="rect">
            <a:avLst/>
          </a:prstGeom>
          <a:noFill/>
        </p:spPr>
        <p:txBody>
          <a:bodyPr wrap="square" rtlCol="0">
            <a:spAutoFit/>
          </a:bodyPr>
          <a:lstStyle/>
          <a:p>
            <a:pPr algn="r"/>
            <a:r>
              <a:rPr lang="ar-SA" sz="3600" b="1" dirty="0" smtClean="0"/>
              <a:t>اكتب (صحيح) اذا كانت العبارة صحيحة أو (خطأ) اذا كانت العبارة خطئة مع تصحيح الخطأِ:</a:t>
            </a:r>
            <a:endParaRPr lang="en-US" sz="3600" b="1" dirty="0"/>
          </a:p>
        </p:txBody>
      </p:sp>
      <p:sp>
        <p:nvSpPr>
          <p:cNvPr id="4" name="TextBox 3"/>
          <p:cNvSpPr txBox="1"/>
          <p:nvPr/>
        </p:nvSpPr>
        <p:spPr>
          <a:xfrm>
            <a:off x="564204" y="1608457"/>
            <a:ext cx="11391090" cy="4524315"/>
          </a:xfrm>
          <a:prstGeom prst="rect">
            <a:avLst/>
          </a:prstGeom>
          <a:noFill/>
        </p:spPr>
        <p:txBody>
          <a:bodyPr wrap="square" rtlCol="0">
            <a:spAutoFit/>
          </a:bodyPr>
          <a:lstStyle/>
          <a:p>
            <a:pPr algn="r"/>
            <a:r>
              <a:rPr lang="ar-SA" sz="3600" b="1" dirty="0" smtClean="0"/>
              <a:t>1. ذهب عمر إلى بيت سعيدٍ سريعًا.</a:t>
            </a:r>
          </a:p>
          <a:p>
            <a:pPr algn="r"/>
            <a:r>
              <a:rPr lang="ar-SA" sz="3600" b="1" dirty="0" smtClean="0"/>
              <a:t>الاجابة : الصّحيح</a:t>
            </a:r>
          </a:p>
          <a:p>
            <a:pPr algn="r"/>
            <a:r>
              <a:rPr lang="ar-SA" sz="3600" b="1" dirty="0" smtClean="0"/>
              <a:t>2. كان سعيد اخا فاطمة.</a:t>
            </a:r>
          </a:p>
          <a:p>
            <a:pPr algn="r"/>
            <a:r>
              <a:rPr lang="ar-SA" sz="3600" b="1" dirty="0" smtClean="0"/>
              <a:t>الاجابة : الخطأ , والصّواب : كان سعيد زوج فاطمة.</a:t>
            </a:r>
          </a:p>
          <a:p>
            <a:pPr algn="r"/>
            <a:r>
              <a:rPr lang="ar-SA" sz="3600" b="1" dirty="0" smtClean="0"/>
              <a:t>3. قال سعيد : أرأيت ان كان الحق فى دينك؟</a:t>
            </a:r>
          </a:p>
          <a:p>
            <a:pPr algn="r"/>
            <a:r>
              <a:rPr lang="ar-SA" sz="3600" b="1" dirty="0" smtClean="0"/>
              <a:t>الاجابة : الخطأ , والصّواب : قال سعيد : أرأيت ان كان الحق فى غير دينك؟</a:t>
            </a:r>
          </a:p>
          <a:p>
            <a:pPr algn="r"/>
            <a:r>
              <a:rPr lang="ar-SA" sz="3600" b="1" dirty="0" smtClean="0"/>
              <a:t>4. توضّأ عمر ثمّ قرأ الصّحيفة.</a:t>
            </a:r>
            <a:endParaRPr lang="en-US" sz="3600" b="1" dirty="0" smtClean="0"/>
          </a:p>
          <a:p>
            <a:pPr algn="r"/>
            <a:r>
              <a:rPr lang="ar-SA" sz="3600" b="1" dirty="0" smtClean="0"/>
              <a:t>الاجابة : الصّحيح</a:t>
            </a:r>
          </a:p>
        </p:txBody>
      </p:sp>
    </p:spTree>
    <p:extLst>
      <p:ext uri="{BB962C8B-B14F-4D97-AF65-F5344CB8AC3E}">
        <p14:creationId xmlns:p14="http://schemas.microsoft.com/office/powerpoint/2010/main" val="2384508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61508" y="425302"/>
            <a:ext cx="11259879" cy="5262979"/>
          </a:xfrm>
          <a:prstGeom prst="rect">
            <a:avLst/>
          </a:prstGeom>
          <a:noFill/>
        </p:spPr>
        <p:txBody>
          <a:bodyPr wrap="square" rtlCol="0">
            <a:spAutoFit/>
          </a:bodyPr>
          <a:lstStyle/>
          <a:p>
            <a:pPr algn="r"/>
            <a:r>
              <a:rPr lang="ar-SA" sz="4800" b="1" dirty="0" smtClean="0">
                <a:solidFill>
                  <a:schemeClr val="bg2">
                    <a:lumMod val="10000"/>
                  </a:schemeClr>
                </a:solidFill>
                <a:effectLst>
                  <a:outerShdw blurRad="38100" dist="38100" dir="2700000" algn="tl">
                    <a:srgbClr val="000000">
                      <a:alpha val="43137"/>
                    </a:srgbClr>
                  </a:outerShdw>
                </a:effectLst>
              </a:rPr>
              <a:t>املأ الفراغات بالكلمات المناسبة :</a:t>
            </a:r>
          </a:p>
          <a:p>
            <a:pPr algn="r"/>
            <a:endParaRPr lang="ar-SA" sz="4800" b="1" dirty="0">
              <a:solidFill>
                <a:schemeClr val="bg2">
                  <a:lumMod val="10000"/>
                </a:schemeClr>
              </a:solidFill>
              <a:effectLst>
                <a:outerShdw blurRad="38100" dist="38100" dir="2700000" algn="tl">
                  <a:srgbClr val="000000">
                    <a:alpha val="43137"/>
                  </a:srgbClr>
                </a:outerShdw>
              </a:effectLst>
            </a:endParaRPr>
          </a:p>
          <a:p>
            <a:pPr algn="r"/>
            <a:r>
              <a:rPr lang="ar-SA" sz="4800" b="1" dirty="0" smtClean="0">
                <a:solidFill>
                  <a:schemeClr val="bg2">
                    <a:lumMod val="10000"/>
                  </a:schemeClr>
                </a:solidFill>
                <a:effectLst>
                  <a:outerShdw blurRad="38100" dist="38100" dir="2700000" algn="tl">
                    <a:srgbClr val="000000">
                      <a:alpha val="43137"/>
                    </a:srgbClr>
                  </a:outerShdw>
                </a:effectLst>
              </a:rPr>
              <a:t>1. انطلق عمر إلى دار ....................  2. وكان .................... يعلّم فاطمة وزوجها القران. 3. ................. سعيد بن زيد الباب لعمر. 4. قالت فاطمة لعمر انت .............. نجس. 5. سقطت من يد فاطمة ................. .</a:t>
            </a:r>
          </a:p>
        </p:txBody>
      </p:sp>
      <p:sp>
        <p:nvSpPr>
          <p:cNvPr id="5" name="TextBox 4"/>
          <p:cNvSpPr txBox="1"/>
          <p:nvPr/>
        </p:nvSpPr>
        <p:spPr>
          <a:xfrm>
            <a:off x="3551274" y="1711841"/>
            <a:ext cx="3540642" cy="830997"/>
          </a:xfrm>
          <a:prstGeom prst="rect">
            <a:avLst/>
          </a:prstGeom>
          <a:noFill/>
        </p:spPr>
        <p:txBody>
          <a:bodyPr wrap="square" rtlCol="0">
            <a:spAutoFit/>
          </a:bodyPr>
          <a:lstStyle/>
          <a:p>
            <a:pPr algn="ctr"/>
            <a:r>
              <a:rPr lang="ar-SA" sz="4800" b="1" dirty="0" smtClean="0">
                <a:solidFill>
                  <a:srgbClr val="FF0000"/>
                </a:solidFill>
                <a:effectLst>
                  <a:outerShdw blurRad="38100" dist="38100" dir="2700000" algn="tl">
                    <a:srgbClr val="000000">
                      <a:alpha val="43137"/>
                    </a:srgbClr>
                  </a:outerShdw>
                </a:effectLst>
              </a:rPr>
              <a:t>سعيد بن زيد</a:t>
            </a:r>
            <a:endParaRPr lang="en-US" sz="48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8038215" y="2594274"/>
            <a:ext cx="3806455" cy="769441"/>
          </a:xfrm>
          <a:prstGeom prst="rect">
            <a:avLst/>
          </a:prstGeom>
          <a:noFill/>
        </p:spPr>
        <p:txBody>
          <a:bodyPr wrap="square" rtlCol="0">
            <a:spAutoFit/>
          </a:bodyPr>
          <a:lstStyle/>
          <a:p>
            <a:pPr algn="ctr"/>
            <a:r>
              <a:rPr lang="ar-SA" sz="4400" b="1" dirty="0" smtClean="0">
                <a:solidFill>
                  <a:srgbClr val="FF0000"/>
                </a:solidFill>
                <a:effectLst>
                  <a:outerShdw blurRad="38100" dist="38100" dir="2700000" algn="tl">
                    <a:srgbClr val="000000">
                      <a:alpha val="43137"/>
                    </a:srgbClr>
                  </a:outerShdw>
                </a:effectLst>
              </a:rPr>
              <a:t>حباب بن الارت</a:t>
            </a:r>
            <a:endParaRPr lang="en-US" sz="4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9016409" y="3221528"/>
            <a:ext cx="1190848" cy="769441"/>
          </a:xfrm>
          <a:prstGeom prst="rect">
            <a:avLst/>
          </a:prstGeom>
          <a:noFill/>
        </p:spPr>
        <p:txBody>
          <a:bodyPr wrap="square" rtlCol="0">
            <a:spAutoFit/>
          </a:bodyPr>
          <a:lstStyle/>
          <a:p>
            <a:pPr algn="ctr"/>
            <a:r>
              <a:rPr lang="ar-SA" sz="4400" b="1" dirty="0" smtClean="0">
                <a:solidFill>
                  <a:srgbClr val="FF0000"/>
                </a:solidFill>
              </a:rPr>
              <a:t>فتح</a:t>
            </a:r>
            <a:endParaRPr lang="en-US" sz="4400" b="1" dirty="0">
              <a:solidFill>
                <a:srgbClr val="FF0000"/>
              </a:solidFill>
            </a:endParaRPr>
          </a:p>
        </p:txBody>
      </p:sp>
      <p:sp>
        <p:nvSpPr>
          <p:cNvPr id="8" name="TextBox 7"/>
          <p:cNvSpPr txBox="1"/>
          <p:nvPr/>
        </p:nvSpPr>
        <p:spPr>
          <a:xfrm>
            <a:off x="7857461" y="4025107"/>
            <a:ext cx="1531088" cy="769441"/>
          </a:xfrm>
          <a:prstGeom prst="rect">
            <a:avLst/>
          </a:prstGeom>
          <a:noFill/>
        </p:spPr>
        <p:txBody>
          <a:bodyPr wrap="square" rtlCol="0">
            <a:spAutoFit/>
          </a:bodyPr>
          <a:lstStyle/>
          <a:p>
            <a:pPr algn="ctr"/>
            <a:r>
              <a:rPr lang="ar-SA" sz="4400" b="1" dirty="0" smtClean="0">
                <a:solidFill>
                  <a:srgbClr val="FF0000"/>
                </a:solidFill>
              </a:rPr>
              <a:t>مشرك</a:t>
            </a:r>
            <a:endParaRPr lang="en-US" sz="4400" b="1" dirty="0">
              <a:solidFill>
                <a:srgbClr val="FF0000"/>
              </a:solidFill>
            </a:endParaRPr>
          </a:p>
        </p:txBody>
      </p:sp>
      <p:sp>
        <p:nvSpPr>
          <p:cNvPr id="9" name="TextBox 8"/>
          <p:cNvSpPr txBox="1"/>
          <p:nvPr/>
        </p:nvSpPr>
        <p:spPr>
          <a:xfrm>
            <a:off x="8941981" y="4732993"/>
            <a:ext cx="2078666" cy="769441"/>
          </a:xfrm>
          <a:prstGeom prst="rect">
            <a:avLst/>
          </a:prstGeom>
          <a:noFill/>
        </p:spPr>
        <p:txBody>
          <a:bodyPr wrap="square" rtlCol="0">
            <a:spAutoFit/>
          </a:bodyPr>
          <a:lstStyle/>
          <a:p>
            <a:pPr algn="ctr"/>
            <a:r>
              <a:rPr lang="ar-SA" sz="4400" b="1" dirty="0" smtClean="0">
                <a:solidFill>
                  <a:srgbClr val="FF0000"/>
                </a:solidFill>
              </a:rPr>
              <a:t>الصحيفة</a:t>
            </a:r>
            <a:endParaRPr lang="en-US" sz="4400" b="1" dirty="0">
              <a:solidFill>
                <a:srgbClr val="FF0000"/>
              </a:solidFill>
            </a:endParaRPr>
          </a:p>
        </p:txBody>
      </p:sp>
    </p:spTree>
    <p:extLst>
      <p:ext uri="{BB962C8B-B14F-4D97-AF65-F5344CB8AC3E}">
        <p14:creationId xmlns:p14="http://schemas.microsoft.com/office/powerpoint/2010/main" val="414778930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875" y="2318328"/>
            <a:ext cx="4623659" cy="4304146"/>
          </a:xfrm>
          <a:prstGeom prst="rect">
            <a:avLst/>
          </a:prstGeom>
          <a:gradFill flip="none" rotWithShape="0">
            <a:gsLst>
              <a:gs pos="7000">
                <a:srgbClr val="002060"/>
              </a:gs>
              <a:gs pos="62000">
                <a:schemeClr val="tx1">
                  <a:lumMod val="85000"/>
                  <a:lumOff val="15000"/>
                </a:schemeClr>
              </a:gs>
              <a:gs pos="74000">
                <a:schemeClr val="accent1">
                  <a:lumMod val="45000"/>
                  <a:lumOff val="55000"/>
                </a:schemeClr>
              </a:gs>
              <a:gs pos="83000">
                <a:schemeClr val="accent1">
                  <a:lumMod val="45000"/>
                  <a:lumOff val="5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600" b="1" u="sng" dirty="0" smtClean="0"/>
              <a:t>اذكر جمعا من المفرد.</a:t>
            </a:r>
          </a:p>
          <a:p>
            <a:pPr algn="r"/>
            <a:r>
              <a:rPr lang="ar-SA" sz="3600" b="1" u="sng" dirty="0" smtClean="0"/>
              <a:t>المفرد</a:t>
            </a:r>
            <a:r>
              <a:rPr lang="ar-SA" sz="3600" b="1" dirty="0" smtClean="0"/>
              <a:t>                   </a:t>
            </a:r>
            <a:r>
              <a:rPr lang="ar-SA" sz="3600" b="1" u="sng" dirty="0" smtClean="0"/>
              <a:t>الجمع</a:t>
            </a:r>
          </a:p>
          <a:p>
            <a:pPr algn="r"/>
            <a:endParaRPr lang="ar-SA" sz="3600" b="1" dirty="0"/>
          </a:p>
          <a:p>
            <a:pPr algn="r"/>
            <a:r>
              <a:rPr lang="en-US" sz="3600" b="1" dirty="0" smtClean="0"/>
              <a:t>    </a:t>
            </a:r>
            <a:r>
              <a:rPr lang="ar-SA" sz="3600" b="1" dirty="0" smtClean="0"/>
              <a:t>دار                       ديار</a:t>
            </a:r>
            <a:r>
              <a:rPr lang="en-US" sz="3600" b="1" dirty="0" smtClean="0"/>
              <a:t>   </a:t>
            </a:r>
            <a:endParaRPr lang="ar-SA" sz="3600" b="1" dirty="0" smtClean="0"/>
          </a:p>
          <a:p>
            <a:pPr algn="r"/>
            <a:r>
              <a:rPr lang="en-US" sz="3600" b="1" dirty="0" smtClean="0"/>
              <a:t> </a:t>
            </a:r>
            <a:r>
              <a:rPr lang="ar-SA" sz="3600" b="1" dirty="0" smtClean="0"/>
              <a:t>باب                       ابواب</a:t>
            </a:r>
            <a:endParaRPr lang="ar-SA" sz="3600" b="1" dirty="0" smtClean="0">
              <a:solidFill>
                <a:srgbClr val="FF0000"/>
              </a:solidFill>
            </a:endParaRPr>
          </a:p>
          <a:p>
            <a:pPr algn="r"/>
            <a:r>
              <a:rPr lang="ar-SA" sz="3600" b="1" dirty="0" smtClean="0">
                <a:solidFill>
                  <a:srgbClr val="FF0000"/>
                </a:solidFill>
              </a:rPr>
              <a:t>دين                       اديان</a:t>
            </a:r>
          </a:p>
          <a:p>
            <a:pPr algn="r"/>
            <a:r>
              <a:rPr lang="ar-SA" sz="3600" b="1" dirty="0" smtClean="0">
                <a:solidFill>
                  <a:srgbClr val="FF0000"/>
                </a:solidFill>
              </a:rPr>
              <a:t>نجس                     انجاس</a:t>
            </a:r>
          </a:p>
        </p:txBody>
      </p:sp>
      <p:sp>
        <p:nvSpPr>
          <p:cNvPr id="3" name="Rounded Rectangle 2"/>
          <p:cNvSpPr/>
          <p:nvPr/>
        </p:nvSpPr>
        <p:spPr>
          <a:xfrm>
            <a:off x="5540583" y="369883"/>
            <a:ext cx="5645888" cy="5369442"/>
          </a:xfrm>
          <a:prstGeom prst="roundRect">
            <a:avLst/>
          </a:prstGeom>
          <a:gradFill>
            <a:gsLst>
              <a:gs pos="10390">
                <a:schemeClr val="accent4"/>
              </a:gs>
              <a:gs pos="21429">
                <a:schemeClr val="accent4"/>
              </a:gs>
              <a:gs pos="37013">
                <a:schemeClr val="accent4"/>
              </a:gs>
              <a:gs pos="58000">
                <a:schemeClr val="accent4"/>
              </a:gs>
              <a:gs pos="100000">
                <a:schemeClr val="tx1">
                  <a:lumMod val="85000"/>
                  <a:lumOff val="15000"/>
                </a:schemeClr>
              </a:gs>
              <a:gs pos="100000">
                <a:schemeClr val="accent1">
                  <a:lumMod val="45000"/>
                  <a:lumOff val="55000"/>
                </a:schemeClr>
              </a:gs>
              <a:gs pos="83000">
                <a:schemeClr val="accent1">
                  <a:lumMod val="45000"/>
                  <a:lumOff val="5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94400" y="683491"/>
            <a:ext cx="4738255" cy="89653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هات مرادف الكلمات الأتية</a:t>
            </a:r>
            <a:endParaRPr lang="en-US" sz="3600" b="1" dirty="0"/>
          </a:p>
        </p:txBody>
      </p:sp>
      <p:sp>
        <p:nvSpPr>
          <p:cNvPr id="5" name="Rounded Rectangle 4"/>
          <p:cNvSpPr/>
          <p:nvPr/>
        </p:nvSpPr>
        <p:spPr>
          <a:xfrm>
            <a:off x="8197273" y="1653296"/>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الكلمات</a:t>
            </a:r>
            <a:endParaRPr lang="en-US" sz="3600" b="1" dirty="0"/>
          </a:p>
        </p:txBody>
      </p:sp>
      <p:sp>
        <p:nvSpPr>
          <p:cNvPr id="6" name="Rounded Rectangle 5"/>
          <p:cNvSpPr/>
          <p:nvPr/>
        </p:nvSpPr>
        <p:spPr>
          <a:xfrm>
            <a:off x="5672362" y="1662546"/>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المرادف</a:t>
            </a:r>
            <a:endParaRPr lang="en-US" sz="3600" b="1" dirty="0"/>
          </a:p>
        </p:txBody>
      </p:sp>
      <p:sp>
        <p:nvSpPr>
          <p:cNvPr id="7" name="Rounded Rectangle 6"/>
          <p:cNvSpPr/>
          <p:nvPr/>
        </p:nvSpPr>
        <p:spPr>
          <a:xfrm>
            <a:off x="8197273" y="2398822"/>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انطلق</a:t>
            </a:r>
            <a:endParaRPr lang="en-US" sz="3600" b="1" dirty="0"/>
          </a:p>
        </p:txBody>
      </p:sp>
      <p:sp>
        <p:nvSpPr>
          <p:cNvPr id="8" name="Rounded Rectangle 7"/>
          <p:cNvSpPr/>
          <p:nvPr/>
        </p:nvSpPr>
        <p:spPr>
          <a:xfrm>
            <a:off x="8248260" y="3193464"/>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طرق</a:t>
            </a:r>
            <a:endParaRPr lang="en-US" sz="3600" b="1" dirty="0"/>
          </a:p>
        </p:txBody>
      </p:sp>
      <p:sp>
        <p:nvSpPr>
          <p:cNvPr id="9" name="Rounded Rectangle 8"/>
          <p:cNvSpPr/>
          <p:nvPr/>
        </p:nvSpPr>
        <p:spPr>
          <a:xfrm>
            <a:off x="8248259" y="3921518"/>
            <a:ext cx="2762829"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أمسك</a:t>
            </a:r>
            <a:endParaRPr lang="en-US" sz="3600" b="1" dirty="0"/>
          </a:p>
        </p:txBody>
      </p:sp>
      <p:sp>
        <p:nvSpPr>
          <p:cNvPr id="10" name="Rounded Rectangle 9"/>
          <p:cNvSpPr/>
          <p:nvPr/>
        </p:nvSpPr>
        <p:spPr>
          <a:xfrm>
            <a:off x="8248260" y="4605434"/>
            <a:ext cx="2813816" cy="6557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مسرع</a:t>
            </a:r>
            <a:endParaRPr lang="en-US" sz="3600" b="1" dirty="0"/>
          </a:p>
        </p:txBody>
      </p:sp>
      <p:sp>
        <p:nvSpPr>
          <p:cNvPr id="11" name="Rounded Rectangle 10"/>
          <p:cNvSpPr/>
          <p:nvPr/>
        </p:nvSpPr>
        <p:spPr>
          <a:xfrm>
            <a:off x="5711054" y="2419929"/>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ذهب</a:t>
            </a:r>
            <a:endParaRPr lang="en-US" sz="3600" b="1" dirty="0"/>
          </a:p>
        </p:txBody>
      </p:sp>
      <p:sp>
        <p:nvSpPr>
          <p:cNvPr id="12" name="Rounded Rectangle 11"/>
          <p:cNvSpPr/>
          <p:nvPr/>
        </p:nvSpPr>
        <p:spPr>
          <a:xfrm>
            <a:off x="5711052" y="3199086"/>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قرع</a:t>
            </a:r>
            <a:endParaRPr lang="en-US" sz="3600" b="1" dirty="0"/>
          </a:p>
        </p:txBody>
      </p:sp>
      <p:sp>
        <p:nvSpPr>
          <p:cNvPr id="13" name="Rounded Rectangle 12"/>
          <p:cNvSpPr/>
          <p:nvPr/>
        </p:nvSpPr>
        <p:spPr>
          <a:xfrm>
            <a:off x="5711053" y="3930754"/>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قبض</a:t>
            </a:r>
            <a:endParaRPr lang="en-US" sz="3600" b="1" dirty="0"/>
          </a:p>
        </p:txBody>
      </p:sp>
      <p:sp>
        <p:nvSpPr>
          <p:cNvPr id="14" name="Rounded Rectangle 13"/>
          <p:cNvSpPr/>
          <p:nvPr/>
        </p:nvSpPr>
        <p:spPr>
          <a:xfrm>
            <a:off x="5711053" y="4696715"/>
            <a:ext cx="2344801" cy="6557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عاجل</a:t>
            </a:r>
            <a:endParaRPr lang="en-US" sz="3600" b="1" dirty="0"/>
          </a:p>
        </p:txBody>
      </p:sp>
      <p:sp>
        <p:nvSpPr>
          <p:cNvPr id="15" name="Rounded Rectangle 14"/>
          <p:cNvSpPr/>
          <p:nvPr/>
        </p:nvSpPr>
        <p:spPr>
          <a:xfrm>
            <a:off x="350875" y="610460"/>
            <a:ext cx="4997302" cy="137997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t>عمل الإنفرادي</a:t>
            </a:r>
            <a:endParaRPr lang="en-US" sz="6600" b="1" dirty="0"/>
          </a:p>
        </p:txBody>
      </p:sp>
    </p:spTree>
    <p:extLst>
      <p:ext uri="{BB962C8B-B14F-4D97-AF65-F5344CB8AC3E}">
        <p14:creationId xmlns:p14="http://schemas.microsoft.com/office/powerpoint/2010/main" val="154214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50000"/>
                                  </p:iterate>
                                  <p:childTnLst>
                                    <p:set>
                                      <p:cBhvr>
                                        <p:cTn id="6" dur="1" fill="hold">
                                          <p:stCondLst>
                                            <p:cond delay="0"/>
                                          </p:stCondLst>
                                        </p:cTn>
                                        <p:tgtEl>
                                          <p:spTgt spid="15"/>
                                        </p:tgtEl>
                                        <p:attrNameLst>
                                          <p:attrName>style.visibility</p:attrName>
                                        </p:attrNameLst>
                                      </p:cBhvr>
                                      <p:to>
                                        <p:strVal val="visible"/>
                                      </p:to>
                                    </p:set>
                                    <p:set>
                                      <p:cBhvr>
                                        <p:cTn id="7" dur="455" fill="hold">
                                          <p:stCondLst>
                                            <p:cond delay="0"/>
                                          </p:stCondLst>
                                        </p:cTn>
                                        <p:tgtEl>
                                          <p:spTgt spid="15"/>
                                        </p:tgtEl>
                                        <p:attrNameLst>
                                          <p:attrName>style.rotation</p:attrName>
                                        </p:attrNameLst>
                                      </p:cBhvr>
                                      <p:to>
                                        <p:strVal val="-45.0"/>
                                      </p:to>
                                    </p:set>
                                    <p:anim calcmode="lin" valueType="num">
                                      <p:cBhvr>
                                        <p:cTn id="8"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1000"/>
                                        <p:tgtEl>
                                          <p:spTgt spid="6"/>
                                        </p:tgtEl>
                                      </p:cBhvr>
                                    </p:animEffect>
                                    <p:anim calcmode="lin" valueType="num">
                                      <p:cBhvr>
                                        <p:cTn id="111" dur="1000" fill="hold"/>
                                        <p:tgtEl>
                                          <p:spTgt spid="6"/>
                                        </p:tgtEl>
                                        <p:attrNameLst>
                                          <p:attrName>ppt_x</p:attrName>
                                        </p:attrNameLst>
                                      </p:cBhvr>
                                      <p:tavLst>
                                        <p:tav tm="0">
                                          <p:val>
                                            <p:strVal val="#ppt_x"/>
                                          </p:val>
                                        </p:tav>
                                        <p:tav tm="100000">
                                          <p:val>
                                            <p:strVal val="#ppt_x"/>
                                          </p:val>
                                        </p:tav>
                                      </p:tavLst>
                                    </p:anim>
                                    <p:anim calcmode="lin" valueType="num">
                                      <p:cBhvr>
                                        <p:cTn id="1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1000" fill="hold"/>
                                        <p:tgtEl>
                                          <p:spTgt spid="1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1000"/>
                                        <p:tgtEl>
                                          <p:spTgt spid="12"/>
                                        </p:tgtEl>
                                      </p:cBhvr>
                                    </p:animEffect>
                                    <p:anim calcmode="lin" valueType="num">
                                      <p:cBhvr>
                                        <p:cTn id="123" dur="1000" fill="hold"/>
                                        <p:tgtEl>
                                          <p:spTgt spid="12"/>
                                        </p:tgtEl>
                                        <p:attrNameLst>
                                          <p:attrName>ppt_x</p:attrName>
                                        </p:attrNameLst>
                                      </p:cBhvr>
                                      <p:tavLst>
                                        <p:tav tm="0">
                                          <p:val>
                                            <p:strVal val="#ppt_x"/>
                                          </p:val>
                                        </p:tav>
                                        <p:tav tm="100000">
                                          <p:val>
                                            <p:strVal val="#ppt_x"/>
                                          </p:val>
                                        </p:tav>
                                      </p:tavLst>
                                    </p:anim>
                                    <p:anim calcmode="lin" valueType="num">
                                      <p:cBhvr>
                                        <p:cTn id="124" dur="1000" fill="hold"/>
                                        <p:tgtEl>
                                          <p:spTgt spid="1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fade">
                                      <p:cBhvr>
                                        <p:cTn id="127" dur="1000"/>
                                        <p:tgtEl>
                                          <p:spTgt spid="13"/>
                                        </p:tgtEl>
                                      </p:cBhvr>
                                    </p:animEffect>
                                    <p:anim calcmode="lin" valueType="num">
                                      <p:cBhvr>
                                        <p:cTn id="128" dur="1000" fill="hold"/>
                                        <p:tgtEl>
                                          <p:spTgt spid="13"/>
                                        </p:tgtEl>
                                        <p:attrNameLst>
                                          <p:attrName>ppt_x</p:attrName>
                                        </p:attrNameLst>
                                      </p:cBhvr>
                                      <p:tavLst>
                                        <p:tav tm="0">
                                          <p:val>
                                            <p:strVal val="#ppt_x"/>
                                          </p:val>
                                        </p:tav>
                                        <p:tav tm="100000">
                                          <p:val>
                                            <p:strVal val="#ppt_x"/>
                                          </p:val>
                                        </p:tav>
                                      </p:tavLst>
                                    </p:anim>
                                    <p:anim calcmode="lin" valueType="num">
                                      <p:cBhvr>
                                        <p:cTn id="129" dur="1000" fill="hold"/>
                                        <p:tgtEl>
                                          <p:spTgt spid="1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1000"/>
                                        <p:tgtEl>
                                          <p:spTgt spid="14"/>
                                        </p:tgtEl>
                                      </p:cBhvr>
                                    </p:animEffect>
                                    <p:anim calcmode="lin" valueType="num">
                                      <p:cBhvr>
                                        <p:cTn id="133" dur="1000" fill="hold"/>
                                        <p:tgtEl>
                                          <p:spTgt spid="14"/>
                                        </p:tgtEl>
                                        <p:attrNameLst>
                                          <p:attrName>ppt_x</p:attrName>
                                        </p:attrNameLst>
                                      </p:cBhvr>
                                      <p:tavLst>
                                        <p:tav tm="0">
                                          <p:val>
                                            <p:strVal val="#ppt_x"/>
                                          </p:val>
                                        </p:tav>
                                        <p:tav tm="100000">
                                          <p:val>
                                            <p:strVal val="#ppt_x"/>
                                          </p:val>
                                        </p:tav>
                                      </p:tavLst>
                                    </p:anim>
                                    <p:anim calcmode="lin" valueType="num">
                                      <p:cBhvr>
                                        <p:cTn id="1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677</Words>
  <Application>Microsoft Office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dc:creator>
  <cp:lastModifiedBy>nn</cp:lastModifiedBy>
  <cp:revision>37</cp:revision>
  <dcterms:created xsi:type="dcterms:W3CDTF">2021-01-05T06:39:15Z</dcterms:created>
  <dcterms:modified xsi:type="dcterms:W3CDTF">2021-02-20T11:21:15Z</dcterms:modified>
</cp:coreProperties>
</file>