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5" r:id="rId19"/>
    <p:sldId id="27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229A-0292-4EB0-BAD1-989C55C7FCAC}" type="datetimeFigureOut">
              <a:rPr lang="en-US" smtClean="0"/>
              <a:t>02/16/2021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27DD2-C684-4C33-86C0-4E5DD2425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343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229A-0292-4EB0-BAD1-989C55C7FCAC}" type="datetimeFigureOut">
              <a:rPr lang="en-US" smtClean="0"/>
              <a:t>02/16/2021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27DD2-C684-4C33-86C0-4E5DD2425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565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229A-0292-4EB0-BAD1-989C55C7FCAC}" type="datetimeFigureOut">
              <a:rPr lang="en-US" smtClean="0"/>
              <a:t>02/16/2021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27DD2-C684-4C33-86C0-4E5DD2425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984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229A-0292-4EB0-BAD1-989C55C7FCAC}" type="datetimeFigureOut">
              <a:rPr lang="en-US" smtClean="0"/>
              <a:t>02/16/2021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27DD2-C684-4C33-86C0-4E5DD2425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835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229A-0292-4EB0-BAD1-989C55C7FCAC}" type="datetimeFigureOut">
              <a:rPr lang="en-US" smtClean="0"/>
              <a:t>02/16/2021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27DD2-C684-4C33-86C0-4E5DD2425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954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229A-0292-4EB0-BAD1-989C55C7FCAC}" type="datetimeFigureOut">
              <a:rPr lang="en-US" smtClean="0"/>
              <a:t>02/16/2021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27DD2-C684-4C33-86C0-4E5DD2425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572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229A-0292-4EB0-BAD1-989C55C7FCAC}" type="datetimeFigureOut">
              <a:rPr lang="en-US" smtClean="0"/>
              <a:t>02/16/2021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27DD2-C684-4C33-86C0-4E5DD2425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277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229A-0292-4EB0-BAD1-989C55C7FCAC}" type="datetimeFigureOut">
              <a:rPr lang="en-US" smtClean="0"/>
              <a:t>02/16/2021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27DD2-C684-4C33-86C0-4E5DD2425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81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229A-0292-4EB0-BAD1-989C55C7FCAC}" type="datetimeFigureOut">
              <a:rPr lang="en-US" smtClean="0"/>
              <a:t>02/16/2021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27DD2-C684-4C33-86C0-4E5DD2425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488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229A-0292-4EB0-BAD1-989C55C7FCAC}" type="datetimeFigureOut">
              <a:rPr lang="en-US" smtClean="0"/>
              <a:t>02/16/2021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27DD2-C684-4C33-86C0-4E5DD2425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80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229A-0292-4EB0-BAD1-989C55C7FCAC}" type="datetimeFigureOut">
              <a:rPr lang="en-US" smtClean="0"/>
              <a:t>02/16/2021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27DD2-C684-4C33-86C0-4E5DD2425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553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2229A-0292-4EB0-BAD1-989C55C7FCAC}" type="datetimeFigureOut">
              <a:rPr lang="en-US" smtClean="0"/>
              <a:t>02/16/2021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27DD2-C684-4C33-86C0-4E5DD2425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269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" y="254724"/>
            <a:ext cx="11704320" cy="6374675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3396343" y="1658983"/>
            <a:ext cx="5225142" cy="158060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7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33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991394" y="91440"/>
            <a:ext cx="6204857" cy="10189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বনভূমির প্রকারভেদ </a:t>
            </a:r>
            <a:endParaRPr lang="en-US" sz="6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46366" y="2495006"/>
            <a:ext cx="8530046" cy="286076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ক্রান্তীয় চিরহরিৎ এবং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পাতাঝরা গাছের বনভূমি।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ক্রান্তীয় পাতাঝরা গাছের বনভূমি।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স্রোতজ বনভূমি বা সুন্দরবন। </a:t>
            </a:r>
          </a:p>
          <a:p>
            <a:pPr algn="ctr"/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59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534194" y="209006"/>
            <a:ext cx="7550332" cy="940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ক্রান্তীয় চিরহরিৎ এবংপাতাঝরা গাছের বনভূমি।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06" y="1358537"/>
            <a:ext cx="11678194" cy="52251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3705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879515" y="143690"/>
            <a:ext cx="8451668" cy="13454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bn-BD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ক্রান্তীয় </a:t>
            </a:r>
            <a:r>
              <a:rPr lang="bn-BD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পাতাঝরা গাছের </a:t>
            </a:r>
            <a:r>
              <a:rPr lang="bn-BD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বনভূমি।</a:t>
            </a:r>
            <a:endParaRPr lang="bn-BD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3303" y="1554480"/>
            <a:ext cx="8556171" cy="38404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Parallelogram 5"/>
          <p:cNvSpPr/>
          <p:nvPr/>
        </p:nvSpPr>
        <p:spPr>
          <a:xfrm>
            <a:off x="2037806" y="5525589"/>
            <a:ext cx="8451668" cy="901337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চাপালিশ বৃক্ষ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731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897" y="378823"/>
            <a:ext cx="10502537" cy="44046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angle 3"/>
          <p:cNvSpPr/>
          <p:nvPr/>
        </p:nvSpPr>
        <p:spPr>
          <a:xfrm>
            <a:off x="979715" y="4783424"/>
            <a:ext cx="10228216" cy="122549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6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স্রোতজ </a:t>
            </a:r>
            <a:r>
              <a:rPr lang="bn-BD" sz="6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বনভূমি বা সুন্দরবন। </a:t>
            </a:r>
          </a:p>
        </p:txBody>
      </p:sp>
    </p:spTree>
    <p:extLst>
      <p:ext uri="{BB962C8B-B14F-4D97-AF65-F5344CB8AC3E}">
        <p14:creationId xmlns:p14="http://schemas.microsoft.com/office/powerpoint/2010/main" val="104393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83773" y="561703"/>
            <a:ext cx="10489474" cy="570846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685800" indent="-685800">
              <a:buFont typeface="Wingdings" panose="05000000000000000000" pitchFamily="2" charset="2"/>
              <a:buChar char="v"/>
            </a:pPr>
            <a:r>
              <a:rPr lang="bn-BD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বনজ সম্পদ দেশের অর্থনীতিতে গুরুত্বপূর্ণ ভূমিকা রাখে</a:t>
            </a:r>
            <a:r>
              <a:rPr lang="bn-BD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অর্থনৈতিক </a:t>
            </a:r>
            <a:r>
              <a:rPr lang="bn-BD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উন্নয়ন ও প্রাকৃতিক পরিবেশের ভারসাম্য রক্ষায় বনভূমির গুরুত্ব অপরিসীম।</a:t>
            </a:r>
          </a:p>
          <a:p>
            <a:pPr marL="685800" indent="-685800">
              <a:buFont typeface="Wingdings" panose="05000000000000000000" pitchFamily="2" charset="2"/>
              <a:buChar char="v"/>
            </a:pPr>
            <a:r>
              <a:rPr lang="bn-BD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যেমনঃ ভূমিক্ষয় রোধ, ভূমিধস রক্ষা,বৃষ্টিপাত ও বন্যা নিয়ন্ত্রনে গুরত্বপুর্ণ অবদান রাখে।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7237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644537" y="117566"/>
            <a:ext cx="5055326" cy="1384662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6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54926" y="2538940"/>
            <a:ext cx="922237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buFont typeface="Wingdings" panose="05000000000000000000" pitchFamily="2" charset="2"/>
              <a:buChar char="v"/>
            </a:pP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প্লাইস্টোসিন কালের সো্পান সমুহ কয়ভাগে বিভক্ত?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7515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827417" y="640080"/>
            <a:ext cx="4833257" cy="9666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দলিয় কাজ</a:t>
            </a:r>
            <a:endParaRPr lang="en-US" sz="4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18903" y="3244334"/>
            <a:ext cx="102804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buFont typeface="Wingdings" panose="05000000000000000000" pitchFamily="2" charset="2"/>
              <a:buChar char="Ø"/>
            </a:pP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বনভুমি থেকে আমরা কি ধরনের সম্পদ পায় তার একটি তালিকা তৈরি কর।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6220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049486" y="679269"/>
            <a:ext cx="3762102" cy="10711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মুল্যায়ন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71600" y="2155372"/>
            <a:ext cx="9522823" cy="34616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বনভূমি কাকে বলে?</a:t>
            </a:r>
          </a:p>
          <a:p>
            <a:r>
              <a:rPr lang="bn-BD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bn-BD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বনভূমি কত প্রকার ও কী কী?</a:t>
            </a:r>
          </a:p>
          <a:p>
            <a:r>
              <a:rPr lang="bn-BD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বাংলাদেশের কোন অঞ্চলে বেশি বন দেখা যায়।</a:t>
            </a:r>
          </a:p>
          <a:p>
            <a:pPr algn="ctr"/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342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96389" y="3252652"/>
            <a:ext cx="11025051" cy="18418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তোমার এলাকার</a:t>
            </a:r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বিভিন্ন বৃক্ষ পর্যবেক্ষন কর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 তা কোন প্রকার বনভূমির  আওতায় পড়ে তা লিখে আনবে।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892731" y="875211"/>
            <a:ext cx="4663440" cy="15936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5034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331" y="326572"/>
            <a:ext cx="10502537" cy="5747658"/>
          </a:xfrm>
          <a:prstGeom prst="roundRect">
            <a:avLst>
              <a:gd name="adj" fmla="val 4167"/>
            </a:avLst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</p:pic>
      <p:sp>
        <p:nvSpPr>
          <p:cNvPr id="4" name="Oval 3"/>
          <p:cNvSpPr/>
          <p:nvPr/>
        </p:nvSpPr>
        <p:spPr>
          <a:xfrm>
            <a:off x="3984171" y="2246811"/>
            <a:ext cx="4062549" cy="1972492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317967" y="2468880"/>
            <a:ext cx="5394960" cy="1606731"/>
          </a:xfrm>
          <a:prstGeom prst="ellips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6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017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" y="261257"/>
            <a:ext cx="5734594" cy="8098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91440" y="1227908"/>
            <a:ext cx="12100559" cy="5630092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1099" y="914401"/>
            <a:ext cx="1745674" cy="1752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Plaque 5"/>
          <p:cNvSpPr/>
          <p:nvPr/>
        </p:nvSpPr>
        <p:spPr>
          <a:xfrm>
            <a:off x="872837" y="1997429"/>
            <a:ext cx="4861757" cy="4155178"/>
          </a:xfrm>
          <a:prstGeom prst="plaqu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800" b="1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হালিমা</a:t>
            </a:r>
            <a:r>
              <a:rPr lang="en-US" sz="2800" b="1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আক্তার</a:t>
            </a:r>
            <a:r>
              <a:rPr lang="en-US" sz="2800" b="1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b="1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/>
            <a:r>
              <a:rPr lang="en-US" sz="2800" b="1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2800" b="1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2800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2800" b="1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bn-BD" sz="2800" b="1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endParaRPr lang="en-US" sz="2800" b="1" dirty="0" smtClean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/>
            <a:r>
              <a:rPr lang="en-US" sz="2800" b="1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নূতন</a:t>
            </a:r>
            <a:r>
              <a:rPr lang="en-US" sz="2800" b="1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বাজার</a:t>
            </a:r>
            <a:r>
              <a:rPr lang="bn-BD" sz="2800" b="1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বহুমুখী</a:t>
            </a:r>
            <a:r>
              <a:rPr lang="en-US" sz="2800" b="1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b="1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2800" b="1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b="1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বিদ্যালয়, </a:t>
            </a:r>
            <a:r>
              <a:rPr lang="en-US" sz="2800" b="1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lvl="0" algn="ctr"/>
            <a:r>
              <a:rPr lang="bn-BD" sz="2800" b="1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ছাতক,সুনামগঞ্জ। 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</a:endParaRPr>
          </a:p>
        </p:txBody>
      </p:sp>
      <p:sp>
        <p:nvSpPr>
          <p:cNvPr id="7" name="Plaque 6"/>
          <p:cNvSpPr/>
          <p:nvPr/>
        </p:nvSpPr>
        <p:spPr>
          <a:xfrm>
            <a:off x="6393278" y="1997429"/>
            <a:ext cx="5140036" cy="4155178"/>
          </a:xfrm>
          <a:prstGeom prst="plaqu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2800" b="1" kern="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শ্রেনীঃ নবম/দশম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বিষয়ঃ ভূগোল</a:t>
            </a:r>
            <a:r>
              <a:rPr kumimoji="0" lang="bn-BD" sz="2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ও পরিবেশ</a:t>
            </a:r>
            <a:r>
              <a:rPr kumimoji="0" lang="bn-BD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2800" b="1" kern="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en-US" sz="2800" b="1" kern="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kern="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2800" b="1" kern="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kern="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সম্পদ</a:t>
            </a:r>
            <a:r>
              <a:rPr lang="en-US" sz="2800" b="1" kern="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b="1" kern="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শিল্প</a:t>
            </a:r>
            <a:r>
              <a:rPr lang="bn-BD" sz="2800" b="1" kern="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সময়ঃ ৪৫ মিনিট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2800" b="1" kern="0" noProof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ছাত্র/ছাত্রীর </a:t>
            </a:r>
            <a:r>
              <a:rPr lang="bn-BD" sz="2800" b="1" kern="0" noProof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সংখ্যা-66 </a:t>
            </a:r>
            <a:r>
              <a:rPr lang="bn-BD" sz="2800" b="1" kern="0" noProof="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6740434" y="261256"/>
            <a:ext cx="5329646" cy="7968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4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19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950822" y="600891"/>
            <a:ext cx="2168434" cy="73152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চিত্র-০১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614" y="1332411"/>
            <a:ext cx="5898425" cy="55255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7437" y="1332412"/>
            <a:ext cx="5589134" cy="55255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0642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4036423" y="391886"/>
            <a:ext cx="4140926" cy="1031965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চিত্র-০২</a:t>
            </a:r>
            <a:r>
              <a:rPr lang="bn-BD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764" y="1528354"/>
            <a:ext cx="6047967" cy="51728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9770" y="1528354"/>
            <a:ext cx="5674995" cy="51728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9288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4140926" y="457200"/>
            <a:ext cx="4297680" cy="744583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চিত্র-০৩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9806" y="1201783"/>
            <a:ext cx="5394960" cy="55647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375" y="1201782"/>
            <a:ext cx="6292488" cy="55647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3163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931918" y="169817"/>
            <a:ext cx="3931921" cy="10580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চিত্র-০৪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23" y="1371601"/>
            <a:ext cx="6058446" cy="53296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4674" y="1475965"/>
            <a:ext cx="5590903" cy="50032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599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696788" y="2194561"/>
            <a:ext cx="5512526" cy="20116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বনভূমি</a:t>
            </a:r>
            <a:endParaRPr lang="en-US" sz="72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Snip Same Side Corner Rectangle 4"/>
          <p:cNvSpPr/>
          <p:nvPr/>
        </p:nvSpPr>
        <p:spPr>
          <a:xfrm>
            <a:off x="3579222" y="496389"/>
            <a:ext cx="5512526" cy="1489166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nip Same Side Corner Rectangle 5"/>
          <p:cNvSpPr/>
          <p:nvPr/>
        </p:nvSpPr>
        <p:spPr>
          <a:xfrm>
            <a:off x="3579222" y="457201"/>
            <a:ext cx="5512526" cy="1489166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“পাঠের </a:t>
            </a:r>
            <a:r>
              <a:rPr lang="bn-BD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শিরোনাম</a:t>
            </a:r>
            <a:r>
              <a:rPr lang="bn-BD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” 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43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866606" y="470263"/>
            <a:ext cx="4284617" cy="8752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57645" y="1698172"/>
            <a:ext cx="10502538" cy="36053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endParaRPr lang="bn-BD" sz="40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buAutoNum type="arabicPeriod"/>
            </a:pP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বনভূমি থেকে কি কি </a:t>
            </a:r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সম্পদ উৎপাদিত হয় তা বলতে  পারবে।</a:t>
            </a:r>
          </a:p>
          <a:p>
            <a:pPr marL="342900" indent="-342900">
              <a:buAutoNum type="arabicPeriod"/>
            </a:pPr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বনভূমির প্রকারবভেদ বলতে পারবে।</a:t>
            </a:r>
          </a:p>
          <a:p>
            <a:pPr marL="342900" indent="-342900">
              <a:buAutoNum type="arabicPeriod"/>
            </a:pPr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বনভূমির গুরুত্ব ব্যাখা করতে পারবে।</a:t>
            </a:r>
          </a:p>
          <a:p>
            <a:pPr marL="342900" indent="-342900" algn="ctr">
              <a:buAutoNum type="arabicPeriod"/>
            </a:pPr>
            <a:endParaRPr lang="bn-BD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 algn="ctr"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6713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735978" y="326572"/>
            <a:ext cx="3683726" cy="90133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উপস্থাপনঃ-</a:t>
            </a:r>
            <a:endParaRPr lang="en-US" sz="6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692367"/>
            <a:ext cx="11691257" cy="255454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4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বনভূমি থেকে যে সম্পদ হয় তাকে বনজ সম্পদ বলে। কোন দেশের পারিবেশের ভারসাম্য এবং অথনৈতিক উন্নয়নের জন্য মোট ভূমির ২৫ ভাগ বনভূমি থাকা প্রয়োজন কিন্তু বাংলাদেশে ২০১১-১২ সালের হিসাব অনুযায়ি বনভূমির পরিমান শতকরা ১৩ ভাগ।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4595000"/>
            <a:ext cx="11691257" cy="132343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বনভূমি থেকে আমরা কাঠ, বাঁশ,বেত,মধু,মোম এছাড়া জীব-জন্তুর চামড়া ও ভেষজ দ্রব্য পাই।  </a:t>
            </a:r>
            <a:endParaRPr lang="en-US" sz="4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01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265</Words>
  <Application>Microsoft Office PowerPoint</Application>
  <PresentationFormat>Widescreen</PresentationFormat>
  <Paragraphs>47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Calibri Light</vt:lpstr>
      <vt:lpstr>Century Gothic</vt:lpstr>
      <vt:lpstr>NikoshBAN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ABC</dc:creator>
  <cp:lastModifiedBy>ABC</cp:lastModifiedBy>
  <cp:revision>37</cp:revision>
  <dcterms:created xsi:type="dcterms:W3CDTF">2020-06-19T04:13:32Z</dcterms:created>
  <dcterms:modified xsi:type="dcterms:W3CDTF">2021-02-16T13:40:53Z</dcterms:modified>
</cp:coreProperties>
</file>