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5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8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2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53C0-E27E-42CE-B83E-2459BC8B9E9B}" type="datetimeFigureOut">
              <a:rPr lang="en-US" smtClean="0"/>
              <a:t>02/11/2021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1359-FBB5-4A5C-9BD4-BF01AFA4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8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929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2939143" y="2625634"/>
            <a:ext cx="6831874" cy="20639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71554" y="117567"/>
            <a:ext cx="3304903" cy="12279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67543"/>
            <a:ext cx="5969726" cy="448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969727" y="1567543"/>
            <a:ext cx="5982787" cy="4480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ক-দলঃ সকর্মক ও অকর্মক ক্রিয়া কাকে বলে,দুইটি করে উদাহরণ লিখ। </a:t>
            </a:r>
          </a:p>
          <a:p>
            <a:pPr algn="ctr"/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খ-দলঃদ্বিকর্মক ও প্রযোজক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ক্রিয়া কাকে বলে,দুইটি করে উদাহরণ লিখ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794069" y="169818"/>
            <a:ext cx="2481943" cy="862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ভাব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944" y="1041766"/>
            <a:ext cx="11939452" cy="8490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 অবস্থার দ্বারা ক্রিয়া ঘটার ধরন বা রীতি প্রকাশ পায়,তাকে ক্রিয়ার ভাব বা প্রকার বলে।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5944" y="2913018"/>
            <a:ext cx="4167050" cy="15283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ভাবের প্রকার হলো-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7531" y="3304902"/>
            <a:ext cx="1998618" cy="193330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ভাব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56973" y="1974123"/>
            <a:ext cx="1837503" cy="17961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আকাঙক্ষা</a:t>
            </a:r>
          </a:p>
          <a:p>
            <a:pPr lvl="0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প্রকাশক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019204" y="1974123"/>
            <a:ext cx="1846222" cy="17961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08123" y="4962249"/>
            <a:ext cx="1900645" cy="1854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সাপেক্ষ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006149" y="4836518"/>
            <a:ext cx="1846222" cy="17634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অনুজ্ঞা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9280409">
            <a:off x="9720304" y="3283625"/>
            <a:ext cx="478063" cy="378824"/>
          </a:xfrm>
          <a:prstGeom prst="rightArrow">
            <a:avLst>
              <a:gd name="adj1" fmla="val 618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210263">
            <a:off x="9690443" y="4811608"/>
            <a:ext cx="537784" cy="487230"/>
          </a:xfrm>
          <a:prstGeom prst="rightArrow">
            <a:avLst>
              <a:gd name="adj1" fmla="val 50000"/>
              <a:gd name="adj2" fmla="val 52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152902">
            <a:off x="7800409" y="4857429"/>
            <a:ext cx="537784" cy="487230"/>
          </a:xfrm>
          <a:prstGeom prst="rightArrow">
            <a:avLst>
              <a:gd name="adj1" fmla="val 50000"/>
              <a:gd name="adj2" fmla="val 52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2993909">
            <a:off x="7798879" y="3288050"/>
            <a:ext cx="537784" cy="487230"/>
          </a:xfrm>
          <a:prstGeom prst="rightArrow">
            <a:avLst>
              <a:gd name="adj1" fmla="val 50000"/>
              <a:gd name="adj2" fmla="val 52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2549" y="156754"/>
            <a:ext cx="3670663" cy="1175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575" y="1479176"/>
            <a:ext cx="11819965" cy="22994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| ভাব প্রকাশের দিক থেকে ক্রিয়াপদ কত প্রকার?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দুই প্রকার        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খ) তিন প্রকার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গ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চার প্রকার          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পাঁচ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576" y="4047566"/>
            <a:ext cx="11819965" cy="23935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| প্রযোজক ক্রিয়ার উদাহরণ কোনটি?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মাথা ঝিম ঝিম করছে।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খ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পরিশ্রমের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ফল ফলেছে।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মা শিশুটিকে খাওয়াচ্ছেন।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শিশুটি কাঁদে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36953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69441" y="0"/>
            <a:ext cx="3536576" cy="110265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59" y="1264024"/>
            <a:ext cx="8041341" cy="38727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17058" y="5298141"/>
            <a:ext cx="8041341" cy="1438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প্রকার ক্রিয়াপদের দুটি করে উদাহরণ লিখে আনবে।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70217" y="653143"/>
            <a:ext cx="5643154" cy="12279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6" y="1985554"/>
            <a:ext cx="9535885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78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709851" y="91440"/>
            <a:ext cx="499001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2886891" y="1110343"/>
            <a:ext cx="6805749" cy="5747657"/>
          </a:xfrm>
          <a:prstGeom prst="fra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8815" y="3842943"/>
            <a:ext cx="5381897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মোঃবিল্লাল 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 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বি,পি,এড) 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পাইগাঁও উচ্চবিদ্যালয়, 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জাউয়া বাজার,ছাতক,সুনামগঞ্জ।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11" y="1872916"/>
            <a:ext cx="1968963" cy="19177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710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5554" y="2690949"/>
            <a:ext cx="8451669" cy="3526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ভাষার ব্যাকরণ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চতুর্থ-অধ্যায়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–নবম/দশম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মোটঃ শিক্ষার্থী ৮০জন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সময়-৫০মিনিট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2469" y="822960"/>
            <a:ext cx="5669280" cy="1698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47703" y="404949"/>
            <a:ext cx="6688183" cy="1162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525588" y="1743892"/>
            <a:ext cx="1332411" cy="2076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88229" y="4127863"/>
            <a:ext cx="515982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10742" y="195943"/>
            <a:ext cx="4075611" cy="10842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98617" y="2194560"/>
            <a:ext cx="8895806" cy="3370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কাকে বলে বলতে পারবে।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 গঠন বলতে পারবে।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062549" y="143692"/>
            <a:ext cx="3670663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03" y="1606731"/>
            <a:ext cx="6008914" cy="492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পদ দ্বারা কোন কার্য সম্পাদন করা বোঝায়,তাকে ক্রিয়াপদ বলে।</a:t>
            </a:r>
          </a:p>
          <a:p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 গঠন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ক্রিয়ামূল বা ধাতুর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সঙ্গে পুরুষ অনুযায়ী কালসূচক ক্রিয়াবিভক্তি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 ক্রিয়াপদ গঠন করতে হয়।</a:t>
            </a:r>
          </a:p>
          <a:p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3235" y="1606731"/>
            <a:ext cx="5786845" cy="492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‘পড়ছে’-পড়্ ‘ধাতু’+ ‘ছে’ বিভক্তি।</a:t>
            </a:r>
          </a:p>
          <a:p>
            <a:r>
              <a:rPr lang="bn-BD" sz="3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আরেকটি হলো</a:t>
            </a:r>
            <a:r>
              <a:rPr lang="bn-BD" sz="3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অনুক্ত ক্রিয়াপদ।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অনুক্ত অর্থহলো না বলা।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যেমন:ইনি আমার ভাই=ইনি আমার ভাই(হন)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‘হন’ধাতু উহ্য আছে।</a:t>
            </a:r>
          </a:p>
        </p:txBody>
      </p:sp>
    </p:spTree>
    <p:extLst>
      <p:ext uri="{BB962C8B-B14F-4D97-AF65-F5344CB8AC3E}">
        <p14:creationId xmlns:p14="http://schemas.microsoft.com/office/powerpoint/2010/main" val="42428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023360" y="326571"/>
            <a:ext cx="4715691" cy="940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34441"/>
            <a:ext cx="6204856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Alternate Process 4"/>
          <p:cNvSpPr/>
          <p:nvPr/>
        </p:nvSpPr>
        <p:spPr>
          <a:xfrm>
            <a:off x="6309360" y="1371601"/>
            <a:ext cx="5773784" cy="521208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০১)ক্রিয়াপদ কাকে বলে?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০২)অনুক্ত ক্রিয়াপদ কাকে বলে?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০৩)ক্রিয়াপদের গঠন লিখ?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54480" y="248194"/>
            <a:ext cx="8281851" cy="1240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প্রকারবেদ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80605" y="1632857"/>
            <a:ext cx="8255726" cy="11608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ভাব প্রকাশের দিক থেকে দুই প্রকার।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4480" y="4310741"/>
            <a:ext cx="3540034" cy="8621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সমাপিকা ক্রিয়া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9176" y="4310740"/>
            <a:ext cx="3357155" cy="86214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অসমাপিকা ক্রিয়া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eft-Right-Up Arrow 8"/>
          <p:cNvSpPr/>
          <p:nvPr/>
        </p:nvSpPr>
        <p:spPr>
          <a:xfrm>
            <a:off x="5094514" y="2793657"/>
            <a:ext cx="1384662" cy="2196353"/>
          </a:xfrm>
          <a:prstGeom prst="leftRigh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24743" y="365760"/>
            <a:ext cx="8255726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প্রকার বেদ গুলো নিছে দেখে নেই।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05716" y="3217947"/>
            <a:ext cx="2037814" cy="1306286"/>
            <a:chOff x="3435527" y="204091"/>
            <a:chExt cx="2037814" cy="1306286"/>
          </a:xfrm>
        </p:grpSpPr>
        <p:sp>
          <p:nvSpPr>
            <p:cNvPr id="7" name="Hexagon 6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Hexagon 4"/>
            <p:cNvSpPr txBox="1"/>
            <p:nvPr/>
          </p:nvSpPr>
          <p:spPr>
            <a:xfrm>
              <a:off x="3729747" y="318441"/>
              <a:ext cx="1449374" cy="11919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ক্রিয়া</a:t>
              </a:r>
              <a:endParaRPr lang="en-US" sz="40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Hexagon 13"/>
          <p:cNvSpPr/>
          <p:nvPr/>
        </p:nvSpPr>
        <p:spPr>
          <a:xfrm>
            <a:off x="5057198" y="1801429"/>
            <a:ext cx="2037814" cy="1306285"/>
          </a:xfrm>
          <a:prstGeom prst="hexagon">
            <a:avLst>
              <a:gd name="adj" fmla="val 28570"/>
              <a:gd name="vf" fmla="val 11547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অকর্ম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331001" y="2564805"/>
            <a:ext cx="2037814" cy="1306285"/>
            <a:chOff x="3435527" y="204091"/>
            <a:chExt cx="2037814" cy="1306285"/>
          </a:xfrm>
        </p:grpSpPr>
        <p:sp>
          <p:nvSpPr>
            <p:cNvPr id="17" name="Hexagon 16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8" name="Hexagon 4"/>
            <p:cNvSpPr txBox="1"/>
            <p:nvPr/>
          </p:nvSpPr>
          <p:spPr>
            <a:xfrm>
              <a:off x="3729747" y="581295"/>
              <a:ext cx="1449374" cy="9290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মিশ্র</a:t>
              </a:r>
              <a:endParaRPr lang="en-US" sz="4000" kern="1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60789" y="4591192"/>
            <a:ext cx="2158498" cy="1306285"/>
            <a:chOff x="3435527" y="204091"/>
            <a:chExt cx="2037814" cy="1306285"/>
          </a:xfrm>
        </p:grpSpPr>
        <p:sp>
          <p:nvSpPr>
            <p:cNvPr id="20" name="Hexagon 19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21" name="Hexagon 4"/>
            <p:cNvSpPr txBox="1"/>
            <p:nvPr/>
          </p:nvSpPr>
          <p:spPr>
            <a:xfrm>
              <a:off x="3729747" y="581295"/>
              <a:ext cx="1449374" cy="92908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প্রযোজক</a:t>
              </a:r>
              <a:endParaRPr lang="en-US" sz="4000" kern="1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390105" y="3965392"/>
            <a:ext cx="2037814" cy="1306285"/>
            <a:chOff x="3435527" y="204091"/>
            <a:chExt cx="2037814" cy="1306285"/>
          </a:xfrm>
        </p:grpSpPr>
        <p:sp>
          <p:nvSpPr>
            <p:cNvPr id="23" name="Hexagon 22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4" name="Hexagon 4"/>
            <p:cNvSpPr txBox="1"/>
            <p:nvPr/>
          </p:nvSpPr>
          <p:spPr>
            <a:xfrm>
              <a:off x="3729747" y="581295"/>
              <a:ext cx="1449374" cy="929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যৌগিক</a:t>
              </a:r>
              <a:endParaRPr lang="en-US" sz="4000" kern="1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042781" y="3815988"/>
            <a:ext cx="2037814" cy="1306286"/>
            <a:chOff x="3435527" y="204091"/>
            <a:chExt cx="2037814" cy="1306286"/>
          </a:xfrm>
        </p:grpSpPr>
        <p:sp>
          <p:nvSpPr>
            <p:cNvPr id="26" name="Hexagon 25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sp>
        <p:sp>
          <p:nvSpPr>
            <p:cNvPr id="27" name="Hexagon 4"/>
            <p:cNvSpPr txBox="1"/>
            <p:nvPr/>
          </p:nvSpPr>
          <p:spPr>
            <a:xfrm>
              <a:off x="3729747" y="215557"/>
              <a:ext cx="1449374" cy="12948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dirty="0" smtClean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দ্বিকর্মক</a:t>
              </a:r>
              <a:endParaRPr lang="en-US" sz="4000" kern="12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80431" y="2466037"/>
            <a:ext cx="2037814" cy="1306286"/>
            <a:chOff x="3435527" y="204091"/>
            <a:chExt cx="2037814" cy="1306286"/>
          </a:xfrm>
        </p:grpSpPr>
        <p:sp>
          <p:nvSpPr>
            <p:cNvPr id="29" name="Hexagon 28"/>
            <p:cNvSpPr/>
            <p:nvPr/>
          </p:nvSpPr>
          <p:spPr>
            <a:xfrm>
              <a:off x="3435527" y="204091"/>
              <a:ext cx="2037814" cy="1306285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0" name="Hexagon 4"/>
            <p:cNvSpPr txBox="1"/>
            <p:nvPr/>
          </p:nvSpPr>
          <p:spPr>
            <a:xfrm>
              <a:off x="3729747" y="215557"/>
              <a:ext cx="1449374" cy="12948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সকর্মক</a:t>
              </a:r>
              <a:endParaRPr lang="en-US" sz="4000" kern="1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9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288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44</cp:revision>
  <dcterms:created xsi:type="dcterms:W3CDTF">2020-06-04T11:53:17Z</dcterms:created>
  <dcterms:modified xsi:type="dcterms:W3CDTF">2021-02-11T11:18:29Z</dcterms:modified>
</cp:coreProperties>
</file>