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2" r:id="rId5"/>
    <p:sldId id="263" r:id="rId6"/>
    <p:sldId id="265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3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64A11-977E-45FE-96D4-BB1142607447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0953A-CB0C-44BC-9168-E2DA8BA79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557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64A11-977E-45FE-96D4-BB1142607447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0953A-CB0C-44BC-9168-E2DA8BA79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416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64A11-977E-45FE-96D4-BB1142607447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0953A-CB0C-44BC-9168-E2DA8BA79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2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64A11-977E-45FE-96D4-BB1142607447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0953A-CB0C-44BC-9168-E2DA8BA79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317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64A11-977E-45FE-96D4-BB1142607447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0953A-CB0C-44BC-9168-E2DA8BA79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368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64A11-977E-45FE-96D4-BB1142607447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0953A-CB0C-44BC-9168-E2DA8BA79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2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64A11-977E-45FE-96D4-BB1142607447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0953A-CB0C-44BC-9168-E2DA8BA79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84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64A11-977E-45FE-96D4-BB1142607447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0953A-CB0C-44BC-9168-E2DA8BA79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77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64A11-977E-45FE-96D4-BB1142607447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0953A-CB0C-44BC-9168-E2DA8BA79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317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64A11-977E-45FE-96D4-BB1142607447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0953A-CB0C-44BC-9168-E2DA8BA79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67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64A11-977E-45FE-96D4-BB1142607447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0953A-CB0C-44BC-9168-E2DA8BA79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680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64A11-977E-45FE-96D4-BB1142607447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0953A-CB0C-44BC-9168-E2DA8BA79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94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04691" y="655481"/>
            <a:ext cx="8239125" cy="47053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8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 Qalam Quran Majeed Web" panose="02010000000000000000" pitchFamily="2" charset="-78"/>
                <a:cs typeface="Al Qalam Quran Majeed Web" panose="02010000000000000000" pitchFamily="2" charset="-78"/>
              </a:rPr>
              <a:t>أَل</a:t>
            </a:r>
            <a:r>
              <a:rPr lang="ar-SA" sz="8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l Qalam Quran Majeed Web" panose="02010000000000000000" pitchFamily="2" charset="-78"/>
                <a:cs typeface="Al Qalam Quran Majeed Web" panose="02010000000000000000" pitchFamily="2" charset="-78"/>
              </a:rPr>
              <a:t>سَّلاَمُ عَلَيْكُمْ وَرَحْمَةُ اللهِ وَبَرَكَاتُهُ</a:t>
            </a:r>
            <a:endParaRPr lang="en-US" sz="8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 Qalam Quran Majeed Web" panose="02010000000000000000" pitchFamily="2" charset="-78"/>
              <a:cs typeface="Al Qalam Quran Majeed Web" panose="02010000000000000000" pitchFamily="2" charset="-78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663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04702" y="333981"/>
            <a:ext cx="3563796" cy="64633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 Qalam Quran Majeed Web" panose="02010000000000000000" pitchFamily="2" charset="-78"/>
                <a:cs typeface="Al Qalam Quran Majeed Web" panose="02010000000000000000" pitchFamily="2" charset="-78"/>
              </a:rPr>
              <a:t>الحوار : أَلْقُرانُ كِتَابُ اللهِ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 Qalam Quran Majeed Web" panose="02010000000000000000" pitchFamily="2" charset="-78"/>
              <a:cs typeface="Al Qalam Quran Majeed Web" panose="020100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8288"/>
            <a:ext cx="9144000" cy="478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897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91823" y="153677"/>
            <a:ext cx="3563796" cy="64633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 Qalam Quran Majeed Web" panose="02010000000000000000" pitchFamily="2" charset="-78"/>
                <a:cs typeface="Al Qalam Quran Majeed Web" panose="02010000000000000000" pitchFamily="2" charset="-78"/>
              </a:rPr>
              <a:t>الحوار : أَلْقُرانُ كِتَابُ اللهِ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 Qalam Quran Majeed Web" panose="02010000000000000000" pitchFamily="2" charset="-78"/>
              <a:cs typeface="Al Qalam Quran Majeed Web" panose="020100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41" y="800008"/>
            <a:ext cx="8855518" cy="605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871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3"/>
          <p:cNvSpPr/>
          <p:nvPr/>
        </p:nvSpPr>
        <p:spPr>
          <a:xfrm>
            <a:off x="1170903" y="172621"/>
            <a:ext cx="6956739" cy="1326522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 Qalam Quran Majeed Web" panose="02010000000000000000" pitchFamily="2" charset="-78"/>
                <a:cs typeface="Al Qalam Quran Majeed Web" panose="02010000000000000000" pitchFamily="2" charset="-78"/>
              </a:rPr>
              <a:t>أَلْعَمَلُ فَرْدً</a:t>
            </a:r>
            <a:r>
              <a:rPr lang="ar-SA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l Qalam Quran Majeed Web" panose="02010000000000000000" pitchFamily="2" charset="-78"/>
                <a:cs typeface="Al Qalam Quran Majeed Web" panose="02010000000000000000" pitchFamily="2" charset="-78"/>
              </a:rPr>
              <a:t>ا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l Qalam Quran Majeed Web" panose="02010000000000000000" pitchFamily="2" charset="-78"/>
              <a:cs typeface="Al Qalam Quran Majeed Web" panose="020100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3487" y="1499143"/>
            <a:ext cx="8551572" cy="156966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SA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 Qalam Quran Majeed Web" panose="02010000000000000000" pitchFamily="2" charset="-78"/>
                <a:cs typeface="Al Qalam Quran Majeed Web" panose="02010000000000000000" pitchFamily="2" charset="-78"/>
              </a:rPr>
              <a:t>كُلُّ طَالِبٍ يَكْتُبُ فِىْ كُرَّاسَتِهِ حِوَارًا</a:t>
            </a:r>
          </a:p>
          <a:p>
            <a:pPr algn="ctr" rtl="1"/>
            <a:r>
              <a:rPr lang="ar-SA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 Qalam Quran Majeed Web" panose="02010000000000000000" pitchFamily="2" charset="-78"/>
                <a:cs typeface="Al Qalam Quran Majeed Web" panose="02010000000000000000" pitchFamily="2" charset="-78"/>
              </a:rPr>
              <a:t>مِنْ عِنْدِهِ  عَلى مَوْضُوْعِ «الْقُرْانُ»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 Qalam Quran Majeed Web" panose="02010000000000000000" pitchFamily="2" charset="-78"/>
              <a:cs typeface="Al Qalam Quran Majeed Web" panose="02010000000000000000" pitchFamily="2" charset="-78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1247103" y="3221344"/>
            <a:ext cx="6956739" cy="132652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 Qalam Quran Majeed Web" panose="02010000000000000000" pitchFamily="2" charset="-78"/>
                <a:cs typeface="Al Qalam Quran Majeed Web" panose="02010000000000000000" pitchFamily="2" charset="-78"/>
              </a:rPr>
              <a:t>أَلْعَمَلُ شِرَكًا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l Qalam Quran Majeed Web" panose="02010000000000000000" pitchFamily="2" charset="-78"/>
              <a:cs typeface="Al Qalam Quran Majeed Web" panose="020100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7507" y="4586121"/>
            <a:ext cx="7893508" cy="14465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 Qalam Quran Majeed Web" panose="02010000000000000000" pitchFamily="2" charset="-78"/>
                <a:cs typeface="Al Qalam Quran Majeed Web" panose="02010000000000000000" pitchFamily="2" charset="-78"/>
              </a:rPr>
              <a:t>يَقُوْمُ طَالِبَانِ وَيَتَكَلِّمَانِ بِالْقُرانِ بِاللُّغَةِ الْعَرَبِيَّةِ </a:t>
            </a:r>
          </a:p>
          <a:p>
            <a:pPr algn="ctr"/>
            <a:r>
              <a:rPr lang="ar-SA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 Qalam Quran Majeed Web" panose="02010000000000000000" pitchFamily="2" charset="-78"/>
                <a:cs typeface="Al Qalam Quran Majeed Web" panose="02010000000000000000" pitchFamily="2" charset="-78"/>
              </a:rPr>
              <a:t>وَيَسْتَعْمَلَانِ  «خَالِدٌ» وَ «عُمَرُ» فِىْ الاسم.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 Qalam Quran Majeed Web" panose="02010000000000000000" pitchFamily="2" charset="-78"/>
              <a:cs typeface="Al Qalam Quran Majeed Web" panose="0201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6957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2133599" y="373559"/>
            <a:ext cx="5105400" cy="11430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10950" y="386510"/>
            <a:ext cx="2550698" cy="76944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الواجب المنزلي</a:t>
            </a:r>
            <a:endParaRPr lang="en-US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1668" y="1981200"/>
            <a:ext cx="8964231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just" rtl="1"/>
            <a:r>
              <a:rPr lang="ar-SA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 Qalam Quran Majeed Web" panose="02010000000000000000" pitchFamily="2" charset="-78"/>
                <a:cs typeface="Al Qalam Quran Majeed Web" panose="02010000000000000000" pitchFamily="2" charset="-78"/>
              </a:rPr>
              <a:t>(أ) يكتب الطلاب من الحوار المذكور خمس كلمات مع المعاني ويَستعملها </a:t>
            </a:r>
            <a:r>
              <a:rPr lang="ar-SA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 Qalam Quran Majeed Web" panose="02010000000000000000" pitchFamily="2" charset="-78"/>
                <a:cs typeface="Al Qalam Quran Majeed Web" panose="02010000000000000000" pitchFamily="2" charset="-78"/>
              </a:rPr>
              <a:t>في الجملة من </a:t>
            </a:r>
            <a:r>
              <a:rPr lang="ar-SA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 Qalam Quran Majeed Web" panose="02010000000000000000" pitchFamily="2" charset="-78"/>
                <a:cs typeface="Al Qalam Quran Majeed Web" panose="02010000000000000000" pitchFamily="2" charset="-78"/>
              </a:rPr>
              <a:t>عنده:</a:t>
            </a:r>
          </a:p>
          <a:p>
            <a:pPr algn="just" rtl="1"/>
            <a:r>
              <a:rPr lang="ar-SA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 Qalam Quran Majeed Web" panose="02010000000000000000" pitchFamily="2" charset="-78"/>
                <a:cs typeface="Al Qalam Quran Majeed Web" panose="02010000000000000000" pitchFamily="2" charset="-78"/>
              </a:rPr>
              <a:t>(ب) ويحفظ الحوار فى المنزل إثنا عشر سطورا على الأقل.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 Qalam Quran Majeed Web" panose="02010000000000000000" pitchFamily="2" charset="-78"/>
              <a:cs typeface="Al Qalam Quran Majeed Web" panose="0201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94447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9144000" cy="68580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8689" y="1613118"/>
            <a:ext cx="7678705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15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جَزَاكُمُ اللهُ خَيْرًا </a:t>
            </a:r>
          </a:p>
          <a:p>
            <a:pPr algn="ctr"/>
            <a:r>
              <a:rPr lang="ar-SA" sz="115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وَشُكْرًا لَكُمْ </a:t>
            </a:r>
            <a:endParaRPr lang="en-US" sz="115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1306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0518" y="413690"/>
            <a:ext cx="824296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9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l Qalam Quran Majeed Web" panose="02010000000000000000" pitchFamily="2" charset="-78"/>
                <a:cs typeface="Al Qalam Quran Majeed Web" panose="02010000000000000000" pitchFamily="2" charset="-78"/>
              </a:rPr>
              <a:t>فِىْ أَمَانِ اللهِ وَرَسُوْلِهِ</a:t>
            </a:r>
            <a:endParaRPr lang="en-US" sz="9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l Qalam Quran Majeed Web" panose="02010000000000000000" pitchFamily="2" charset="-78"/>
              <a:cs typeface="Al Qalam Quran Majeed Web" panose="020100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3669" y="3782039"/>
            <a:ext cx="7935186" cy="14465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8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l Qalam Quran Majeed Web" panose="02010000000000000000" pitchFamily="2" charset="-78"/>
                <a:cs typeface="Al Qalam Quran Majeed Web" panose="02010000000000000000" pitchFamily="2" charset="-78"/>
              </a:rPr>
              <a:t>مَعَ السَّلَامَةِ إِلَى اللِّقَاءِ</a:t>
            </a:r>
            <a:endParaRPr lang="en-US" sz="8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l Qalam Quran Majeed Web" panose="02010000000000000000" pitchFamily="2" charset="-78"/>
              <a:cs typeface="Al Qalam Quran Majeed Web" panose="0201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34313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23226" y="363126"/>
            <a:ext cx="8211490" cy="1200329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r>
              <a:rPr lang="ar-SA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l Qalam Quran Majeed Web" panose="02010000000000000000" pitchFamily="2" charset="-78"/>
                <a:cs typeface="Al Qalam Quran Majeed Web" panose="02010000000000000000" pitchFamily="2" charset="-78"/>
              </a:rPr>
              <a:t>أُرَحِّبُكُمْ فِىْ فَصْلِ الْيَوْمِ 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l Qalam Quran Majeed Web" panose="02010000000000000000" pitchFamily="2" charset="-78"/>
              <a:cs typeface="Al Qalam Quran Majeed Web" panose="020100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392" y="3163893"/>
            <a:ext cx="8315324" cy="2215991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13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l Qalam Quran Majeed Web" panose="02010000000000000000" pitchFamily="2" charset="-78"/>
                <a:cs typeface="Al Qalam Quran Majeed Web" panose="02010000000000000000" pitchFamily="2" charset="-78"/>
              </a:rPr>
              <a:t>أَهْلًا وَسَهْلًا</a:t>
            </a:r>
            <a:endParaRPr lang="en-US" sz="13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l Qalam Quran Majeed Web" panose="02010000000000000000" pitchFamily="2" charset="-78"/>
              <a:cs typeface="Al Qalam Quran Majeed Web" panose="0201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4049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2399" y="1650994"/>
            <a:ext cx="49812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 Qalam Quran Majeed Web" panose="02010000000000000000" pitchFamily="2" charset="-78"/>
                <a:cs typeface="Al Qalam Quran Majeed Web" panose="02010000000000000000" pitchFamily="2" charset="-78"/>
              </a:rPr>
              <a:t>محمد ابو طاهر فاروقى</a:t>
            </a:r>
          </a:p>
          <a:p>
            <a:pPr algn="ctr"/>
            <a:r>
              <a:rPr lang="ar-SA" sz="48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 Qalam Quran Majeed Web" panose="02010000000000000000" pitchFamily="2" charset="-78"/>
                <a:cs typeface="Al Qalam Quran Majeed Web" panose="02010000000000000000" pitchFamily="2" charset="-78"/>
              </a:rPr>
              <a:t>مخاضر العربى</a:t>
            </a:r>
          </a:p>
          <a:p>
            <a:pPr algn="ctr"/>
            <a:r>
              <a:rPr lang="ar-SA" sz="4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 Qalam Quran Majeed Web" panose="02010000000000000000" pitchFamily="2" charset="-78"/>
                <a:cs typeface="Al Qalam Quran Majeed Web" panose="02010000000000000000" pitchFamily="2" charset="-78"/>
              </a:rPr>
              <a:t>لمدرسة الواجدية عالية</a:t>
            </a:r>
          </a:p>
          <a:p>
            <a:pPr algn="ctr"/>
            <a:r>
              <a:rPr lang="ar-SA" sz="36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 Qalam Quran Majeed Web" panose="02010000000000000000" pitchFamily="2" charset="-78"/>
                <a:cs typeface="Al Qalam Quran Majeed Web" panose="02010000000000000000" pitchFamily="2" charset="-78"/>
              </a:rPr>
              <a:t>بايذيد _ شيتاغونغ</a:t>
            </a:r>
            <a:endParaRPr lang="ar-SA" sz="1600" dirty="0" smtClean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l Qalam Quran Majeed Web" panose="02010000000000000000" pitchFamily="2" charset="-78"/>
              <a:cs typeface="Al Qalam Quran Majeed Web" panose="02010000000000000000" pitchFamily="2" charset="-78"/>
            </a:endParaRPr>
          </a:p>
          <a:p>
            <a:pPr algn="ctr"/>
            <a:r>
              <a:rPr lang="ar-SA" sz="2400" dirty="0" smtClean="0">
                <a:solidFill>
                  <a:srgbClr val="FF0000"/>
                </a:solidFill>
                <a:latin typeface="Al Qalam Quran Majeed Web" panose="02010000000000000000" pitchFamily="2" charset="-78"/>
                <a:cs typeface="Al Qalam Quran Majeed Web" panose="02010000000000000000" pitchFamily="2" charset="-78"/>
              </a:rPr>
              <a:t>جوال</a:t>
            </a:r>
            <a:r>
              <a:rPr lang="ar-SA" sz="2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lang="ar-SA" sz="2400" dirty="0" smtClean="0">
                <a:solidFill>
                  <a:srgbClr val="FF0000"/>
                </a:solidFill>
                <a:latin typeface="SutonnyMJ" pitchFamily="2" charset="0"/>
                <a:cs typeface="+mj-cs"/>
              </a:rPr>
              <a:t>01819358095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Email: taherfaruky8@gmail.com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0934"/>
            <a:ext cx="4159685" cy="41596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3307608" y="180304"/>
            <a:ext cx="2842445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 Qalam Quran Majeed Web" panose="02010000000000000000" pitchFamily="2" charset="-78"/>
                <a:cs typeface="Al Qalam Quran Majeed Web" panose="02010000000000000000" pitchFamily="2" charset="-78"/>
              </a:rPr>
              <a:t>تَعْرِيْفُ الْمُدَرِّسِ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 Qalam Quran Majeed Web" panose="02010000000000000000" pitchFamily="2" charset="-78"/>
              <a:cs typeface="Al Qalam Quran Majeed Web" panose="0201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2283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3875" y="1819275"/>
            <a:ext cx="80010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800" dirty="0" smtClean="0">
                <a:solidFill>
                  <a:srgbClr val="00B050"/>
                </a:solidFill>
                <a:latin typeface="Al Qalam Quran Majeed Web" panose="02010000000000000000" pitchFamily="2" charset="-78"/>
                <a:cs typeface="Al Qalam Quran Majeed Web" panose="02010000000000000000" pitchFamily="2" charset="-78"/>
              </a:rPr>
              <a:t>الصف: </a:t>
            </a:r>
            <a:r>
              <a:rPr lang="ar-SA" sz="4800" dirty="0" smtClean="0">
                <a:solidFill>
                  <a:srgbClr val="00B0F0"/>
                </a:solidFill>
                <a:latin typeface="Al Qalam Quran Majeed Web" panose="02010000000000000000" pitchFamily="2" charset="-78"/>
                <a:cs typeface="Al Qalam Quran Majeed Web" panose="02010000000000000000" pitchFamily="2" charset="-78"/>
              </a:rPr>
              <a:t>الصف التاسع بمرخلة الداخل </a:t>
            </a:r>
          </a:p>
          <a:p>
            <a:pPr algn="r"/>
            <a:r>
              <a:rPr lang="ar-SA" sz="4800" dirty="0" smtClean="0">
                <a:latin typeface="Al Qalam Quran Majeed Web" panose="02010000000000000000" pitchFamily="2" charset="-78"/>
                <a:cs typeface="Al Qalam Quran Majeed Web" panose="02010000000000000000" pitchFamily="2" charset="-78"/>
              </a:rPr>
              <a:t>الموضوع : </a:t>
            </a:r>
            <a:r>
              <a:rPr lang="ar-SA" sz="4800" dirty="0" smtClean="0">
                <a:solidFill>
                  <a:srgbClr val="002060"/>
                </a:solidFill>
                <a:latin typeface="Al Qalam Quran Majeed Web" panose="02010000000000000000" pitchFamily="2" charset="-78"/>
                <a:cs typeface="Al Qalam Quran Majeed Web" panose="02010000000000000000" pitchFamily="2" charset="-78"/>
              </a:rPr>
              <a:t>اللغة العربية الاتصالية </a:t>
            </a:r>
          </a:p>
          <a:p>
            <a:pPr algn="r"/>
            <a:r>
              <a:rPr lang="ar-SA" sz="4800" dirty="0" smtClean="0">
                <a:latin typeface="Al Qalam Quran Majeed Web" panose="02010000000000000000" pitchFamily="2" charset="-78"/>
                <a:cs typeface="Al Qalam Quran Majeed Web" panose="02010000000000000000" pitchFamily="2" charset="-78"/>
              </a:rPr>
              <a:t>الوحدة الاولى : </a:t>
            </a:r>
            <a:r>
              <a:rPr lang="ar-SA" sz="4800" dirty="0" smtClean="0">
                <a:solidFill>
                  <a:srgbClr val="C00000"/>
                </a:solidFill>
                <a:latin typeface="Al Qalam Quran Majeed Web" panose="02010000000000000000" pitchFamily="2" charset="-78"/>
                <a:cs typeface="Al Qalam Quran Majeed Web" panose="02010000000000000000" pitchFamily="2" charset="-78"/>
              </a:rPr>
              <a:t>الدرس الثاني </a:t>
            </a:r>
          </a:p>
          <a:p>
            <a:pPr algn="r"/>
            <a:r>
              <a:rPr lang="ar-SA" sz="4800" dirty="0" smtClean="0">
                <a:latin typeface="Al Qalam Quran Majeed Web" panose="02010000000000000000" pitchFamily="2" charset="-78"/>
                <a:cs typeface="Al Qalam Quran Majeed Web" panose="02010000000000000000" pitchFamily="2" charset="-78"/>
              </a:rPr>
              <a:t>الوقت </a:t>
            </a:r>
            <a:r>
              <a:rPr lang="ar-SA" sz="5400" dirty="0" smtClean="0">
                <a:latin typeface="Al Qalam Quran Majeed Web" panose="02010000000000000000" pitchFamily="2" charset="-78"/>
                <a:cs typeface="Al Qalam Quran Majeed Web" panose="02010000000000000000" pitchFamily="2" charset="-78"/>
              </a:rPr>
              <a:t>:</a:t>
            </a:r>
            <a:r>
              <a:rPr lang="ar-SA" sz="5400" dirty="0" smtClean="0">
                <a:solidFill>
                  <a:srgbClr val="C00000"/>
                </a:solidFill>
                <a:latin typeface="Al Qalam Quran Majeed Web" panose="02010000000000000000" pitchFamily="2" charset="-78"/>
                <a:cs typeface="Al Qalam Quran Majeed Web" panose="02010000000000000000" pitchFamily="2" charset="-78"/>
              </a:rPr>
              <a:t>45</a:t>
            </a:r>
            <a:r>
              <a:rPr lang="ar-SA" sz="4800" dirty="0" smtClean="0">
                <a:solidFill>
                  <a:srgbClr val="C00000"/>
                </a:solidFill>
                <a:latin typeface="Al Qalam Quran Majeed Web" panose="02010000000000000000" pitchFamily="2" charset="-78"/>
                <a:cs typeface="Al Qalam Quran Majeed Web" panose="02010000000000000000" pitchFamily="2" charset="-78"/>
              </a:rPr>
              <a:t> دقيقة</a:t>
            </a:r>
          </a:p>
          <a:p>
            <a:pPr algn="r"/>
            <a:r>
              <a:rPr lang="ar-SA" sz="4800" dirty="0" smtClean="0">
                <a:latin typeface="Al Qalam Quran Majeed Web" panose="02010000000000000000" pitchFamily="2" charset="-78"/>
                <a:cs typeface="Al Qalam Quran Majeed Web" panose="02010000000000000000" pitchFamily="2" charset="-78"/>
              </a:rPr>
              <a:t>التاريخ : </a:t>
            </a:r>
            <a:r>
              <a:rPr lang="ar-SA" sz="4800" dirty="0" smtClean="0">
                <a:solidFill>
                  <a:srgbClr val="C00000"/>
                </a:solidFill>
                <a:latin typeface="Al Qalam Quran Majeed Web" panose="02010000000000000000" pitchFamily="2" charset="-78"/>
                <a:cs typeface="Al Qalam Quran Majeed Web" panose="02010000000000000000" pitchFamily="2" charset="-78"/>
              </a:rPr>
              <a:t>28\01\2018</a:t>
            </a:r>
            <a:r>
              <a:rPr lang="ar-SA" sz="4800" dirty="0" smtClean="0">
                <a:latin typeface="Al Qalam Quran Majeed Web" panose="02010000000000000000" pitchFamily="2" charset="-78"/>
                <a:cs typeface="Al Qalam Quran Majeed Web" panose="02010000000000000000" pitchFamily="2" charset="-78"/>
              </a:rPr>
              <a:t> </a:t>
            </a:r>
            <a:endParaRPr lang="en-US" sz="5400" dirty="0">
              <a:latin typeface="Al Qalam Quran Majeed Web" panose="02010000000000000000" pitchFamily="2" charset="-78"/>
              <a:cs typeface="Al Qalam Quran Majeed Web" panose="020100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47313" y="260687"/>
            <a:ext cx="355417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 Qalam Quran Majeed Web" panose="02010000000000000000" pitchFamily="2" charset="-78"/>
                <a:cs typeface="Al Qalam Quran Majeed Web" panose="02010000000000000000" pitchFamily="2" charset="-78"/>
              </a:rPr>
              <a:t>تعريف الدرس</a:t>
            </a:r>
            <a:endParaRPr 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 Qalam Quran Majeed Web" panose="02010000000000000000" pitchFamily="2" charset="-78"/>
              <a:cs typeface="Al Qalam Quran Majeed Web" panose="020100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2600" y="1204912"/>
            <a:ext cx="6086475" cy="1809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373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63373" y="433685"/>
            <a:ext cx="41601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أُنْظُرُوْا إِلَى التَّصَاوِيْرِ التَّالِيَّةِ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71750" y="1080016"/>
            <a:ext cx="394335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6" y="1228726"/>
            <a:ext cx="2409824" cy="22097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325" y="1228726"/>
            <a:ext cx="2771775" cy="2181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26" y="1228726"/>
            <a:ext cx="2600324" cy="22193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32544" y="3596761"/>
            <a:ext cx="38843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 Qalam Quran Majeed Web" panose="02010000000000000000" pitchFamily="2" charset="-78"/>
                <a:cs typeface="Al Qalam Quran Majeed Web" panose="02010000000000000000" pitchFamily="2" charset="-78"/>
              </a:rPr>
              <a:t>مَاذَا يُقَالُ لِهؤُلَاءِ التَّصَاوِيْرِ ؟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 Qalam Quran Majeed Web" panose="02010000000000000000" pitchFamily="2" charset="-78"/>
              <a:cs typeface="Al Qalam Quran Majeed Web" panose="020100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25780" y="4373530"/>
            <a:ext cx="64828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 Qalam Quran Majeed Web" panose="02010000000000000000" pitchFamily="2" charset="-78"/>
                <a:cs typeface="Al Qalam Quran Majeed Web" panose="02010000000000000000" pitchFamily="2" charset="-78"/>
              </a:rPr>
              <a:t>يُقَالُ لِهؤُلَاءِ التَّصَاوِيْرِ «أَلْحِوَارَاتُ» أَو الْمُكَالِمَاتُ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 Qalam Quran Majeed Web" panose="02010000000000000000" pitchFamily="2" charset="-78"/>
              <a:cs typeface="Al Qalam Quran Majeed Web" panose="0201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1097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44025" y="224135"/>
            <a:ext cx="3408304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 Qalam Quran Majeed Web" panose="02010000000000000000" pitchFamily="2" charset="-78"/>
                <a:cs typeface="Al Qalam Quran Majeed Web" panose="02010000000000000000" pitchFamily="2" charset="-78"/>
              </a:rPr>
              <a:t>مَا يُسْتَفَادُ مِنَ الدَّرْسِ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 Qalam Quran Majeed Web" panose="02010000000000000000" pitchFamily="2" charset="-78"/>
              <a:cs typeface="Al Qalam Quran Majeed Web" panose="020100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0263" y="1162594"/>
            <a:ext cx="8151223" cy="4349932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27017" y="1400519"/>
            <a:ext cx="7837713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SA" sz="3600" dirty="0">
                <a:ln w="0"/>
                <a:latin typeface="Al Qalam Quran Majeed Web" panose="02010000000000000000" pitchFamily="2" charset="-78"/>
                <a:cs typeface="Al Qalam Quran Majeed Web" panose="02010000000000000000" pitchFamily="2" charset="-78"/>
              </a:rPr>
              <a:t>(أ) يَتَعَلَّمُ الطُّلَّابُ مِنَ الدَّرْسِ بِالسُّوِرِ الْمَكِّيَّةِ وَالْمَدَنِيَّةِ.</a:t>
            </a:r>
          </a:p>
          <a:p>
            <a:pPr algn="just" rtl="1"/>
            <a:r>
              <a:rPr lang="ar-SA" sz="3200" dirty="0">
                <a:ln w="0"/>
                <a:latin typeface="Al Qalam Quran Majeed Web" panose="02010000000000000000" pitchFamily="2" charset="-78"/>
                <a:cs typeface="Al Qalam Quran Majeed Web" panose="02010000000000000000" pitchFamily="2" charset="-78"/>
              </a:rPr>
              <a:t>(ب) وَيَتَعَلَّمُ الطُّلَّابُ مِنَ الدَّرْسِ خَصَائِصُ السُّوِرِ الْمَكِّيَّةِ وَالْمَدَنِيَّةِ </a:t>
            </a:r>
            <a:endParaRPr lang="ar-SA" sz="3600" dirty="0">
              <a:ln w="0"/>
              <a:latin typeface="Al Qalam Quran Majeed Web" panose="02010000000000000000" pitchFamily="2" charset="-78"/>
              <a:cs typeface="Al Qalam Quran Majeed Web" panose="02010000000000000000" pitchFamily="2" charset="-78"/>
            </a:endParaRPr>
          </a:p>
          <a:p>
            <a:pPr algn="just" rtl="1"/>
            <a:r>
              <a:rPr lang="ar-SA" sz="3200" dirty="0">
                <a:ln w="0"/>
                <a:latin typeface="Al Qalam Quran Majeed Web" panose="02010000000000000000" pitchFamily="2" charset="-78"/>
                <a:cs typeface="Al Qalam Quran Majeed Web" panose="02010000000000000000" pitchFamily="2" charset="-78"/>
              </a:rPr>
              <a:t>(ج) وَيَتَعَلَّمُ الطُّلَّابُ مِنَ الدَّرْسِ  مَا هِى اَطْوَلُ السُّوْرَةِ وَأَقْصَرُهَا.</a:t>
            </a:r>
          </a:p>
          <a:p>
            <a:pPr algn="just" rtl="1"/>
            <a:r>
              <a:rPr lang="ar-SA" sz="3600" dirty="0">
                <a:ln w="0"/>
                <a:latin typeface="Al Qalam Quran Majeed Web" panose="02010000000000000000" pitchFamily="2" charset="-78"/>
                <a:cs typeface="Al Qalam Quran Majeed Web" panose="02010000000000000000" pitchFamily="2" charset="-78"/>
              </a:rPr>
              <a:t>(د) وَيَتَعَلَّمُ الطُّلَّابُ مِنَ الدَّرْسِ  فِىْ كَمْ سَنَةٍ تَمَّ نُزُوْلُ الْقُرْانِ عَلى رَسُوْلِ اللهِ صَلَّى اللهُ عَلَيْهِ وَسَلَّمَ.</a:t>
            </a:r>
          </a:p>
          <a:p>
            <a:pPr algn="just" rtl="1"/>
            <a:r>
              <a:rPr lang="ar-SA" sz="3200" dirty="0">
                <a:ln w="0"/>
                <a:latin typeface="Al Qalam Quran Majeed Web" panose="02010000000000000000" pitchFamily="2" charset="-78"/>
                <a:cs typeface="Al Qalam Quran Majeed Web" panose="02010000000000000000" pitchFamily="2" charset="-78"/>
              </a:rPr>
              <a:t>(و) وَيَتَعَلَّمُ الطُّلَّابُ مِنَ الدَّرْسِ  مَنِ الَّذِىْ رَتَّبَ سُوَرَ الْقُرانَ.</a:t>
            </a:r>
          </a:p>
          <a:p>
            <a:pPr algn="just" rtl="1"/>
            <a:r>
              <a:rPr lang="ar-SA" sz="3200" dirty="0">
                <a:ln w="0"/>
                <a:latin typeface="Al Qalam Quran Majeed Web" panose="02010000000000000000" pitchFamily="2" charset="-78"/>
                <a:cs typeface="Al Qalam Quran Majeed Web" panose="02010000000000000000" pitchFamily="2" charset="-78"/>
              </a:rPr>
              <a:t>(ه) وَيَتَعَلَّمُ الطُّلَّابُ مِنَ الدَّرْسِ  مَنِ  الَّذِىْ أَمَرَ بِجَمْعِ الْقُرانِ.</a:t>
            </a:r>
          </a:p>
        </p:txBody>
      </p:sp>
    </p:spTree>
    <p:extLst>
      <p:ext uri="{BB962C8B-B14F-4D97-AF65-F5344CB8AC3E}">
        <p14:creationId xmlns:p14="http://schemas.microsoft.com/office/powerpoint/2010/main" val="206869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28184" y="784741"/>
            <a:ext cx="3563796" cy="64633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 Qalam Quran Majeed Web" panose="02010000000000000000" pitchFamily="2" charset="-78"/>
                <a:cs typeface="Al Qalam Quran Majeed Web" panose="02010000000000000000" pitchFamily="2" charset="-78"/>
              </a:rPr>
              <a:t>الحوار : أَلْقُرانُ كِتَابُ اللهِ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 Qalam Quran Majeed Web" panose="02010000000000000000" pitchFamily="2" charset="-78"/>
              <a:cs typeface="Al Qalam Quran Majeed Web" panose="020100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41896" y="138410"/>
            <a:ext cx="1736373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 Qalam Quran Majeed Web" panose="02010000000000000000" pitchFamily="2" charset="-78"/>
                <a:cs typeface="Al Qalam Quran Majeed Web" panose="02010000000000000000" pitchFamily="2" charset="-78"/>
              </a:rPr>
              <a:t>دَرْسُ الْيَوْمِ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 Qalam Quran Majeed Web" panose="02010000000000000000" pitchFamily="2" charset="-78"/>
              <a:cs typeface="Al Qalam Quran Majeed Web" panose="020100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22249" y="1431072"/>
            <a:ext cx="47756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أَلْأَلْفَاظُ اللَّازِمِةُ مَعَ اللُّغَةِ الْوَطَنِيَّةِ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23027" y="1877263"/>
            <a:ext cx="1588897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ar-SA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 Qalam Quran Majeed Web" panose="02010000000000000000" pitchFamily="2" charset="-78"/>
                <a:cs typeface="Al Qalam Quran Majeed Web" panose="02010000000000000000" pitchFamily="2" charset="-78"/>
              </a:rPr>
              <a:t>بِالتَّرْجُمَةِ:</a:t>
            </a:r>
          </a:p>
          <a:p>
            <a:pPr algn="r"/>
            <a:r>
              <a:rPr lang="ar-SA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 Qalam Quran Majeed Web" panose="02010000000000000000" pitchFamily="2" charset="-78"/>
                <a:cs typeface="Al Qalam Quran Majeed Web" panose="02010000000000000000" pitchFamily="2" charset="-78"/>
              </a:rPr>
              <a:t>أَجْوَدُ :</a:t>
            </a:r>
          </a:p>
          <a:p>
            <a:pPr algn="r"/>
            <a:r>
              <a:rPr lang="ar-SA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 Qalam Quran Majeed Web" panose="02010000000000000000" pitchFamily="2" charset="-78"/>
                <a:cs typeface="Al Qalam Quran Majeed Web" panose="02010000000000000000" pitchFamily="2" charset="-78"/>
              </a:rPr>
              <a:t>أَحْسَنُ:</a:t>
            </a:r>
          </a:p>
          <a:p>
            <a:pPr algn="r"/>
            <a:r>
              <a:rPr lang="ar-SA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 Qalam Quran Majeed Web" panose="02010000000000000000" pitchFamily="2" charset="-78"/>
                <a:cs typeface="Al Qalam Quran Majeed Web" panose="02010000000000000000" pitchFamily="2" charset="-78"/>
              </a:rPr>
              <a:t>نَزَلَتْ:</a:t>
            </a:r>
          </a:p>
          <a:p>
            <a:pPr algn="r"/>
            <a:r>
              <a:rPr lang="ar-SA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 Qalam Quran Majeed Web" panose="02010000000000000000" pitchFamily="2" charset="-78"/>
                <a:cs typeface="Al Qalam Quran Majeed Web" panose="02010000000000000000" pitchFamily="2" charset="-78"/>
              </a:rPr>
              <a:t>أَطْوَلُ:</a:t>
            </a:r>
          </a:p>
          <a:p>
            <a:pPr algn="r"/>
            <a:r>
              <a:rPr lang="ar-SA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 Qalam Quran Majeed Web" panose="02010000000000000000" pitchFamily="2" charset="-78"/>
                <a:cs typeface="Al Qalam Quran Majeed Web" panose="02010000000000000000" pitchFamily="2" charset="-78"/>
              </a:rPr>
              <a:t>أَقْصَرُ:</a:t>
            </a:r>
          </a:p>
          <a:p>
            <a:pPr algn="r"/>
            <a:r>
              <a:rPr lang="ar-SA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 Qalam Quran Majeed Web" panose="02010000000000000000" pitchFamily="2" charset="-78"/>
                <a:cs typeface="Al Qalam Quran Majeed Web" panose="02010000000000000000" pitchFamily="2" charset="-78"/>
              </a:rPr>
              <a:t>رَتَّبَ:</a:t>
            </a:r>
          </a:p>
          <a:p>
            <a:pPr algn="r"/>
            <a:r>
              <a:rPr lang="ar-SA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 Qalam Quran Majeed Web" panose="02010000000000000000" pitchFamily="2" charset="-78"/>
                <a:cs typeface="Al Qalam Quran Majeed Web" panose="02010000000000000000" pitchFamily="2" charset="-78"/>
              </a:rPr>
              <a:t>جَمَعَ: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 Qalam Quran Majeed Web" panose="02010000000000000000" pitchFamily="2" charset="-78"/>
              <a:cs typeface="Al Qalam Quran Majeed Web" panose="0201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78269" y="1877263"/>
            <a:ext cx="152637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অনুবাদসহ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87362" y="2398106"/>
            <a:ext cx="154792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উত্তম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57267" y="2893486"/>
            <a:ext cx="35141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উত্তম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তুলনামূলক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ভালো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52572" y="3452479"/>
            <a:ext cx="19736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নাযিল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হয়েছে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45683" y="4011472"/>
            <a:ext cx="13805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বেশি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দীর্ঘ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95365" y="4517355"/>
            <a:ext cx="36760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খাটো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তুলনামূলক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সংক্ষিপ্ত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1393" y="5076348"/>
            <a:ext cx="227337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বিন্যাস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করেছেন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46833" y="5755247"/>
            <a:ext cx="18245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একত্রিত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করা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067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build="p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86516" y="282465"/>
            <a:ext cx="3563796" cy="64633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 Qalam Quran Majeed Web" panose="02010000000000000000" pitchFamily="2" charset="-78"/>
                <a:cs typeface="Al Qalam Quran Majeed Web" panose="02010000000000000000" pitchFamily="2" charset="-78"/>
              </a:rPr>
              <a:t>الحوار : أَلْقُرانُ كِتَابُ اللهِ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 Qalam Quran Majeed Web" panose="02010000000000000000" pitchFamily="2" charset="-78"/>
              <a:cs typeface="Al Qalam Quran Majeed Web" panose="020100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8796"/>
            <a:ext cx="9144000" cy="592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40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66066" y="346860"/>
            <a:ext cx="3563796" cy="64633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 Qalam Quran Majeed Web" panose="02010000000000000000" pitchFamily="2" charset="-78"/>
                <a:cs typeface="Al Qalam Quran Majeed Web" panose="02010000000000000000" pitchFamily="2" charset="-78"/>
              </a:rPr>
              <a:t>الحوار : أَلْقُرانُ كِتَابُ اللهِ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 Qalam Quran Majeed Web" panose="02010000000000000000" pitchFamily="2" charset="-78"/>
              <a:cs typeface="Al Qalam Quran Majeed Web" panose="020100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3190"/>
            <a:ext cx="9144000" cy="570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353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</TotalTime>
  <Words>306</Words>
  <Application>Microsoft Office PowerPoint</Application>
  <PresentationFormat>On-screen Show (4:3)</PresentationFormat>
  <Paragraphs>63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Al Qalam Quran Majeed Web</vt:lpstr>
      <vt:lpstr>Arial</vt:lpstr>
      <vt:lpstr>Calibri</vt:lpstr>
      <vt:lpstr>Calibri Light</vt:lpstr>
      <vt:lpstr>SutonnyMJ</vt:lpstr>
      <vt:lpstr>Times New Roman</vt:lpstr>
      <vt:lpstr>Traditional Arabic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 A TAHER FARUKY</cp:lastModifiedBy>
  <cp:revision>61</cp:revision>
  <dcterms:created xsi:type="dcterms:W3CDTF">2018-01-27T05:01:23Z</dcterms:created>
  <dcterms:modified xsi:type="dcterms:W3CDTF">2021-02-20T11:58:38Z</dcterms:modified>
</cp:coreProperties>
</file>