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5"/>
  </p:notesMasterIdLst>
  <p:sldIdLst>
    <p:sldId id="256" r:id="rId2"/>
    <p:sldId id="257" r:id="rId3"/>
    <p:sldId id="260" r:id="rId4"/>
    <p:sldId id="278" r:id="rId5"/>
    <p:sldId id="289" r:id="rId6"/>
    <p:sldId id="291" r:id="rId7"/>
    <p:sldId id="293" r:id="rId8"/>
    <p:sldId id="280" r:id="rId9"/>
    <p:sldId id="285" r:id="rId10"/>
    <p:sldId id="287" r:id="rId11"/>
    <p:sldId id="288" r:id="rId12"/>
    <p:sldId id="270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42188-71DF-4F99-8E7A-81A0A56EEA02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A1746-6A00-4D42-9965-B110EB717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392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A1746-6A00-4D42-9965-B110EB7173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043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263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118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918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796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3731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817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947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054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301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08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9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791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dk1">
                <a:tint val="92000"/>
                <a:alpha val="10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28802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ar-S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786" y="3714752"/>
            <a:ext cx="764246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1604" y="285728"/>
            <a:ext cx="6000792" cy="13573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0070C0"/>
                </a:solidFill>
              </a:rPr>
              <a:t>السلام عليكم ورحمة الله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198275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3500438"/>
            <a:ext cx="9144000" cy="2962098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solidFill>
                  <a:schemeClr val="tx1"/>
                </a:solidFill>
              </a:rPr>
              <a:t>عَنْ أَبِي سَعِيدٍ اَلْخُدْرِيِّ  رضي الله عنه قَالَ: قَالَ رَسُولُ اَللَّهِ  صلى الله عليه وسلم : - </a:t>
            </a:r>
            <a:r>
              <a:rPr lang="ar-SA" sz="2800" dirty="0" smtClean="0">
                <a:solidFill>
                  <a:srgbClr val="00B050"/>
                </a:solidFill>
              </a:rPr>
              <a:t>لَا تُشَدُّ </a:t>
            </a:r>
            <a:r>
              <a:rPr lang="ar-SA" sz="2800" dirty="0" smtClean="0">
                <a:solidFill>
                  <a:schemeClr val="tx1"/>
                </a:solidFill>
              </a:rPr>
              <a:t>اَلرِّحَالُ إِلَّا إِلَى ثَلَاثَةِ </a:t>
            </a:r>
            <a:r>
              <a:rPr lang="ar-SA" sz="2800" dirty="0" smtClean="0">
                <a:solidFill>
                  <a:srgbClr val="00B050"/>
                </a:solidFill>
              </a:rPr>
              <a:t>مَسَاجِدَ:</a:t>
            </a:r>
            <a:r>
              <a:rPr lang="ar-SA" sz="2800" dirty="0" smtClean="0">
                <a:solidFill>
                  <a:schemeClr val="tx1"/>
                </a:solidFill>
              </a:rPr>
              <a:t> اَلْمَسْجِدِ اَلْحَرَامِ, وَمَسْجِدِي هَذَا, وَالْمَسْجِدِ اَلْأَقْصَى –( </a:t>
            </a:r>
            <a:r>
              <a:rPr lang="ar-SA" sz="2800" dirty="0" smtClean="0">
                <a:solidFill>
                  <a:srgbClr val="00B050"/>
                </a:solidFill>
              </a:rPr>
              <a:t>مُتَّفَقٌ ع</a:t>
            </a:r>
            <a:r>
              <a:rPr lang="ar-SA" sz="2800" dirty="0" smtClean="0">
                <a:solidFill>
                  <a:schemeClr val="tx1"/>
                </a:solidFill>
              </a:rPr>
              <a:t>َلَيْهِ .)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r"/>
            <a:r>
              <a:rPr lang="ar-SA" sz="2800" dirty="0" smtClean="0">
                <a:solidFill>
                  <a:schemeClr val="tx1"/>
                </a:solidFill>
              </a:rPr>
              <a:t>عَن أبي هُرَيْرَة رَضِي الله عَنهُ عَن النَّبِي - صَلَّى اللَّهُ عَلَيْهِ وَسَلَّم َ - قَالَ مَا بَين بَيْتِي ومنبري رَوْضَة من </a:t>
            </a:r>
            <a:r>
              <a:rPr lang="ar-SA" sz="2800" dirty="0" smtClean="0">
                <a:solidFill>
                  <a:srgbClr val="00B050"/>
                </a:solidFill>
              </a:rPr>
              <a:t>رياض</a:t>
            </a:r>
            <a:r>
              <a:rPr lang="ar-SA" sz="2800" dirty="0" smtClean="0">
                <a:solidFill>
                  <a:schemeClr val="tx1"/>
                </a:solidFill>
              </a:rPr>
              <a:t> الْجنَّة ومنبري على حَوْضِي </a:t>
            </a:r>
            <a:r>
              <a:rPr lang="ar-SA" sz="2400" dirty="0" smtClean="0">
                <a:solidFill>
                  <a:schemeClr val="tx1"/>
                </a:solidFill>
              </a:rPr>
              <a:t>( مُتَّفَقٌ عَلَيْهِ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4-Point Star 2"/>
          <p:cNvSpPr/>
          <p:nvPr/>
        </p:nvSpPr>
        <p:spPr>
          <a:xfrm>
            <a:off x="0" y="-142900"/>
            <a:ext cx="9144000" cy="192880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000100" y="1785926"/>
            <a:ext cx="6929486" cy="207170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তাহক্বিক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000232" y="500042"/>
            <a:ext cx="5000660" cy="12858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2000232" y="2143116"/>
            <a:ext cx="5143536" cy="107157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4143380"/>
            <a:ext cx="8715404" cy="16430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071942"/>
          <a:ext cx="9144000" cy="22860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  <a:gridCol w="3048000"/>
              </a:tblGrid>
              <a:tr h="108645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ক-</a:t>
                      </a:r>
                      <a:r>
                        <a:rPr lang="en-US" sz="2800" dirty="0" err="1" smtClean="0"/>
                        <a:t>দল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খ-</a:t>
                      </a:r>
                      <a:r>
                        <a:rPr lang="en-US" sz="2800" dirty="0" err="1" smtClean="0"/>
                        <a:t>দল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       গ-</a:t>
                      </a:r>
                      <a:r>
                        <a:rPr lang="en-US" sz="2800" dirty="0" err="1" smtClean="0"/>
                        <a:t>দল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</a:tr>
              <a:tr h="119956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مَا بَين بَيْتِي ومنبري رَوْضَة من </a:t>
                      </a:r>
                      <a:r>
                        <a:rPr lang="ar-SA" sz="2800" dirty="0" smtClean="0">
                          <a:solidFill>
                            <a:srgbClr val="00B050"/>
                          </a:solidFill>
                        </a:rPr>
                        <a:t>رياض</a:t>
                      </a:r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 الْجنَّة 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اَلْمَسْجِدِ اَلْحَرَامِ, وَمَسْجِدِي هَذَا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اَلرِّحَالُ إِلَّا إِلَى ثَلَاثَةِ </a:t>
                      </a:r>
                      <a:r>
                        <a:rPr lang="ar-SA" sz="2800" dirty="0" smtClean="0">
                          <a:solidFill>
                            <a:srgbClr val="00B050"/>
                          </a:solidFill>
                        </a:rPr>
                        <a:t>مَسَاجِدَ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857232"/>
            <a:ext cx="4781301" cy="2690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lowchart: Predefined Process 4"/>
          <p:cNvSpPr/>
          <p:nvPr/>
        </p:nvSpPr>
        <p:spPr>
          <a:xfrm>
            <a:off x="3857620" y="0"/>
            <a:ext cx="4524404" cy="765048"/>
          </a:xfrm>
          <a:prstGeom prst="flowChartPredefined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28596" y="3786190"/>
            <a:ext cx="8305800" cy="890598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657" indent="-548657">
              <a:buFont typeface="Wingdings" panose="05000000000000000000" pitchFamily="2" charset="2"/>
              <a:buChar char="q"/>
            </a:pP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মিসওয়াক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485776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 জান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9544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28" y="21429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 لكم</a:t>
            </a:r>
            <a:br>
              <a:rPr lang="ar-SA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الى </a:t>
            </a:r>
            <a:r>
              <a:rPr lang="ar-SA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اللقاء –ان شاء الله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2357430"/>
            <a:ext cx="6324600" cy="3505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2643174" y="4643446"/>
            <a:ext cx="4429156" cy="1414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/>
              <a:t>الوداع</a:t>
            </a:r>
            <a:endParaRPr lang="en-GB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5984" y="0"/>
            <a:ext cx="4507822" cy="1857364"/>
          </a:xfrm>
          <a:prstGeom prst="horizontalScroll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تعريف المعلم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381000" y="1752600"/>
            <a:ext cx="8305800" cy="3962416"/>
          </a:xfrm>
          <a:prstGeom prst="vertic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محمد رقيب الدين</a:t>
            </a:r>
            <a:endParaRPr lang="ar-SA" sz="54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المحاضر للغة العربية</a:t>
            </a:r>
            <a:endParaRPr lang="bn-IN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44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حيرافورعالم مدرسة</a:t>
            </a:r>
            <a:endParaRPr lang="ar-SA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ساتخيل - نواخالي</a:t>
            </a:r>
          </a:p>
          <a:p>
            <a:pPr algn="ctr"/>
            <a:r>
              <a:rPr lang="ar-SA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الجوال: 01712137320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642508"/>
      </p:ext>
    </p:extLst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447800" y="914400"/>
            <a:ext cx="6400800" cy="1295400"/>
          </a:xfrm>
          <a:prstGeom prst="ribbon2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3103699" cy="41284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0430" y="2500306"/>
            <a:ext cx="5143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মিশকাতুল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মাসাবিহ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4000" b="1" dirty="0" smtClean="0">
                <a:solidFill>
                  <a:srgbClr val="00B050"/>
                </a:solidFill>
              </a:rPr>
              <a:t>کتاب </a:t>
            </a:r>
            <a:r>
              <a:rPr lang="ar-AE" sz="4000" b="1" dirty="0" smtClean="0">
                <a:solidFill>
                  <a:srgbClr val="00B050"/>
                </a:solidFill>
              </a:rPr>
              <a:t>ال</a:t>
            </a:r>
            <a:r>
              <a:rPr lang="ar-SA" sz="4000" b="1" dirty="0" smtClean="0">
                <a:solidFill>
                  <a:srgbClr val="00B050"/>
                </a:solidFill>
              </a:rPr>
              <a:t>صلا</a:t>
            </a:r>
            <a:r>
              <a:rPr lang="ar-AE" sz="4000" b="1" dirty="0" smtClean="0">
                <a:solidFill>
                  <a:srgbClr val="00B050"/>
                </a:solidFill>
              </a:rPr>
              <a:t>ة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কিতাবু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সালাত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5935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174" y="857232"/>
            <a:ext cx="5572164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 পাঠ শেষে শিক্ষার্থীরা</a:t>
            </a:r>
            <a:endParaRPr lang="en-GB" sz="4000" dirty="0"/>
          </a:p>
        </p:txBody>
      </p:sp>
      <p:sp>
        <p:nvSpPr>
          <p:cNvPr id="3" name="Wave 2"/>
          <p:cNvSpPr/>
          <p:nvPr/>
        </p:nvSpPr>
        <p:spPr>
          <a:xfrm>
            <a:off x="571472" y="1285860"/>
            <a:ext cx="8001056" cy="52864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2920" indent="-50292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সম্মানিত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মসজিদের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ফজিলত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</a:t>
            </a:r>
          </a:p>
          <a:p>
            <a:pPr marL="502920" indent="-50292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ছাড়া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অন্যত্র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সফরের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হুকুম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</a:t>
            </a:r>
            <a:endParaRPr lang="bn-I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marL="502920" indent="-50292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শব্দের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লিখতে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marL="502920" indent="-50292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240" y="0"/>
            <a:ext cx="3248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643042" y="0"/>
            <a:ext cx="614366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নীচের চিত্রগুলোর দিকে </a:t>
            </a:r>
          </a:p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লক্ষ কর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4" name="Picture 3" descr="486148_1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3595691" cy="2786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72" y="4786322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মসজিদুল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হারাম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8" y="1000108"/>
            <a:ext cx="5314942" cy="3100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57752" y="1285860"/>
            <a:ext cx="237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মসজিদুন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নববী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4071943"/>
            <a:ext cx="5572132" cy="27860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29388" y="4143380"/>
            <a:ext cx="2714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মসজিদুল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আকসা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0"/>
            <a:ext cx="5286412" cy="7271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005" tIns="40002" rIns="80005" bIns="40002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হাদীছের</a:t>
            </a:r>
            <a:r>
              <a:rPr lang="en-US" sz="4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নস</a:t>
            </a:r>
            <a:r>
              <a:rPr lang="bn-IN" sz="4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অনুবাদ</a:t>
            </a:r>
            <a:endParaRPr lang="en-US" sz="4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714356"/>
            <a:ext cx="9144000" cy="3357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dirty="0" smtClean="0">
                <a:solidFill>
                  <a:srgbClr val="C00000"/>
                </a:solidFill>
              </a:rPr>
              <a:t>عَنْ أَبِي سَعِيدٍ اَلْخُدْرِيِّ  رضي الله عنه قَالَ: قَالَ رَسُولُ اَللَّهِ  صلى الله عليه وسلم : - لَا تُشَدُّ اَلرِّحَالُ إِلَّا إِلَى ثَلَاثَةِ مَسَاجِدَ: اَلْمَسْجِدِ اَلْحَرَامِ, وَمَسْجِدِي هَذَا, وَالْمَسْجِدِ اَلْأَقْصَى –( مُتَّفَقٌ عَلَيْهِ .)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r"/>
            <a:r>
              <a:rPr lang="ar-SA" sz="2400" dirty="0" smtClean="0">
                <a:solidFill>
                  <a:srgbClr val="C00000"/>
                </a:solidFill>
              </a:rPr>
              <a:t>عَن أبي هُرَيْرَة رَضِي الله عَنهُ عَن النَّبِي - صَلَّى اللَّهُ عَلَيْهِ وَسَلَّم َ - قَالَ مَا بَين بَيْتِي ومنبري رَوْضَة من رياض الْجنَّة ومنبري على حَوْضِي </a:t>
            </a:r>
            <a:r>
              <a:rPr lang="ar-SA" sz="2000" dirty="0" smtClean="0">
                <a:solidFill>
                  <a:srgbClr val="C00000"/>
                </a:solidFill>
              </a:rPr>
              <a:t>( مُتَّفَقٌ عَلَيْهِ .)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ctr"/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0" y="4071942"/>
            <a:ext cx="9144000" cy="27860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হযরত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আবু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সাঈদ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খুদরী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রা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.)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বর্ণিত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বলেন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রাসূলুল্লাহ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সাল্লাল্লাহু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আলঅইহি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ওয়াসাল্লাম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ইরশাদ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করেছেন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ব্যতীত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অপর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মসজিদে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বেশি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ফজিলতের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সফরের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প্রস্তুতি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যায়না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সে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১.মসজিদে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হারাম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২.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৩.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মসজিদে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আকসা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 (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বুখারী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মুসলিম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হযরত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আবু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হুরাইরা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.)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বর্নিত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বলেন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রাসূলুল্লাহ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সাল্লাল্লাহু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আলঅইহি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ওয়াসাল্লাম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ইরশাদ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করেছেন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ঘর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মিম্বরের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মধ্যবর্তীস্থানটি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বেহেশতের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বাগানসমূহের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মরথ্য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বাগান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মিম্বরটি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হাউজে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কাউছারের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ওপর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অবস্থিত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(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বুখারী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মুসলিম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691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7366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4410" tIns="37206" rIns="74410" bIns="37206" rtlCol="0" anchor="ctr"/>
          <a:lstStyle/>
          <a:p>
            <a:pPr algn="ctr"/>
            <a:r>
              <a:rPr lang="ar-SA" sz="3600" b="1" dirty="0" smtClean="0"/>
              <a:t>معانى المفردات</a:t>
            </a:r>
            <a:r>
              <a:rPr lang="en-US" sz="3600" b="1" dirty="0" smtClean="0"/>
              <a:t>/</a:t>
            </a:r>
            <a:r>
              <a:rPr lang="en-US" sz="41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শব্দার্থ</a:t>
            </a:r>
            <a:endParaRPr lang="en-US" sz="41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2001"/>
            <a:ext cx="47244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r>
              <a:rPr lang="ar-SA" sz="5400" dirty="0" smtClean="0"/>
              <a:t>الرحال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4419600" y="762001"/>
            <a:ext cx="47244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r>
              <a:rPr lang="en-US" sz="57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ভ্রমণ</a:t>
            </a:r>
            <a:endParaRPr lang="en-US" sz="5200" dirty="0"/>
          </a:p>
        </p:txBody>
      </p:sp>
      <p:sp>
        <p:nvSpPr>
          <p:cNvPr id="9" name="Rectangle 8"/>
          <p:cNvSpPr/>
          <p:nvPr/>
        </p:nvSpPr>
        <p:spPr>
          <a:xfrm>
            <a:off x="0" y="1857375"/>
            <a:ext cx="47244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r>
              <a:rPr lang="ar-SA" sz="5400" dirty="0" smtClean="0"/>
              <a:t>مساجد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4419600" y="1879599"/>
            <a:ext cx="47244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r>
              <a:rPr lang="en-US" sz="5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5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সমূহ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0" y="2997200"/>
            <a:ext cx="47244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r>
              <a:rPr lang="ar-SA" sz="5400" dirty="0" smtClean="0"/>
              <a:t>بين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419600" y="2997200"/>
            <a:ext cx="47244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r>
              <a:rPr lang="en-US" sz="5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মধ্যে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4419600" y="4114801"/>
            <a:ext cx="47244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5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ঘরে</a:t>
            </a:r>
            <a:endParaRPr lang="en-US" sz="54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114801"/>
            <a:ext cx="438912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r>
              <a:rPr lang="ar-SA" sz="5400" dirty="0" smtClean="0"/>
              <a:t>بيتى</a:t>
            </a:r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0" y="5232399"/>
            <a:ext cx="47244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r>
              <a:rPr lang="ar-SA" sz="5400" dirty="0" smtClean="0"/>
              <a:t>روضة</a:t>
            </a:r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4419600" y="5232399"/>
            <a:ext cx="47244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বাগান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14356"/>
            <a:ext cx="9144000" cy="6143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মসজিদুল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হারামের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ফজিলতঃ</a:t>
            </a:r>
            <a:endParaRPr lang="en-US" sz="2000" b="1" u="sng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marL="502920" indent="-502920"/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১.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এটা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পৃথিবীর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সর্বপ্রথম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সর্বপ্রাচীন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ঘর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আল্লাহর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বাণী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ar-SA" sz="2000" b="1" dirty="0" smtClean="0">
                <a:solidFill>
                  <a:srgbClr val="002060"/>
                </a:solidFill>
              </a:rPr>
              <a:t>إِنَّ أَوَّلَ بَيْتٍۢ وُضِعَ لِلنَّاسِ لَلَّذِى بِبَكَّةَ مُبَارَكًا وَهُدًى لِّلْعَٰلَمِينَ</a:t>
            </a:r>
            <a:endParaRPr lang="en-US" sz="2000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২.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মসজিদে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হারামের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তাওয়াফ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হজ্জের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অন্যতম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রোকন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তা’আলার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বাণী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ar-SA" sz="2000" dirty="0" smtClean="0">
                <a:solidFill>
                  <a:srgbClr val="002060"/>
                </a:solidFill>
              </a:rPr>
              <a:t>وَلْيَطَّوَّفُوا بِالْبَيْتِ الْعَتِيقِ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৩. এ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মসজিদের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নামাজ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পড়লে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রাকাতে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লক্ষ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রাকাত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নামাজের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ছওয়াব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502920" indent="-502920"/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মসজিদুন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নববীর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ফজিলতঃ</a:t>
            </a:r>
            <a:endParaRPr lang="en-US" sz="2000" b="1" u="sng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marL="514350" indent="-514350"/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১.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মসজিদে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নববী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ইসলামের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প্রারম্ভে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ইসলামী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সকল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কর্মকান্ডের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প্রানকেন্দ্র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ছিল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/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২. এ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রাসূল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সাল্লাল্লাহু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আলাইহি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ওয়াসাল্লাম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নিজ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হাতে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গড়া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/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৩. এ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হতেই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ইসলাম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সারা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পৃথিবীতে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ছড়িয়ে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পড়ে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/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৪. এ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মসজিদের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নামাজ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পড়লে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রাকাতে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পঞ্চাশ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হাজার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রাকাত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নামাজের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ছওয়াব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/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মসজিদুল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আকসাফজিলতঃ</a:t>
            </a:r>
            <a:endParaRPr lang="en-US" sz="2000" b="1" u="sng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marL="514350" indent="-514350"/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১. এ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থেকেই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রাসূলুল্লাহ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সাল্লাল্লাহু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আলাইহি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ওয়াসাল্লাম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মিরাজের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সূচনা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হয়েছিল</a:t>
            </a:r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marL="514350" indent="-514350"/>
            <a:r>
              <a:rPr lang="en-US" sz="2000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২. 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মসজিদের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নামাজ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পড়লে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রাকাতে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পচিশ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হাজার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রাকাত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নামাজের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ছওয়াব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0"/>
            <a:ext cx="8643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হাদীছে</a:t>
            </a:r>
            <a:r>
              <a:rPr lang="en-US" sz="32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উল্লিখিত</a:t>
            </a:r>
            <a:r>
              <a:rPr lang="en-US" sz="32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32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মসজিদের</a:t>
            </a:r>
            <a:r>
              <a:rPr lang="en-US" sz="32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ফজিলতঃ</a:t>
            </a:r>
            <a:endParaRPr lang="en-US" sz="3200" b="1" u="sng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571472" y="0"/>
            <a:ext cx="8072494" cy="107154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পবিত্র</a:t>
            </a:r>
            <a:r>
              <a:rPr lang="en-US" sz="36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স্থানসমূহে</a:t>
            </a:r>
            <a:r>
              <a:rPr lang="en-US" sz="36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ভ্রমণ</a:t>
            </a:r>
            <a:r>
              <a:rPr lang="en-US" sz="36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6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বিধানঃ</a:t>
            </a:r>
            <a:endParaRPr lang="en-US" sz="3600" b="1" u="sng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28736"/>
            <a:ext cx="8929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আল্লামা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আনোয়ার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শাহ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কাশ্মিরী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রা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.)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ছওয়াবের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উল্লিখিত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ব্যতীত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অপর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মসজিদের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দিকে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ভ্রমণ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জায়েজ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নাই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তবে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নবী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রাসূল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অলীগণের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মাজার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জেয়ারতের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ভ্রমণ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জায়েয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জমহুর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ওলামায়ে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কেরামের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মতে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হাদীছে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যেহেতু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শুধু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মসজিদের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কথা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সেহেতু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পৃথিবীর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ভ্রমণ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জায়েজ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১.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বিদ্যা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অর্জনের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২.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ঐতিহাসিক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নিদর্শন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শিক্ষালাভ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আল্লাহভীতি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অর্জনের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লক্ষ্যে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ভ্রমণ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ar-SA" sz="2400" dirty="0" smtClean="0">
                <a:solidFill>
                  <a:srgbClr val="00B0F0"/>
                </a:solidFill>
              </a:rPr>
              <a:t>قُلْ سِيرُوا فِي الْأَرْضِ فَانظُرُوا كَيْفَ بَدَأَ الْخَلْقَ </a:t>
            </a:r>
            <a:r>
              <a:rPr lang="ar-SA" sz="2400" dirty="0" smtClean="0">
                <a:solidFill>
                  <a:srgbClr val="00B0F0"/>
                </a:solidFill>
              </a:rPr>
              <a:t>ۚ</a:t>
            </a:r>
            <a:endParaRPr lang="bn-IN" sz="2400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৩.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জ্ঞানীদের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সাক্ষাৎলাভের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ভ্রমণ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৪.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বাণিজ্য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ব্যক্তিগত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প্রয়োজনে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ভ্রমণ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endParaRPr lang="en-US" sz="2400" b="1" u="sng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1086</TotalTime>
  <Words>551</Words>
  <Application>Microsoft Office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8801815841711</cp:lastModifiedBy>
  <cp:revision>214</cp:revision>
  <dcterms:created xsi:type="dcterms:W3CDTF">2006-08-16T00:00:00Z</dcterms:created>
  <dcterms:modified xsi:type="dcterms:W3CDTF">2021-02-21T10:17:14Z</dcterms:modified>
</cp:coreProperties>
</file>