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3" r:id="rId3"/>
    <p:sldId id="260" r:id="rId4"/>
    <p:sldId id="261" r:id="rId5"/>
    <p:sldId id="262" r:id="rId6"/>
    <p:sldId id="264" r:id="rId7"/>
    <p:sldId id="266" r:id="rId8"/>
    <p:sldId id="265" r:id="rId9"/>
    <p:sldId id="267" r:id="rId10"/>
    <p:sldId id="268" r:id="rId11"/>
    <p:sldId id="274" r:id="rId12"/>
    <p:sldId id="270" r:id="rId13"/>
  </p:sldIdLst>
  <p:sldSz cx="17373600" cy="8686800"/>
  <p:notesSz cx="6858000" cy="9144000"/>
  <p:defaultTextStyle>
    <a:defPPr>
      <a:defRPr lang="en-US"/>
    </a:defPPr>
    <a:lvl1pPr marL="0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33821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67642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01465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35287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69108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02929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36751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70572" algn="l" defTabSz="166764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774" y="-252"/>
      </p:cViewPr>
      <p:guideLst>
        <p:guide orient="horz" pos="2736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3FE0C-8C0B-40CF-A314-1A4B23B9CE10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B8796-CF9D-4247-B00D-F6C112D08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33821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67642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01465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35287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69108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02929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36751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70572" algn="l" defTabSz="166764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FB4C0-688F-4BCA-A8B0-CED913FA26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51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FB4C0-688F-4BCA-A8B0-CED913FA26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12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1" y="2698540"/>
            <a:ext cx="14767560" cy="1862032"/>
          </a:xfrm>
          <a:prstGeom prst="rect">
            <a:avLst/>
          </a:prstGeom>
        </p:spPr>
        <p:txBody>
          <a:bodyPr lIns="166765" tIns="83383" rIns="166765" bIns="8338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0" y="4922520"/>
            <a:ext cx="12161520" cy="2219960"/>
          </a:xfrm>
          <a:prstGeom prst="rect">
            <a:avLst/>
          </a:prstGeom>
        </p:spPr>
        <p:txBody>
          <a:bodyPr lIns="166765" tIns="83383" rIns="166765" bIns="833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7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0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3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6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0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3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70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47876"/>
            <a:ext cx="15636240" cy="1447801"/>
          </a:xfrm>
          <a:prstGeom prst="rect">
            <a:avLst/>
          </a:prstGeom>
        </p:spPr>
        <p:txBody>
          <a:bodyPr lIns="166765" tIns="83383" rIns="166765" bIns="8338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" y="2026922"/>
            <a:ext cx="15636240" cy="5732886"/>
          </a:xfrm>
          <a:prstGeom prst="rect">
            <a:avLst/>
          </a:prstGeom>
        </p:spPr>
        <p:txBody>
          <a:bodyPr vert="eaVert" lIns="166765" tIns="83383" rIns="166765" bIns="8338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5860" y="347876"/>
            <a:ext cx="3909061" cy="7411932"/>
          </a:xfrm>
          <a:prstGeom prst="rect">
            <a:avLst/>
          </a:prstGeom>
        </p:spPr>
        <p:txBody>
          <a:bodyPr vert="eaVert" lIns="166765" tIns="83383" rIns="166765" bIns="8338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" y="347876"/>
            <a:ext cx="11437620" cy="7411932"/>
          </a:xfrm>
          <a:prstGeom prst="rect">
            <a:avLst/>
          </a:prstGeom>
        </p:spPr>
        <p:txBody>
          <a:bodyPr vert="eaVert" lIns="166765" tIns="83383" rIns="166765" bIns="8338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47876"/>
            <a:ext cx="15636240" cy="1447801"/>
          </a:xfrm>
          <a:prstGeom prst="rect">
            <a:avLst/>
          </a:prstGeom>
        </p:spPr>
        <p:txBody>
          <a:bodyPr lIns="166765" tIns="83383" rIns="166765" bIns="8338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2026922"/>
            <a:ext cx="15636240" cy="5732886"/>
          </a:xfrm>
          <a:prstGeom prst="rect">
            <a:avLst/>
          </a:prstGeom>
        </p:spPr>
        <p:txBody>
          <a:bodyPr lIns="166765" tIns="83383" rIns="166765" bIns="8338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95" y="5582076"/>
            <a:ext cx="14767560" cy="1725295"/>
          </a:xfrm>
          <a:prstGeom prst="rect">
            <a:avLst/>
          </a:prstGeom>
        </p:spPr>
        <p:txBody>
          <a:bodyPr lIns="166765" tIns="83383" rIns="166765" bIns="83383"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395" y="3681837"/>
            <a:ext cx="14767560" cy="1900237"/>
          </a:xfrm>
          <a:prstGeom prst="rect">
            <a:avLst/>
          </a:prstGeom>
        </p:spPr>
        <p:txBody>
          <a:bodyPr lIns="166765" tIns="83383" rIns="166765" bIns="83383"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38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676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0146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3528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691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029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3675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705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47876"/>
            <a:ext cx="15636240" cy="1447801"/>
          </a:xfrm>
          <a:prstGeom prst="rect">
            <a:avLst/>
          </a:prstGeom>
        </p:spPr>
        <p:txBody>
          <a:bodyPr lIns="166765" tIns="83383" rIns="166765" bIns="8338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026922"/>
            <a:ext cx="7673341" cy="5732886"/>
          </a:xfrm>
          <a:prstGeom prst="rect">
            <a:avLst/>
          </a:prstGeom>
        </p:spPr>
        <p:txBody>
          <a:bodyPr lIns="166765" tIns="83383" rIns="166765" bIns="83383"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1580" y="2026922"/>
            <a:ext cx="7673341" cy="5732886"/>
          </a:xfrm>
          <a:prstGeom prst="rect">
            <a:avLst/>
          </a:prstGeom>
        </p:spPr>
        <p:txBody>
          <a:bodyPr lIns="166765" tIns="83383" rIns="166765" bIns="83383"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47876"/>
            <a:ext cx="15636240" cy="1447801"/>
          </a:xfrm>
          <a:prstGeom prst="rect">
            <a:avLst/>
          </a:prstGeom>
        </p:spPr>
        <p:txBody>
          <a:bodyPr lIns="166765" tIns="83383" rIns="166765" bIns="8338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1" y="1944478"/>
            <a:ext cx="7676358" cy="810366"/>
          </a:xfrm>
          <a:prstGeom prst="rect">
            <a:avLst/>
          </a:prstGeom>
        </p:spPr>
        <p:txBody>
          <a:bodyPr lIns="166765" tIns="83383" rIns="166765" bIns="83383" anchor="b"/>
          <a:lstStyle>
            <a:lvl1pPr marL="0" indent="0">
              <a:buNone/>
              <a:defRPr sz="4400" b="1"/>
            </a:lvl1pPr>
            <a:lvl2pPr marL="833821" indent="0">
              <a:buNone/>
              <a:defRPr sz="3700" b="1"/>
            </a:lvl2pPr>
            <a:lvl3pPr marL="1667642" indent="0">
              <a:buNone/>
              <a:defRPr sz="3300" b="1"/>
            </a:lvl3pPr>
            <a:lvl4pPr marL="2501465" indent="0">
              <a:buNone/>
              <a:defRPr sz="2900" b="1"/>
            </a:lvl4pPr>
            <a:lvl5pPr marL="3335287" indent="0">
              <a:buNone/>
              <a:defRPr sz="2900" b="1"/>
            </a:lvl5pPr>
            <a:lvl6pPr marL="4169108" indent="0">
              <a:buNone/>
              <a:defRPr sz="2900" b="1"/>
            </a:lvl6pPr>
            <a:lvl7pPr marL="5002929" indent="0">
              <a:buNone/>
              <a:defRPr sz="2900" b="1"/>
            </a:lvl7pPr>
            <a:lvl8pPr marL="5836751" indent="0">
              <a:buNone/>
              <a:defRPr sz="2900" b="1"/>
            </a:lvl8pPr>
            <a:lvl9pPr marL="667057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1" y="2754841"/>
            <a:ext cx="7676358" cy="5004965"/>
          </a:xfrm>
          <a:prstGeom prst="rect">
            <a:avLst/>
          </a:prstGeom>
        </p:spPr>
        <p:txBody>
          <a:bodyPr lIns="166765" tIns="83383" rIns="166765" bIns="83383"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25550" y="1944478"/>
            <a:ext cx="7679373" cy="810366"/>
          </a:xfrm>
          <a:prstGeom prst="rect">
            <a:avLst/>
          </a:prstGeom>
        </p:spPr>
        <p:txBody>
          <a:bodyPr lIns="166765" tIns="83383" rIns="166765" bIns="83383" anchor="b"/>
          <a:lstStyle>
            <a:lvl1pPr marL="0" indent="0">
              <a:buNone/>
              <a:defRPr sz="4400" b="1"/>
            </a:lvl1pPr>
            <a:lvl2pPr marL="833821" indent="0">
              <a:buNone/>
              <a:defRPr sz="3700" b="1"/>
            </a:lvl2pPr>
            <a:lvl3pPr marL="1667642" indent="0">
              <a:buNone/>
              <a:defRPr sz="3300" b="1"/>
            </a:lvl3pPr>
            <a:lvl4pPr marL="2501465" indent="0">
              <a:buNone/>
              <a:defRPr sz="2900" b="1"/>
            </a:lvl4pPr>
            <a:lvl5pPr marL="3335287" indent="0">
              <a:buNone/>
              <a:defRPr sz="2900" b="1"/>
            </a:lvl5pPr>
            <a:lvl6pPr marL="4169108" indent="0">
              <a:buNone/>
              <a:defRPr sz="2900" b="1"/>
            </a:lvl6pPr>
            <a:lvl7pPr marL="5002929" indent="0">
              <a:buNone/>
              <a:defRPr sz="2900" b="1"/>
            </a:lvl7pPr>
            <a:lvl8pPr marL="5836751" indent="0">
              <a:buNone/>
              <a:defRPr sz="2900" b="1"/>
            </a:lvl8pPr>
            <a:lvl9pPr marL="667057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25550" y="2754841"/>
            <a:ext cx="7679373" cy="5004965"/>
          </a:xfrm>
          <a:prstGeom prst="rect">
            <a:avLst/>
          </a:prstGeom>
        </p:spPr>
        <p:txBody>
          <a:bodyPr lIns="166765" tIns="83383" rIns="166765" bIns="83383"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47876"/>
            <a:ext cx="15636240" cy="1447801"/>
          </a:xfrm>
          <a:prstGeom prst="rect">
            <a:avLst/>
          </a:prstGeom>
        </p:spPr>
        <p:txBody>
          <a:bodyPr lIns="166765" tIns="83383" rIns="166765" bIns="8338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3" y="345864"/>
            <a:ext cx="5715795" cy="1471931"/>
          </a:xfrm>
          <a:prstGeom prst="rect">
            <a:avLst/>
          </a:prstGeom>
        </p:spPr>
        <p:txBody>
          <a:bodyPr lIns="166765" tIns="83383" rIns="166765" bIns="83383"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96" y="345865"/>
            <a:ext cx="9712325" cy="7413943"/>
          </a:xfrm>
          <a:prstGeom prst="rect">
            <a:avLst/>
          </a:prstGeom>
        </p:spPr>
        <p:txBody>
          <a:bodyPr lIns="166765" tIns="83383" rIns="166765" bIns="83383"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3" y="1817796"/>
            <a:ext cx="5715795" cy="5942013"/>
          </a:xfrm>
          <a:prstGeom prst="rect">
            <a:avLst/>
          </a:prstGeom>
        </p:spPr>
        <p:txBody>
          <a:bodyPr lIns="166765" tIns="83383" rIns="166765" bIns="83383"/>
          <a:lstStyle>
            <a:lvl1pPr marL="0" indent="0">
              <a:buNone/>
              <a:defRPr sz="2600"/>
            </a:lvl1pPr>
            <a:lvl2pPr marL="833821" indent="0">
              <a:buNone/>
              <a:defRPr sz="2200"/>
            </a:lvl2pPr>
            <a:lvl3pPr marL="1667642" indent="0">
              <a:buNone/>
              <a:defRPr sz="1800"/>
            </a:lvl3pPr>
            <a:lvl4pPr marL="2501465" indent="0">
              <a:buNone/>
              <a:defRPr sz="1600"/>
            </a:lvl4pPr>
            <a:lvl5pPr marL="3335287" indent="0">
              <a:buNone/>
              <a:defRPr sz="1600"/>
            </a:lvl5pPr>
            <a:lvl6pPr marL="4169108" indent="0">
              <a:buNone/>
              <a:defRPr sz="1600"/>
            </a:lvl6pPr>
            <a:lvl7pPr marL="5002929" indent="0">
              <a:buNone/>
              <a:defRPr sz="1600"/>
            </a:lvl7pPr>
            <a:lvl8pPr marL="5836751" indent="0">
              <a:buNone/>
              <a:defRPr sz="1600"/>
            </a:lvl8pPr>
            <a:lvl9pPr marL="667057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47" y="6080762"/>
            <a:ext cx="10424160" cy="717868"/>
          </a:xfrm>
          <a:prstGeom prst="rect">
            <a:avLst/>
          </a:prstGeom>
        </p:spPr>
        <p:txBody>
          <a:bodyPr lIns="166765" tIns="83383" rIns="166765" bIns="83383"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5347" y="776182"/>
            <a:ext cx="10424160" cy="5212080"/>
          </a:xfrm>
          <a:prstGeom prst="rect">
            <a:avLst/>
          </a:prstGeom>
        </p:spPr>
        <p:txBody>
          <a:bodyPr lIns="166765" tIns="83383" rIns="166765" bIns="83383"/>
          <a:lstStyle>
            <a:lvl1pPr marL="0" indent="0">
              <a:buNone/>
              <a:defRPr sz="5900"/>
            </a:lvl1pPr>
            <a:lvl2pPr marL="833821" indent="0">
              <a:buNone/>
              <a:defRPr sz="5100"/>
            </a:lvl2pPr>
            <a:lvl3pPr marL="1667642" indent="0">
              <a:buNone/>
              <a:defRPr sz="4400"/>
            </a:lvl3pPr>
            <a:lvl4pPr marL="2501465" indent="0">
              <a:buNone/>
              <a:defRPr sz="3700"/>
            </a:lvl4pPr>
            <a:lvl5pPr marL="3335287" indent="0">
              <a:buNone/>
              <a:defRPr sz="3700"/>
            </a:lvl5pPr>
            <a:lvl6pPr marL="4169108" indent="0">
              <a:buNone/>
              <a:defRPr sz="3700"/>
            </a:lvl6pPr>
            <a:lvl7pPr marL="5002929" indent="0">
              <a:buNone/>
              <a:defRPr sz="3700"/>
            </a:lvl7pPr>
            <a:lvl8pPr marL="5836751" indent="0">
              <a:buNone/>
              <a:defRPr sz="3700"/>
            </a:lvl8pPr>
            <a:lvl9pPr marL="6670572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5347" y="6798628"/>
            <a:ext cx="10424160" cy="1019493"/>
          </a:xfrm>
          <a:prstGeom prst="rect">
            <a:avLst/>
          </a:prstGeom>
        </p:spPr>
        <p:txBody>
          <a:bodyPr lIns="166765" tIns="83383" rIns="166765" bIns="83383"/>
          <a:lstStyle>
            <a:lvl1pPr marL="0" indent="0">
              <a:buNone/>
              <a:defRPr sz="2600"/>
            </a:lvl1pPr>
            <a:lvl2pPr marL="833821" indent="0">
              <a:buNone/>
              <a:defRPr sz="2200"/>
            </a:lvl2pPr>
            <a:lvl3pPr marL="1667642" indent="0">
              <a:buNone/>
              <a:defRPr sz="1800"/>
            </a:lvl3pPr>
            <a:lvl4pPr marL="2501465" indent="0">
              <a:buNone/>
              <a:defRPr sz="1600"/>
            </a:lvl4pPr>
            <a:lvl5pPr marL="3335287" indent="0">
              <a:buNone/>
              <a:defRPr sz="1600"/>
            </a:lvl5pPr>
            <a:lvl6pPr marL="4169108" indent="0">
              <a:buNone/>
              <a:defRPr sz="1600"/>
            </a:lvl6pPr>
            <a:lvl7pPr marL="5002929" indent="0">
              <a:buNone/>
              <a:defRPr sz="1600"/>
            </a:lvl7pPr>
            <a:lvl8pPr marL="5836751" indent="0">
              <a:buNone/>
              <a:defRPr sz="1600"/>
            </a:lvl8pPr>
            <a:lvl9pPr marL="667057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1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5980" y="8051378"/>
            <a:ext cx="5501640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51080" y="8051378"/>
            <a:ext cx="4053841" cy="462492"/>
          </a:xfrm>
          <a:prstGeom prst="rect">
            <a:avLst/>
          </a:prstGeom>
        </p:spPr>
        <p:txBody>
          <a:bodyPr lIns="166765" tIns="83383" rIns="166765" bIns="83383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7373600" cy="8686800"/>
          </a:xfrm>
          <a:prstGeom prst="frame">
            <a:avLst>
              <a:gd name="adj1" fmla="val 2172"/>
            </a:avLst>
          </a:prstGeom>
          <a:gradFill>
            <a:gsLst>
              <a:gs pos="7000">
                <a:srgbClr val="00B0F0"/>
              </a:gs>
              <a:gs pos="0">
                <a:srgbClr val="FF0000"/>
              </a:gs>
              <a:gs pos="50000">
                <a:srgbClr val="7030A0"/>
              </a:gs>
              <a:gs pos="100000">
                <a:srgbClr val="00B0F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6764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366" indent="-625366" algn="l" defTabSz="1667642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54961" indent="-521138" algn="l" defTabSz="1667642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4553" indent="-416911" algn="l" defTabSz="1667642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18375" indent="-416911" algn="l" defTabSz="166764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52198" indent="-416911" algn="l" defTabSz="1667642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86019" indent="-416911" algn="l" defTabSz="166764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19840" indent="-416911" algn="l" defTabSz="166764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53661" indent="-416911" algn="l" defTabSz="166764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087483" indent="-416911" algn="l" defTabSz="166764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3821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67642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1465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35287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108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02929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36751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70572" algn="l" defTabSz="166764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51B3E5BB-E4EE-42DB-8C8D-35C43921263B}"/>
              </a:ext>
            </a:extLst>
          </p:cNvPr>
          <p:cNvSpPr/>
          <p:nvPr/>
        </p:nvSpPr>
        <p:spPr>
          <a:xfrm>
            <a:off x="457729" y="0"/>
            <a:ext cx="16458144" cy="8686800"/>
          </a:xfrm>
          <a:prstGeom prst="frame">
            <a:avLst>
              <a:gd name="adj1" fmla="val 1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7771" tIns="73884" rIns="147771" bIns="738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8D4722-35AC-4EB6-8FD1-55173FF79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193" y="733844"/>
            <a:ext cx="13729214" cy="1981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96B1D-50B7-4919-A139-D97059A00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991759" y="2879052"/>
            <a:ext cx="12527607" cy="611652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1765" y="6789069"/>
            <a:ext cx="4851244" cy="1407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090" tIns="62545" rIns="125090" bIns="62545" rtlCol="0" anchor="ctr"/>
          <a:lstStyle/>
          <a:p>
            <a:pPr algn="ctr"/>
            <a:r>
              <a:rPr lang="bn-IN" sz="12000" dirty="0" smtClean="0">
                <a:solidFill>
                  <a:srgbClr val="FF0000"/>
                </a:solidFill>
              </a:rPr>
              <a:t>স্বাগ</a:t>
            </a:r>
            <a:endParaRPr lang="en-GB" sz="120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85461" y="6878165"/>
            <a:ext cx="5131895" cy="1585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090" tIns="62545" rIns="125090" bIns="62545" rtlCol="0" anchor="ctr"/>
          <a:lstStyle/>
          <a:p>
            <a:pPr algn="ctr"/>
            <a:r>
              <a:rPr lang="bn-IN" sz="12000" dirty="0" smtClean="0">
                <a:solidFill>
                  <a:srgbClr val="FF0000"/>
                </a:solidFill>
              </a:rPr>
              <a:t>তম</a:t>
            </a:r>
            <a:endParaRPr lang="en-GB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09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0" y="0"/>
            <a:ext cx="441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16600" b="1" dirty="0" smtClean="0">
                <a:solidFill>
                  <a:srgbClr val="7030A0"/>
                </a:solidFill>
              </a:rPr>
              <a:t>القدر</a:t>
            </a:r>
            <a:endParaRPr lang="en-US" sz="16600" b="1" dirty="0" smtClean="0">
              <a:solidFill>
                <a:srgbClr val="7030A0"/>
              </a:solidFill>
            </a:endParaRPr>
          </a:p>
          <a:p>
            <a:pPr algn="r"/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ar-SA" sz="7200" b="1" dirty="0" smtClean="0">
                <a:solidFill>
                  <a:srgbClr val="002060"/>
                </a:solidFill>
              </a:rPr>
              <a:t>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2057400"/>
            <a:ext cx="12039600" cy="6324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6000" b="1" dirty="0" smtClean="0">
                <a:solidFill>
                  <a:srgbClr val="FF0000"/>
                </a:solidFill>
              </a:rPr>
              <a:t>(أ)القران ما هو </a:t>
            </a:r>
            <a:r>
              <a:rPr lang="ar-AE" sz="6000" b="1" dirty="0" smtClean="0">
                <a:solidFill>
                  <a:srgbClr val="FF0000"/>
                </a:solidFill>
              </a:rPr>
              <a:t>؟</a:t>
            </a:r>
            <a:endParaRPr lang="ar-SA" sz="60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6000" b="1" dirty="0" smtClean="0">
                <a:solidFill>
                  <a:srgbClr val="FF0000"/>
                </a:solidFill>
              </a:rPr>
              <a:t>(</a:t>
            </a:r>
            <a:r>
              <a:rPr lang="ar-SA" sz="6000" b="1" dirty="0" smtClean="0">
                <a:solidFill>
                  <a:srgbClr val="FF0000"/>
                </a:solidFill>
              </a:rPr>
              <a:t>ب</a:t>
            </a:r>
            <a:r>
              <a:rPr lang="ar-AE" sz="6000" b="1" dirty="0" smtClean="0">
                <a:solidFill>
                  <a:srgbClr val="FF0000"/>
                </a:solidFill>
              </a:rPr>
              <a:t>)ما أطوال سورة من القران </a:t>
            </a:r>
            <a:r>
              <a:rPr lang="ar-AE" sz="6000" b="1" dirty="0" smtClean="0">
                <a:solidFill>
                  <a:srgbClr val="FF0000"/>
                </a:solidFill>
              </a:rPr>
              <a:t>الكريم </a:t>
            </a:r>
            <a:r>
              <a:rPr lang="ar-AE" sz="6000" b="1" dirty="0" smtClean="0">
                <a:solidFill>
                  <a:srgbClr val="FF0000"/>
                </a:solidFill>
              </a:rPr>
              <a:t>؟</a:t>
            </a:r>
            <a:r>
              <a:rPr lang="en-US" sz="6000" b="1" dirty="0" smtClean="0">
                <a:solidFill>
                  <a:srgbClr val="FF0000"/>
                </a:solidFill>
              </a:rPr>
              <a:t>  </a:t>
            </a:r>
            <a:endParaRPr lang="ar-AE" sz="60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6000" b="1" dirty="0" smtClean="0">
                <a:solidFill>
                  <a:srgbClr val="FF0000"/>
                </a:solidFill>
              </a:rPr>
              <a:t>(</a:t>
            </a:r>
            <a:r>
              <a:rPr lang="ar-SA" sz="6000" b="1" dirty="0" smtClean="0">
                <a:solidFill>
                  <a:srgbClr val="FF0000"/>
                </a:solidFill>
              </a:rPr>
              <a:t>د</a:t>
            </a:r>
            <a:r>
              <a:rPr lang="ar-AE" sz="6000" b="1" dirty="0" smtClean="0">
                <a:solidFill>
                  <a:srgbClr val="FF0000"/>
                </a:solidFill>
              </a:rPr>
              <a:t>) من أمر بجمع القران </a:t>
            </a:r>
            <a:r>
              <a:rPr lang="ar-SA" sz="6000" b="1" dirty="0" smtClean="0">
                <a:solidFill>
                  <a:srgbClr val="FF0000"/>
                </a:solidFill>
              </a:rPr>
              <a:t>الكريم ؟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492252"/>
            <a:ext cx="17373600" cy="1274064"/>
          </a:xfrm>
          <a:prstGeom prst="ribbon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8910" tIns="74455" rIns="148910" bIns="74455" rtlCol="0" anchor="ctr"/>
          <a:lstStyle/>
          <a:p>
            <a:pPr algn="ctr"/>
            <a:r>
              <a:rPr lang="ar-SA" sz="7200" b="1" dirty="0" smtClean="0">
                <a:solidFill>
                  <a:srgbClr val="7030A0"/>
                </a:solidFill>
              </a:rPr>
              <a:t>الواجب المنزلى</a:t>
            </a:r>
            <a:endParaRPr lang="en-US" sz="72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imag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63" y="1679741"/>
            <a:ext cx="12686275" cy="4497539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579120" y="6177280"/>
            <a:ext cx="16360140" cy="202692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8910" tIns="74455" rIns="148910" bIns="74455" rtlCol="0" anchor="ctr"/>
          <a:lstStyle/>
          <a:p>
            <a:pPr algn="ctr"/>
            <a:r>
              <a:rPr lang="ar-SA" sz="6500" b="1" dirty="0" smtClean="0">
                <a:solidFill>
                  <a:schemeClr val="tx1"/>
                </a:solidFill>
              </a:rPr>
              <a:t>استخرج الافعال المضارعة من النص ثم حولها الى الماضى</a:t>
            </a:r>
            <a:endParaRPr lang="en-US" sz="6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15240000" cy="830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1371600"/>
            <a:ext cx="140208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لكم</a:t>
            </a:r>
            <a:r>
              <a:rPr lang="ar-SA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الى اللقاء –ان شاء الله</a:t>
            </a:r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5105400"/>
            <a:ext cx="5181600" cy="2209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3800" dirty="0" smtClean="0">
                <a:solidFill>
                  <a:srgbClr val="FF0000"/>
                </a:solidFill>
              </a:rPr>
              <a:t>ا</a:t>
            </a:r>
            <a:r>
              <a:rPr lang="ar-SA" sz="11500" dirty="0" smtClean="0">
                <a:solidFill>
                  <a:srgbClr val="FF0000"/>
                </a:solidFill>
              </a:rPr>
              <a:t>لوداع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2  0.014 -0.042  0.021 -0.07  C 0.04 -0.15  0.045 -0.228  0.031 -0.24  C 0.017 -0.254  -0.01 -0.198  -0.029 -0.118  C -0.039 -0.076  -0.045 -0.036  -0.047 -0.006  C -0.05 0.018  -0.051 0.042  -0.051 0.07  C -0.051 0.16  -0.038 0.234  -0.023 0.234  C -0.008 0.234  0.005 0.16  0.005 0.07  C 0.005 0.028  0.002 -0.012  -0.003 -0.04  C -0.005 -0.064  -0.01 -0.09  -0.016 -0.116  C -0.036 -0.198  -0.063 -0.254  -0.077 -0.24  C -0.091 -0.226  -0.086 -0.15  -0.066 -0.068  C -0.058 -0.03  -0.047 0.002  -0.036 0.024  C -0.028 0.044  -0.019 0.062  -0.007 0.08  C 0.029 0.138  0.065 0.164  0.075 0.14  C 0.084 0.116  0.064 0.05  0.028 -0.006  C 0.013 -0.03  -0.003 -0.048  -0.016 -0.06  C -0.028 -0.072  -0.043 -0.082  -0.059 -0.088  C -0.103 -0.108  -0.141 -0.102  -0.144 -0.07  C -0.148 -0.04  -0.115 0  -0.071 0.02  C -0.051 0.028  -0.032 0.032  -0.017 0.03  C -0.004 0.03  0.01 0.026  0.025 0.02  C 0.069 0  0.102 -0.042  0.098 -0.072  C 0.095 -0.102  0.057 -0.11  0.013 -0.09  C -0.008 -0.08  -0.027 -0.066  -0.04 -0.05  C -0.051 -0.038  -0.062 -0.024  -0.074 -0.006  C -0.109 0.052  -0.13 0.116  -0.12 0.14  C -0.111 0.164  -0.074 0.138  -0.039 0.082  C -0.022 0.054  -0.008 0.02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2" y="3088640"/>
            <a:ext cx="6052393" cy="5140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A0A1F2-EA81-40B7-969D-2BD2CA7732B4}"/>
              </a:ext>
            </a:extLst>
          </p:cNvPr>
          <p:cNvSpPr txBox="1"/>
          <p:nvPr/>
        </p:nvSpPr>
        <p:spPr>
          <a:xfrm>
            <a:off x="1158240" y="579121"/>
            <a:ext cx="14843760" cy="1920079"/>
          </a:xfrm>
          <a:prstGeom prst="rect">
            <a:avLst/>
          </a:prstGeom>
          <a:noFill/>
        </p:spPr>
        <p:txBody>
          <a:bodyPr wrap="square" lIns="148910" tIns="74455" rIns="148910" bIns="74455" rtlCol="0">
            <a:spAutoFit/>
          </a:bodyPr>
          <a:lstStyle/>
          <a:p>
            <a:pPr algn="ctr"/>
            <a:r>
              <a:rPr lang="bn-IN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2D48BDB-025B-43E7-8602-14091CE6F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30335" y="7343003"/>
            <a:ext cx="1264990" cy="999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FA591CE-FBE6-4911-BCF3-1CD603E7F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037840" y="135897"/>
            <a:ext cx="1491361" cy="17097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67600" y="2514600"/>
            <a:ext cx="8686800" cy="5859619"/>
          </a:xfrm>
          <a:prstGeom prst="rect">
            <a:avLst/>
          </a:prstGeom>
        </p:spPr>
        <p:txBody>
          <a:bodyPr lIns="148910" tIns="74455" rIns="148910" bIns="74455">
            <a:spAutoFit/>
          </a:bodyPr>
          <a:lstStyle/>
          <a:p>
            <a:pPr algn="ctr">
              <a:defRPr/>
            </a:pPr>
            <a:r>
              <a:rPr lang="ar-SA" sz="7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محمد رقيب الدين</a:t>
            </a:r>
          </a:p>
          <a:p>
            <a:pPr algn="ctr">
              <a:defRPr/>
            </a:pPr>
            <a:r>
              <a:rPr lang="ar-SA" sz="7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للغة العربية</a:t>
            </a:r>
          </a:p>
          <a:p>
            <a:pPr algn="ctr">
              <a:defRPr/>
            </a:pPr>
            <a:r>
              <a:rPr lang="ar-SA" sz="7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حيرافورعالم مدرسة </a:t>
            </a:r>
            <a:r>
              <a:rPr lang="ar-SA" sz="7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ar-SA" sz="7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ساتخيل - نواخالي</a:t>
            </a:r>
          </a:p>
          <a:p>
            <a:pPr algn="ctr">
              <a:defRPr/>
            </a:pPr>
            <a:r>
              <a:rPr lang="ar-SA" sz="5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الجوال:01712137320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102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343400" y="304800"/>
            <a:ext cx="8458200" cy="1371600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ar-AE" sz="2800" dirty="0" smtClean="0">
                <a:solidFill>
                  <a:srgbClr val="FF0000"/>
                </a:solidFill>
              </a:rPr>
              <a:t> </a:t>
            </a:r>
            <a:r>
              <a:rPr lang="ar-AE" sz="7200" b="1" dirty="0" smtClean="0">
                <a:solidFill>
                  <a:srgbClr val="FF0000"/>
                </a:solidFill>
              </a:rPr>
              <a:t>تعريف الدرس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15773400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7200" b="1" spc="50" dirty="0" smtClean="0">
                <a:ln w="11430"/>
                <a:solidFill>
                  <a:srgbClr val="7030A0"/>
                </a:solidFill>
              </a:rPr>
              <a:t>الصف : التاسع من الداخل</a:t>
            </a:r>
            <a:endParaRPr lang="en-US" sz="7200" b="1" spc="50" dirty="0" smtClean="0">
              <a:ln w="11430"/>
              <a:solidFill>
                <a:srgbClr val="7030A0"/>
              </a:solidFill>
            </a:endParaRPr>
          </a:p>
          <a:p>
            <a:pPr algn="ctr"/>
            <a:r>
              <a:rPr lang="ar-MA" sz="7200" b="1" spc="50" dirty="0" smtClean="0">
                <a:ln w="11430"/>
                <a:solidFill>
                  <a:srgbClr val="7030A0"/>
                </a:solidFill>
              </a:rPr>
              <a:t>المادة : اللغة العربية </a:t>
            </a:r>
            <a:r>
              <a:rPr lang="ar-MA" sz="7200" b="1" spc="50" dirty="0" smtClean="0">
                <a:ln w="11430"/>
                <a:solidFill>
                  <a:srgbClr val="7030A0"/>
                </a:solidFill>
              </a:rPr>
              <a:t>الاتصالية</a:t>
            </a:r>
            <a:endParaRPr lang="bn-IN" sz="7200" b="1" spc="50" dirty="0" smtClean="0">
              <a:ln w="11430"/>
              <a:solidFill>
                <a:srgbClr val="7030A0"/>
              </a:solidFill>
            </a:endParaRPr>
          </a:p>
          <a:p>
            <a:pPr algn="ctr"/>
            <a:r>
              <a:rPr lang="ar-SA" sz="7200" b="1" spc="50" dirty="0" smtClean="0">
                <a:ln w="11430"/>
                <a:solidFill>
                  <a:srgbClr val="7030A0"/>
                </a:solidFill>
              </a:rPr>
              <a:t>الوحدة:الاولى</a:t>
            </a:r>
            <a:endParaRPr lang="ar-SA" sz="7200" b="1" spc="50" dirty="0" smtClean="0">
              <a:ln w="11430"/>
              <a:solidFill>
                <a:srgbClr val="7030A0"/>
              </a:solidFill>
            </a:endParaRPr>
          </a:p>
          <a:p>
            <a:pPr algn="ctr"/>
            <a:r>
              <a:rPr lang="ar-MA" sz="7200" b="1" spc="50" dirty="0" smtClean="0">
                <a:ln w="11430"/>
                <a:solidFill>
                  <a:srgbClr val="7030A0"/>
                </a:solidFill>
              </a:rPr>
              <a:t>الدرس </a:t>
            </a:r>
            <a:r>
              <a:rPr lang="ar-MA" sz="7200" b="1" spc="50" dirty="0" smtClean="0">
                <a:ln w="11430"/>
                <a:solidFill>
                  <a:srgbClr val="7030A0"/>
                </a:solidFill>
              </a:rPr>
              <a:t>: </a:t>
            </a:r>
            <a:r>
              <a:rPr lang="ar-SA" sz="7200" b="1" spc="50" dirty="0" smtClean="0">
                <a:ln w="11430"/>
                <a:solidFill>
                  <a:srgbClr val="7030A0"/>
                </a:solidFill>
              </a:rPr>
              <a:t>الثانى (القران </a:t>
            </a:r>
            <a:r>
              <a:rPr lang="ar-SA" sz="7200" b="1" spc="50" dirty="0" smtClean="0">
                <a:ln w="11430"/>
                <a:solidFill>
                  <a:srgbClr val="7030A0"/>
                </a:solidFill>
              </a:rPr>
              <a:t>الكريم)</a:t>
            </a:r>
            <a:endParaRPr lang="ar-SA" sz="7200" b="1" spc="50" dirty="0" smtClean="0">
              <a:ln w="11430"/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596152"/>
            <a:ext cx="169164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MA" sz="7200" b="1" spc="50" dirty="0" smtClean="0">
                <a:ln w="11430"/>
                <a:solidFill>
                  <a:srgbClr val="002060"/>
                </a:solidFill>
              </a:rPr>
              <a:t>الوقت </a:t>
            </a:r>
            <a:r>
              <a:rPr lang="ar-MA" sz="7200" b="1" spc="50" dirty="0" smtClean="0">
                <a:ln w="11430"/>
                <a:solidFill>
                  <a:srgbClr val="002060"/>
                </a:solidFill>
              </a:rPr>
              <a:t>: </a:t>
            </a:r>
            <a:r>
              <a:rPr lang="ar-SA" sz="7200" b="1" spc="50" dirty="0" smtClean="0">
                <a:ln w="11430"/>
                <a:solidFill>
                  <a:srgbClr val="002060"/>
                </a:solidFill>
              </a:rPr>
              <a:t>40 </a:t>
            </a:r>
            <a:r>
              <a:rPr lang="ar-MA" sz="7200" b="1" spc="50" dirty="0" smtClean="0">
                <a:ln w="11430"/>
                <a:solidFill>
                  <a:srgbClr val="002060"/>
                </a:solidFill>
              </a:rPr>
              <a:t>دقيقة</a:t>
            </a:r>
            <a:r>
              <a:rPr lang="ar-SA" sz="7200" b="1" spc="50" dirty="0" smtClean="0">
                <a:ln w="11430"/>
                <a:solidFill>
                  <a:srgbClr val="002060"/>
                </a:solidFill>
              </a:rPr>
              <a:t>            التاريخ- 15\10\2020  </a:t>
            </a:r>
            <a:endParaRPr lang="ar-SA" sz="11500" b="1" spc="50" dirty="0" smtClean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533400" y="609600"/>
            <a:ext cx="16306800" cy="76962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9600" b="1" dirty="0" smtClean="0">
                <a:solidFill>
                  <a:srgbClr val="0070C0"/>
                </a:solidFill>
              </a:rPr>
              <a:t>الاستفادة</a:t>
            </a:r>
            <a:r>
              <a:rPr lang="ar-SA" sz="9600" b="1" dirty="0" smtClean="0">
                <a:solidFill>
                  <a:srgbClr val="0070C0"/>
                </a:solidFill>
              </a:rPr>
              <a:t>من الدرس</a:t>
            </a:r>
            <a:endParaRPr lang="en-US" sz="13800" b="1" dirty="0" smtClean="0">
              <a:solidFill>
                <a:srgbClr val="0070C0"/>
              </a:solidFill>
            </a:endParaRPr>
          </a:p>
          <a:p>
            <a:pPr algn="r"/>
            <a:r>
              <a:rPr lang="ar-AE" sz="5800" b="1" dirty="0" smtClean="0">
                <a:solidFill>
                  <a:srgbClr val="002060"/>
                </a:solidFill>
              </a:rPr>
              <a:t>ما يتعلم الط</a:t>
            </a:r>
            <a:r>
              <a:rPr lang="ar-SA" sz="5800" b="1" dirty="0" smtClean="0">
                <a:solidFill>
                  <a:srgbClr val="002060"/>
                </a:solidFill>
              </a:rPr>
              <a:t>ال</a:t>
            </a:r>
            <a:r>
              <a:rPr lang="ar-AE" sz="5800" b="1" dirty="0" smtClean="0">
                <a:solidFill>
                  <a:srgbClr val="002060"/>
                </a:solidFill>
              </a:rPr>
              <a:t>ب من هذا الدرس</a:t>
            </a:r>
            <a:r>
              <a:rPr lang="ar-SA" sz="5800" b="1" dirty="0" smtClean="0">
                <a:solidFill>
                  <a:srgbClr val="002060"/>
                </a:solidFill>
              </a:rPr>
              <a:t>......</a:t>
            </a:r>
            <a:endParaRPr lang="ar-AE" sz="6500" b="1" dirty="0" smtClean="0">
              <a:solidFill>
                <a:srgbClr val="002060"/>
              </a:solidFill>
            </a:endParaRPr>
          </a:p>
          <a:p>
            <a:pPr marL="1371600" lvl="3" indent="0" algn="r">
              <a:buNone/>
            </a:pPr>
            <a:r>
              <a:rPr lang="ar-AE" sz="4300" dirty="0" smtClean="0">
                <a:solidFill>
                  <a:srgbClr val="15F740"/>
                </a:solidFill>
              </a:rPr>
              <a:t>  </a:t>
            </a:r>
            <a:r>
              <a:rPr lang="ar-SA" sz="4300" dirty="0" smtClean="0">
                <a:solidFill>
                  <a:srgbClr val="15F740"/>
                </a:solidFill>
              </a:rPr>
              <a:t>     </a:t>
            </a:r>
            <a:endParaRPr lang="ar-AE" sz="44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4400" b="1" dirty="0" smtClean="0">
                <a:solidFill>
                  <a:srgbClr val="FF0000"/>
                </a:solidFill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</a:rPr>
              <a:t>     </a:t>
            </a:r>
            <a:r>
              <a:rPr lang="ar-AE" sz="4400" b="1" dirty="0" smtClean="0">
                <a:solidFill>
                  <a:srgbClr val="FF0000"/>
                </a:solidFill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</a:rPr>
              <a:t> </a:t>
            </a:r>
            <a:endParaRPr lang="ar-AE" sz="44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4000" b="1" dirty="0" smtClean="0">
                <a:solidFill>
                  <a:srgbClr val="FF0000"/>
                </a:solidFill>
              </a:rPr>
              <a:t>(</a:t>
            </a:r>
            <a:r>
              <a:rPr lang="ar-AE" sz="4400" b="1" dirty="0" smtClean="0">
                <a:solidFill>
                  <a:srgbClr val="FF0000"/>
                </a:solidFill>
              </a:rPr>
              <a:t>الف) تعريف القران الكريم ؟ </a:t>
            </a:r>
            <a:endParaRPr lang="ar-SA" sz="44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4400" b="1" dirty="0" smtClean="0">
                <a:solidFill>
                  <a:srgbClr val="FF0000"/>
                </a:solidFill>
              </a:rPr>
              <a:t>(ب) معرفة </a:t>
            </a:r>
            <a:r>
              <a:rPr lang="ar-SA" sz="4400" b="1" dirty="0" smtClean="0">
                <a:solidFill>
                  <a:srgbClr val="FF0000"/>
                </a:solidFill>
              </a:rPr>
              <a:t>اطول السور القرآن و أقصرها و أكبر أيات القرآن و أصغرها</a:t>
            </a:r>
            <a:r>
              <a:rPr lang="ar-AE" sz="4400" b="1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ar-AE" sz="4400" b="1" dirty="0" smtClean="0">
                <a:solidFill>
                  <a:srgbClr val="FF0000"/>
                </a:solidFill>
              </a:rPr>
              <a:t>(ج) نزول القران الكريم على رسول (ص) طوال ثلاثة  و عشرين عامأ.  </a:t>
            </a:r>
            <a:r>
              <a:rPr lang="ar-SA" sz="4400" b="1" dirty="0" smtClean="0">
                <a:solidFill>
                  <a:srgbClr val="FF0000"/>
                </a:solidFill>
              </a:rPr>
              <a:t>     </a:t>
            </a:r>
            <a:r>
              <a:rPr lang="ar-AE" sz="4400" b="1" dirty="0" smtClean="0">
                <a:solidFill>
                  <a:srgbClr val="FF0000"/>
                </a:solidFill>
              </a:rPr>
              <a:t> </a:t>
            </a:r>
            <a:endParaRPr lang="ar-SA" sz="44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4400" b="1" dirty="0" smtClean="0">
                <a:solidFill>
                  <a:srgbClr val="FF0000"/>
                </a:solidFill>
              </a:rPr>
              <a:t>(د) جمع القران الكريم وترتيبه على صورة المصحف الموجود</a:t>
            </a:r>
            <a:r>
              <a:rPr lang="ar-AE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28600"/>
            <a:ext cx="998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9600" b="1" dirty="0" smtClean="0">
                <a:solidFill>
                  <a:srgbClr val="002060"/>
                </a:solidFill>
              </a:rPr>
              <a:t>انظر </a:t>
            </a:r>
            <a:r>
              <a:rPr lang="ar-AE" sz="9600" b="1" dirty="0">
                <a:solidFill>
                  <a:srgbClr val="002060"/>
                </a:solidFill>
              </a:rPr>
              <a:t>الى </a:t>
            </a:r>
            <a:r>
              <a:rPr lang="ar-AE" sz="9600" b="1" dirty="0" smtClean="0">
                <a:solidFill>
                  <a:srgbClr val="002060"/>
                </a:solidFill>
              </a:rPr>
              <a:t>صور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998816" y="3132415"/>
            <a:ext cx="6545863" cy="3481433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470" y="1828800"/>
            <a:ext cx="8075130" cy="59912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743848"/>
            <a:ext cx="4798793" cy="694295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2  0.014 -0.042  0.021 -0.07  C 0.04 -0.15  0.045 -0.228  0.031 -0.24  C 0.017 -0.254  -0.01 -0.198  -0.029 -0.118  C -0.039 -0.076  -0.045 -0.036  -0.047 -0.006  C -0.05 0.018  -0.051 0.042  -0.051 0.07  C -0.051 0.16  -0.038 0.234  -0.023 0.234  C -0.008 0.234  0.005 0.16  0.005 0.07  C 0.005 0.028  0.002 -0.012  -0.003 -0.04  C -0.005 -0.064  -0.01 -0.09  -0.016 -0.116  C -0.036 -0.198  -0.063 -0.254  -0.077 -0.24  C -0.091 -0.226  -0.086 -0.15  -0.066 -0.068  C -0.058 -0.03  -0.047 0.002  -0.036 0.024  C -0.028 0.044  -0.019 0.062  -0.007 0.08  C 0.029 0.138  0.065 0.164  0.075 0.14  C 0.084 0.116  0.064 0.05  0.028 -0.006  C 0.013 -0.03  -0.003 -0.048  -0.016 -0.06  C -0.028 -0.072  -0.043 -0.082  -0.059 -0.088  C -0.103 -0.108  -0.141 -0.102  -0.144 -0.07  C -0.148 -0.04  -0.115 0  -0.071 0.02  C -0.051 0.028  -0.032 0.032  -0.017 0.03  C -0.004 0.03  0.01 0.026  0.025 0.02  C 0.069 0  0.102 -0.042  0.098 -0.072  C 0.095 -0.102  0.057 -0.11  0.013 -0.09  C -0.008 -0.08  -0.027 -0.066  -0.04 -0.05  C -0.051 -0.038  -0.062 -0.024  -0.074 -0.006  C -0.109 0.052  -0.13 0.116  -0.12 0.14  C -0.111 0.164  -0.074 0.138  -0.039 0.082  C -0.022 0.054  -0.008 0.026  0 0  Z" pathEditMode="relative" ptsTypes="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2  0.014 -0.042  0.021 -0.07  C 0.04 -0.15  0.045 -0.228  0.031 -0.24  C 0.017 -0.254  -0.01 -0.198  -0.029 -0.118  C -0.039 -0.076  -0.045 -0.036  -0.047 -0.006  C -0.05 0.018  -0.051 0.042  -0.051 0.07  C -0.051 0.16  -0.038 0.234  -0.023 0.234  C -0.008 0.234  0.005 0.16  0.005 0.07  C 0.005 0.028  0.002 -0.012  -0.003 -0.04  C -0.005 -0.064  -0.01 -0.09  -0.016 -0.116  C -0.036 -0.198  -0.063 -0.254  -0.077 -0.24  C -0.091 -0.226  -0.086 -0.15  -0.066 -0.068  C -0.058 -0.03  -0.047 0.002  -0.036 0.024  C -0.028 0.044  -0.019 0.062  -0.007 0.08  C 0.029 0.138  0.065 0.164  0.075 0.14  C 0.084 0.116  0.064 0.05  0.028 -0.006  C 0.013 -0.03  -0.003 -0.048  -0.016 -0.06  C -0.028 -0.072  -0.043 -0.082  -0.059 -0.088  C -0.103 -0.108  -0.141 -0.102  -0.144 -0.07  C -0.148 -0.04  -0.115 0  -0.071 0.02  C -0.051 0.028  -0.032 0.032  -0.017 0.03  C -0.004 0.03  0.01 0.026  0.025 0.02  C 0.069 0  0.102 -0.042  0.098 -0.072  C 0.095 -0.102  0.057 -0.11  0.013 -0.09  C -0.008 -0.08  -0.027 -0.066  -0.04 -0.05  C -0.051 -0.038  -0.062 -0.024  -0.074 -0.006  C -0.109 0.052  -0.13 0.116  -0.12 0.14  C -0.111 0.164  -0.074 0.138  -0.039 0.082  C -0.022 0.054  -0.008 0.026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657600"/>
            <a:ext cx="7848600" cy="4216539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ar-AE" sz="8000" b="1" u="sng" dirty="0" smtClean="0">
                <a:solidFill>
                  <a:srgbClr val="C00000"/>
                </a:solidFill>
              </a:rPr>
              <a:t>تعريف </a:t>
            </a:r>
            <a:r>
              <a:rPr lang="ar-AE" sz="8800" b="1" u="sng" dirty="0" smtClean="0">
                <a:solidFill>
                  <a:srgbClr val="C00000"/>
                </a:solidFill>
              </a:rPr>
              <a:t>سورة </a:t>
            </a:r>
            <a:r>
              <a:rPr lang="ar-AE" sz="8000" b="1" u="sng" dirty="0" smtClean="0">
                <a:solidFill>
                  <a:srgbClr val="C00000"/>
                </a:solidFill>
              </a:rPr>
              <a:t>مدينة</a:t>
            </a:r>
            <a:r>
              <a:rPr lang="ar-AE" sz="8000" b="1" dirty="0" smtClean="0">
                <a:solidFill>
                  <a:srgbClr val="002060"/>
                </a:solidFill>
              </a:rPr>
              <a:t> </a:t>
            </a:r>
            <a:endParaRPr lang="ar-SA" sz="8000" b="1" dirty="0" smtClean="0">
              <a:solidFill>
                <a:srgbClr val="002060"/>
              </a:solidFill>
            </a:endParaRPr>
          </a:p>
          <a:p>
            <a:pPr algn="ctr"/>
            <a:r>
              <a:rPr lang="ar-AE" sz="6000" b="1" dirty="0" smtClean="0">
                <a:solidFill>
                  <a:srgbClr val="002060"/>
                </a:solidFill>
              </a:rPr>
              <a:t>هى </a:t>
            </a:r>
            <a:r>
              <a:rPr lang="ar-AE" sz="6000" b="1" dirty="0" smtClean="0">
                <a:solidFill>
                  <a:srgbClr val="002060"/>
                </a:solidFill>
              </a:rPr>
              <a:t>التي نزلت بعد </a:t>
            </a:r>
            <a:r>
              <a:rPr lang="ar-SA" sz="6000" b="1" dirty="0" smtClean="0">
                <a:solidFill>
                  <a:srgbClr val="002060"/>
                </a:solidFill>
              </a:rPr>
              <a:t>              </a:t>
            </a:r>
            <a:r>
              <a:rPr lang="ar-SA" sz="6000" b="1" dirty="0" smtClean="0">
                <a:solidFill>
                  <a:srgbClr val="002060"/>
                </a:solidFill>
              </a:rPr>
              <a:t>       </a:t>
            </a:r>
            <a:r>
              <a:rPr lang="ar-AE" sz="6000" b="1" dirty="0" smtClean="0">
                <a:solidFill>
                  <a:srgbClr val="002060"/>
                </a:solidFill>
              </a:rPr>
              <a:t>الهجرة و لو في غير </a:t>
            </a:r>
            <a:r>
              <a:rPr lang="ar-SA" sz="6000" b="1" dirty="0" smtClean="0">
                <a:solidFill>
                  <a:srgbClr val="002060"/>
                </a:solidFill>
              </a:rPr>
              <a:t>            </a:t>
            </a:r>
            <a:r>
              <a:rPr lang="ar-AE" sz="6000" b="1" dirty="0" smtClean="0">
                <a:solidFill>
                  <a:srgbClr val="002060"/>
                </a:solidFill>
              </a:rPr>
              <a:t>مدينة </a:t>
            </a:r>
            <a:r>
              <a:rPr lang="ar-AE" sz="6000" b="1" dirty="0" smtClean="0">
                <a:solidFill>
                  <a:srgbClr val="002060"/>
                </a:solidFill>
              </a:rPr>
              <a:t>.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228600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000" b="1" u="sng" dirty="0" smtClean="0">
                <a:solidFill>
                  <a:srgbClr val="C00000"/>
                </a:solidFill>
              </a:rPr>
              <a:t>تعريف سورة مكية</a:t>
            </a:r>
            <a:r>
              <a:rPr lang="ar-SA" sz="4800" b="1" dirty="0" smtClean="0">
                <a:solidFill>
                  <a:srgbClr val="C00000"/>
                </a:solidFill>
              </a:rPr>
              <a:t>:</a:t>
            </a:r>
            <a:r>
              <a:rPr lang="ar-AE" sz="4800" b="1" dirty="0" smtClean="0">
                <a:solidFill>
                  <a:srgbClr val="C00000"/>
                </a:solidFill>
              </a:rPr>
              <a:t> 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2743200" y="1371600"/>
            <a:ext cx="1303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6000" b="1" dirty="0" smtClean="0">
                <a:solidFill>
                  <a:srgbClr val="00B0F0"/>
                </a:solidFill>
              </a:rPr>
              <a:t>هى التي نزلت </a:t>
            </a:r>
            <a:r>
              <a:rPr lang="ar-AE" sz="6000" b="1" dirty="0" smtClean="0">
                <a:solidFill>
                  <a:srgbClr val="00B0F0"/>
                </a:solidFill>
              </a:rPr>
              <a:t>قبل</a:t>
            </a:r>
            <a:r>
              <a:rPr lang="ar-SA" sz="6000" b="1" dirty="0" smtClean="0">
                <a:solidFill>
                  <a:srgbClr val="00B0F0"/>
                </a:solidFill>
              </a:rPr>
              <a:t> </a:t>
            </a:r>
            <a:r>
              <a:rPr lang="ar-AE" sz="6000" b="1" dirty="0" smtClean="0">
                <a:solidFill>
                  <a:srgbClr val="00B0F0"/>
                </a:solidFill>
              </a:rPr>
              <a:t>الهجرة </a:t>
            </a:r>
            <a:r>
              <a:rPr lang="ar-AE" sz="6000" b="1" dirty="0" smtClean="0">
                <a:solidFill>
                  <a:srgbClr val="00B0F0"/>
                </a:solidFill>
              </a:rPr>
              <a:t>و لو في </a:t>
            </a:r>
            <a:r>
              <a:rPr lang="ar-AE" sz="6000" b="1" dirty="0" smtClean="0">
                <a:solidFill>
                  <a:srgbClr val="00B0F0"/>
                </a:solidFill>
              </a:rPr>
              <a:t>غيرمك</a:t>
            </a:r>
            <a:r>
              <a:rPr lang="ar-SA" sz="6000" b="1" dirty="0" smtClean="0">
                <a:solidFill>
                  <a:srgbClr val="00B0F0"/>
                </a:solidFill>
              </a:rPr>
              <a:t>ة</a:t>
            </a:r>
            <a:r>
              <a:rPr lang="ar-AE" sz="3600" b="1" dirty="0" smtClean="0">
                <a:solidFill>
                  <a:srgbClr val="00B0F0"/>
                </a:solidFill>
              </a:rPr>
              <a:t>.</a:t>
            </a:r>
            <a:endParaRPr lang="ar-AE" sz="36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6 0.012  0.011 0.022  0.015 0.034  C 0.02 0.022  0.024 0.012  0.03 0  C 0.065 -0.07  0.107 -0.1  0.124 -0.068  C 0.14 -0.034  0.125 0.05  0.09 0.12  C 0.084 0.13  0.079 0.14  0.073 0.15  C 0.079 0.158  0.084 0.168  0.09 0.18  C 0.125 0.25  0.14 0.334  0.124 0.366  C 0.107 0.4  0.065 0.37  0.03 0.3  C 0.024 0.288  0.02 0.278  0.015 0.266  C 0.011 0.278  0.006 0.288  0 0.3  C -0.035 0.37  -0.077 0.4  -0.094 0.366  C -0.11 0.334  -0.095 0.25  -0.06 0.18  C -0.054 0.168  -0.049 0.158  -0.043 0.15  C -0.049 0.14  -0.054 0.13  -0.06 0.12  C -0.095 0.05  -0.11 -0.034  -0.094 -0.068  C -0.077 -0.1  -0.035 -0.0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29200"/>
            <a:ext cx="16840200" cy="3139321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600" b="1" u="sng" dirty="0" smtClean="0">
                <a:solidFill>
                  <a:srgbClr val="C00000"/>
                </a:solidFill>
              </a:rPr>
              <a:t>السوال:  </a:t>
            </a:r>
            <a:r>
              <a:rPr lang="ar-SA" sz="6600" b="1" dirty="0" smtClean="0"/>
              <a:t>ما هى أعظم اية فى القرآن الكريم؟</a:t>
            </a:r>
          </a:p>
          <a:p>
            <a:pPr algn="r"/>
            <a:r>
              <a:rPr lang="ar-SA" sz="6600" b="1" u="sng" dirty="0" smtClean="0">
                <a:solidFill>
                  <a:srgbClr val="C00000"/>
                </a:solidFill>
              </a:rPr>
              <a:t>الجواب:  </a:t>
            </a:r>
            <a:r>
              <a:rPr lang="ar-AE" sz="6600" b="1" dirty="0" smtClean="0"/>
              <a:t>أعظم اية فى القران الكريم هى،اية الكرسى ،و هى </a:t>
            </a:r>
            <a:r>
              <a:rPr lang="ar-SA" sz="6600" b="1" dirty="0" smtClean="0"/>
              <a:t>             </a:t>
            </a:r>
            <a:r>
              <a:rPr lang="ar-AE" sz="6600" b="1" dirty="0" smtClean="0"/>
              <a:t>خمسون كلمة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16764000" cy="3139321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600" b="1" u="sng" dirty="0" smtClean="0">
                <a:solidFill>
                  <a:srgbClr val="C00000"/>
                </a:solidFill>
              </a:rPr>
              <a:t>السوال:  </a:t>
            </a:r>
            <a:r>
              <a:rPr lang="ar-SA" sz="6600" b="1" dirty="0" smtClean="0"/>
              <a:t>ما هى أطول سورة فى القرآن الكريم؟</a:t>
            </a:r>
          </a:p>
          <a:p>
            <a:pPr algn="r"/>
            <a:r>
              <a:rPr lang="ar-SA" sz="6600" b="1" u="sng" dirty="0" smtClean="0">
                <a:solidFill>
                  <a:srgbClr val="C00000"/>
                </a:solidFill>
              </a:rPr>
              <a:t>الجواب: </a:t>
            </a:r>
            <a:r>
              <a:rPr lang="ar-AE" sz="6600" b="1" dirty="0" smtClean="0"/>
              <a:t>أطول سورة فى القران الكريم هي :سورة البقرة ،</a:t>
            </a:r>
            <a:r>
              <a:rPr lang="ar-SA" sz="6600" b="1" dirty="0" smtClean="0"/>
              <a:t>              </a:t>
            </a:r>
            <a:r>
              <a:rPr lang="ar-AE" sz="6600" b="1" dirty="0" smtClean="0"/>
              <a:t>عدد اياتها 286,اية.</a:t>
            </a:r>
            <a:r>
              <a:rPr lang="ar-AE" sz="6600" dirty="0" smtClean="0"/>
              <a:t>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0" y="381000"/>
            <a:ext cx="57967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8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</a:t>
            </a:r>
            <a:r>
              <a:rPr lang="ar-MA" sz="8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8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انفرادي</a:t>
            </a:r>
            <a:endParaRPr lang="en-US" sz="8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391400" y="1600200"/>
            <a:ext cx="2209800" cy="2514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304800" y="4038600"/>
            <a:ext cx="16687800" cy="3429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السوال</a:t>
            </a:r>
            <a:r>
              <a:rPr lang="ar-SA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M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ثلاث</a:t>
            </a:r>
            <a:r>
              <a:rPr lang="ar-S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مميزات </a:t>
            </a:r>
            <a:r>
              <a:rPr lang="ar-S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للسور</a:t>
            </a:r>
            <a:r>
              <a:rPr lang="ar-S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المكية والسور المدينة ؟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8  C 0.081 -0.098  0.102 -0.108  0.124 -0.108  C 0.149 -0.108  0.169 -0.098  0.183 -0.08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990600"/>
            <a:ext cx="6553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3200" y="1066800"/>
            <a:ext cx="4602542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6600" b="1" dirty="0" smtClean="0"/>
              <a:t>العمل</a:t>
            </a:r>
            <a:r>
              <a:rPr lang="ar-SA" sz="6600" dirty="0" smtClean="0"/>
              <a:t> </a:t>
            </a:r>
            <a:r>
              <a:rPr lang="ar-SA" sz="6600" b="1" dirty="0" smtClean="0"/>
              <a:t>الاجتماعي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1905000" y="4191000"/>
            <a:ext cx="13868400" cy="353943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SA" sz="8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sz="8000" b="1" dirty="0" smtClean="0">
                <a:solidFill>
                  <a:srgbClr val="002060"/>
                </a:solidFill>
              </a:rPr>
              <a:t>(1</a:t>
            </a:r>
            <a:r>
              <a:rPr lang="ar-AE" sz="8000" b="1" dirty="0" smtClean="0">
                <a:solidFill>
                  <a:srgbClr val="002060"/>
                </a:solidFill>
              </a:rPr>
              <a:t>) تعريف سورة المكية و </a:t>
            </a:r>
            <a:r>
              <a:rPr lang="ar-AE" sz="8000" b="1" dirty="0" smtClean="0">
                <a:solidFill>
                  <a:srgbClr val="002060"/>
                </a:solidFill>
              </a:rPr>
              <a:t>المدنية</a:t>
            </a:r>
            <a:r>
              <a:rPr lang="ar-SA" sz="8000" b="1" dirty="0" smtClean="0">
                <a:solidFill>
                  <a:srgbClr val="002060"/>
                </a:solidFill>
              </a:rPr>
              <a:t>؟</a:t>
            </a:r>
            <a:endParaRPr lang="en-US" sz="8000" b="1" dirty="0" smtClean="0">
              <a:solidFill>
                <a:srgbClr val="002060"/>
              </a:solidFill>
            </a:endParaRPr>
          </a:p>
          <a:p>
            <a:pPr algn="r"/>
            <a:r>
              <a:rPr lang="ar-AE" sz="7200" b="1" dirty="0" smtClean="0">
                <a:solidFill>
                  <a:srgbClr val="002060"/>
                </a:solidFill>
              </a:rPr>
              <a:t> (</a:t>
            </a:r>
            <a:r>
              <a:rPr lang="ar-SA" sz="7200" b="1" dirty="0" smtClean="0">
                <a:solidFill>
                  <a:srgbClr val="002060"/>
                </a:solidFill>
              </a:rPr>
              <a:t>2</a:t>
            </a:r>
            <a:r>
              <a:rPr lang="ar-AE" sz="7200" b="1" dirty="0" smtClean="0">
                <a:solidFill>
                  <a:srgbClr val="002060"/>
                </a:solidFill>
              </a:rPr>
              <a:t>) </a:t>
            </a:r>
            <a:r>
              <a:rPr lang="ar-SA" sz="7200" b="1" dirty="0" smtClean="0">
                <a:solidFill>
                  <a:srgbClr val="002060"/>
                </a:solidFill>
              </a:rPr>
              <a:t> </a:t>
            </a:r>
            <a:r>
              <a:rPr lang="ar-AE" sz="7200" b="1" dirty="0" smtClean="0">
                <a:solidFill>
                  <a:srgbClr val="002060"/>
                </a:solidFill>
              </a:rPr>
              <a:t>أطول و أقصر سورة القران </a:t>
            </a:r>
            <a:r>
              <a:rPr lang="ar-AE" sz="7200" b="1" dirty="0" smtClean="0">
                <a:solidFill>
                  <a:srgbClr val="002060"/>
                </a:solidFill>
              </a:rPr>
              <a:t>الكريم</a:t>
            </a:r>
            <a:r>
              <a:rPr lang="ar-SA" sz="7200" b="1" dirty="0" smtClean="0">
                <a:solidFill>
                  <a:srgbClr val="002060"/>
                </a:solidFill>
              </a:rPr>
              <a:t>؟</a:t>
            </a:r>
            <a:endParaRPr lang="en-US" sz="7200" b="1" dirty="0" smtClean="0">
              <a:solidFill>
                <a:srgbClr val="002060"/>
              </a:solidFill>
            </a:endParaRPr>
          </a:p>
          <a:p>
            <a:pPr algn="r"/>
            <a:r>
              <a:rPr lang="ar-AE" sz="7200" b="1" dirty="0" smtClean="0">
                <a:solidFill>
                  <a:srgbClr val="002060"/>
                </a:solidFill>
              </a:rPr>
              <a:t> </a:t>
            </a:r>
            <a:r>
              <a:rPr lang="ar-AE" sz="7200" b="1" dirty="0" smtClean="0">
                <a:solidFill>
                  <a:srgbClr val="002060"/>
                </a:solidFill>
              </a:rPr>
              <a:t>(</a:t>
            </a:r>
            <a:r>
              <a:rPr lang="ar-SA" sz="7200" b="1" dirty="0" smtClean="0">
                <a:solidFill>
                  <a:srgbClr val="002060"/>
                </a:solidFill>
              </a:rPr>
              <a:t>3</a:t>
            </a:r>
            <a:r>
              <a:rPr lang="ar-AE" sz="7200" b="1" dirty="0" smtClean="0">
                <a:solidFill>
                  <a:srgbClr val="002060"/>
                </a:solidFill>
              </a:rPr>
              <a:t>) </a:t>
            </a:r>
            <a:r>
              <a:rPr lang="ar-SA" sz="7200" b="1" dirty="0" smtClean="0">
                <a:solidFill>
                  <a:srgbClr val="002060"/>
                </a:solidFill>
              </a:rPr>
              <a:t> </a:t>
            </a:r>
            <a:r>
              <a:rPr lang="ar-AE" sz="7200" b="1" dirty="0" smtClean="0">
                <a:solidFill>
                  <a:srgbClr val="002060"/>
                </a:solidFill>
              </a:rPr>
              <a:t>من رتّب سورة </a:t>
            </a:r>
            <a:r>
              <a:rPr lang="ar-AE" sz="7200" b="1" dirty="0" smtClean="0">
                <a:solidFill>
                  <a:srgbClr val="002060"/>
                </a:solidFill>
              </a:rPr>
              <a:t>القران</a:t>
            </a:r>
            <a:r>
              <a:rPr lang="ar-SA" sz="7200" b="1" dirty="0" smtClean="0">
                <a:solidFill>
                  <a:srgbClr val="002060"/>
                </a:solidFill>
              </a:rPr>
              <a:t>؟</a:t>
            </a:r>
            <a:r>
              <a:rPr lang="ar-AE" sz="3200" b="1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848600" y="2438400"/>
            <a:ext cx="1981200" cy="1740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279</Words>
  <Application>Microsoft Office PowerPoint</Application>
  <PresentationFormat>Custom</PresentationFormat>
  <Paragraphs>48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akbar ali</dc:creator>
  <cp:lastModifiedBy>8801815841711</cp:lastModifiedBy>
  <cp:revision>27</cp:revision>
  <dcterms:created xsi:type="dcterms:W3CDTF">2006-08-16T00:00:00Z</dcterms:created>
  <dcterms:modified xsi:type="dcterms:W3CDTF">2021-02-21T14:49:29Z</dcterms:modified>
</cp:coreProperties>
</file>