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0" r:id="rId5"/>
    <p:sldId id="271" r:id="rId6"/>
    <p:sldId id="260" r:id="rId7"/>
    <p:sldId id="274" r:id="rId8"/>
    <p:sldId id="273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4F49-C7E9-4324-AF09-859B2F82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34CA3-350D-4EF1-B311-4E45D384F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9811-4259-48AD-82D9-0E5A865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03280-9E59-4D9A-8C57-29C313BB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B3CB-2489-4CA5-B9A9-8E492D93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891B-F978-468E-9D2C-58C1497C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FC324-6C8A-4D5B-8256-CB321FDB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B5A83-DACB-4801-97EA-1A50CFAA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7968-4AA4-4370-913D-6F9FACBF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8EB4-BC76-45B2-A74E-A215B0F4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58DCB-EC73-4723-83D0-0D31E4A3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A8096-B01C-4761-BC0D-BD2A27AB9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4DED-0F43-4F7C-A353-6AE16DAF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AE030-1BB6-4FE6-B066-2DDE8F13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992C-0FFE-493B-8B54-1CC899BF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D18C-FAA9-4E69-9C54-34382780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26FA-B217-404E-8C23-0D160F609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C0D7-CB6F-4614-8F49-FFDFAF84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970FE-5A75-499D-87C1-C148774A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45771-E86A-49FB-97B9-6E328F4D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6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19E1-275D-4F5B-B431-FDF04F47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208A3-5B3F-4934-9C33-0B17B2F39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2174-2575-46D8-BB0E-E528ABF2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BFEE8-7EEE-48F5-A28F-C3CF350A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34497-2A84-4B25-8AED-CDAD9D72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2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0264-4172-4104-8E21-9EF80A46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A3326-459A-4E4F-B85E-FD6B7659A4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79791-43DD-4CBD-98FB-BB6F9CAA9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F93F2-6502-4826-8DF2-DF252520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EB9EA-DBA8-49CA-86DB-7FFA2E2F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00054-C2BD-47DC-917A-6D4388C2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9557-BAC7-4610-8346-B3B42DBD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46B27-19DF-44D3-957D-A858D3E37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89FEF-B1A7-4916-9B72-D3BD8E61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9B671-AF2F-4655-BF4E-79210632C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DE431-95A1-4023-AFB4-828281713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76F9B7-1120-4E3C-B55E-72BD83A7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7AA1E-DE19-4CD4-AD13-68DEB8D5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62FE2-D6F7-46F8-8C7E-61D317E9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9B27-30E3-4831-B2EA-B7C99EF3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F3D51-63A3-4506-BF1F-701774E7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31E76-8069-4E5C-9AA4-1BC1D7EB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3D751-8517-4A3F-B5F3-820C9635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C1B4F-E86F-40F1-8D2D-6D04314C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0A1D6-DAC3-4AC8-B702-2686E535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C324F-E138-42F7-A644-8A8B2C5F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22AD-6737-494D-B7A6-13EF9B19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B2BF-0E39-42F9-9634-EDFA71CBA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041BE-0128-400B-AF2D-0DD8436B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3D603-4149-4E2A-8601-BE634DBE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59085-F4FA-4D69-8517-6092C2EE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CF1F5-681A-4B99-B834-ACBB2BB5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944C1-1F9E-4291-B602-C9F169CF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55F2D-15BB-434B-A537-8FE43E6EC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F0FA3-9F7E-498E-9223-ACAFFCC09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8D5D5-60E8-468A-B631-B0EB8504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371F3-074E-419A-9B2F-96D6CA74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4950B-26E1-48C3-B087-0782EAB1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6"/>
            </a:gs>
            <a:gs pos="57498">
              <a:srgbClr val="BCCCE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90F0A-D271-4902-AB93-739DD902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8A770-6968-4D8E-B267-4556AF5CD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6581-F2B4-4350-AAB1-D16E6578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70A1-FA71-467E-AE9B-6E4D2D25B7BD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FCBBA-B27E-4A9C-99A1-1518DF3CC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FE6D-1A0E-4D55-B746-819CB8D55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D5E9-31A2-4355-9CCF-57B66A3D2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F29E2-DCF8-48A6-BA25-805FB263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2" y="488277"/>
            <a:ext cx="8253893" cy="5978784"/>
          </a:xfrm>
          <a:prstGeom prst="rect">
            <a:avLst/>
          </a:prstGeom>
          <a:solidFill>
            <a:srgbClr val="00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80DA7F-85E6-4689-8C98-29641782A792}"/>
              </a:ext>
            </a:extLst>
          </p:cNvPr>
          <p:cNvSpPr txBox="1"/>
          <p:nvPr/>
        </p:nvSpPr>
        <p:spPr>
          <a:xfrm>
            <a:off x="7185533" y="1659988"/>
            <a:ext cx="2066591" cy="1015663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4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5F4B7-E610-4884-BBEC-75EF1A60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2" y="2235786"/>
            <a:ext cx="4588772" cy="3462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58724-2616-4A35-9A4F-75E7CC5020A7}"/>
              </a:ext>
            </a:extLst>
          </p:cNvPr>
          <p:cNvSpPr txBox="1"/>
          <p:nvPr/>
        </p:nvSpPr>
        <p:spPr>
          <a:xfrm>
            <a:off x="8189840" y="1298713"/>
            <a:ext cx="204254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69219-E88A-4468-8725-317938B59351}"/>
              </a:ext>
            </a:extLst>
          </p:cNvPr>
          <p:cNvSpPr txBox="1"/>
          <p:nvPr/>
        </p:nvSpPr>
        <p:spPr>
          <a:xfrm>
            <a:off x="304801" y="3087755"/>
            <a:ext cx="63594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বৈজ্ঞানিক ও অবৈজ্ঞানিক আরোহের দুটি সাদৃশ্য লিখ।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বৈজ্ঞানিক ও অবৈজ্ঞানিক আরোহের দুটি পার্থক্য লিখ।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8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7A5147-FBEC-4C22-8449-7B4873E4C45B}"/>
              </a:ext>
            </a:extLst>
          </p:cNvPr>
          <p:cNvSpPr txBox="1"/>
          <p:nvPr/>
        </p:nvSpPr>
        <p:spPr>
          <a:xfrm>
            <a:off x="4757531" y="265043"/>
            <a:ext cx="211628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97408-D7DC-4ECD-BA2F-F5967496A9C3}"/>
              </a:ext>
            </a:extLst>
          </p:cNvPr>
          <p:cNvSpPr txBox="1"/>
          <p:nvPr/>
        </p:nvSpPr>
        <p:spPr>
          <a:xfrm>
            <a:off x="821635" y="1643270"/>
            <a:ext cx="393889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দৃশ্যকল্প-১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জনি হয় মরণশীল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রনি হয় মরণশীল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মনি হয় মরণশীল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টনি হয় মরণশীল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সকল মানুষ হয় মরণশীল।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67956-49C8-40CE-AC71-D7D83999F38F}"/>
              </a:ext>
            </a:extLst>
          </p:cNvPr>
          <p:cNvSpPr txBox="1"/>
          <p:nvPr/>
        </p:nvSpPr>
        <p:spPr>
          <a:xfrm>
            <a:off x="5049078" y="1696281"/>
            <a:ext cx="6781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দৃশ্যকল্প-২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এ পর্যন্ত যত ইউরোপীয়ান দেখেছি তারা সবাই শ্বেতকায়।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সকল ইউরোপীয়ান হয় শ্বেতকায়।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B6C1C-05CE-4758-9EA0-FDA7CF5119EB}"/>
              </a:ext>
            </a:extLst>
          </p:cNvPr>
          <p:cNvSpPr txBox="1"/>
          <p:nvPr/>
        </p:nvSpPr>
        <p:spPr>
          <a:xfrm>
            <a:off x="768629" y="4717774"/>
            <a:ext cx="9533379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আরোহ কি?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আরোহমূলক লম্ফ হলো আরোহের প্রাণ- কেন?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দৃশ্যকল্প-১ দ্বারা কোন ধরনের আরোহকে প্রকাশ করে এবং কেন?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দৃশ্যকল্প-১ এবং দৃশ্যকল্প-২ এর আলোকে আরোহের মধ্যে তুলনামূলক বিশ্লেষণ কর।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5B42C-F656-4C57-8BE5-C37E3CEF5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636104"/>
            <a:ext cx="9541565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5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46" y="381000"/>
            <a:ext cx="64299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নোয়াপাড়া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E9E70-4BC3-42F0-8AB8-42A0C557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0753" y="1257299"/>
            <a:ext cx="5999922" cy="44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D2408-A6A2-4AD1-9E31-2B6ECC1C3BF8}"/>
              </a:ext>
            </a:extLst>
          </p:cNvPr>
          <p:cNvSpPr txBox="1"/>
          <p:nvPr/>
        </p:nvSpPr>
        <p:spPr>
          <a:xfrm>
            <a:off x="5168349" y="145777"/>
            <a:ext cx="251062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EB842-412C-4D17-B3EB-8D63E109F755}"/>
              </a:ext>
            </a:extLst>
          </p:cNvPr>
          <p:cNvSpPr txBox="1"/>
          <p:nvPr/>
        </p:nvSpPr>
        <p:spPr>
          <a:xfrm>
            <a:off x="530087" y="1311965"/>
            <a:ext cx="500970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রহিম হয় মরণশীল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করিম হয় মরণশীল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নীপা হয় মরণশীল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 হয় মরণশীল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সকল মানুষ হয় মরণশীল।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C86A571-F377-4208-8F97-892F9435ABCA}"/>
              </a:ext>
            </a:extLst>
          </p:cNvPr>
          <p:cNvSpPr/>
          <p:nvPr/>
        </p:nvSpPr>
        <p:spPr>
          <a:xfrm>
            <a:off x="2849217" y="4174287"/>
            <a:ext cx="278296" cy="994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64C2A-812C-4C66-82E2-BA72B24BFFD3}"/>
              </a:ext>
            </a:extLst>
          </p:cNvPr>
          <p:cNvSpPr txBox="1"/>
          <p:nvPr/>
        </p:nvSpPr>
        <p:spPr>
          <a:xfrm>
            <a:off x="1550503" y="5234607"/>
            <a:ext cx="2890535" cy="707886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FBED2-C7DE-473E-9378-AF9CA079C14E}"/>
              </a:ext>
            </a:extLst>
          </p:cNvPr>
          <p:cNvSpPr txBox="1"/>
          <p:nvPr/>
        </p:nvSpPr>
        <p:spPr>
          <a:xfrm>
            <a:off x="6202014" y="1855303"/>
            <a:ext cx="555266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আমি ডাক্তারের পরামর্শ গ্রহণ করি না। কারণ যারা গ্রহণ করে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মারা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7D4018-2D85-4087-8539-5AD0999D0066}"/>
              </a:ext>
            </a:extLst>
          </p:cNvPr>
          <p:cNvSpPr/>
          <p:nvPr/>
        </p:nvSpPr>
        <p:spPr>
          <a:xfrm>
            <a:off x="8918713" y="3670852"/>
            <a:ext cx="278296" cy="1404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37247-7970-4426-8090-B4107D99183A}"/>
              </a:ext>
            </a:extLst>
          </p:cNvPr>
          <p:cNvSpPr txBox="1"/>
          <p:nvPr/>
        </p:nvSpPr>
        <p:spPr>
          <a:xfrm>
            <a:off x="7487478" y="5234607"/>
            <a:ext cx="3321743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 আরোহ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6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094C4-6A8A-42A8-B11D-03AB83297C64}"/>
              </a:ext>
            </a:extLst>
          </p:cNvPr>
          <p:cNvSpPr txBox="1"/>
          <p:nvPr/>
        </p:nvSpPr>
        <p:spPr>
          <a:xfrm>
            <a:off x="4850296" y="516835"/>
            <a:ext cx="2908168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8CD05-63EB-46B9-BFDF-9E43E1EAC94E}"/>
              </a:ext>
            </a:extLst>
          </p:cNvPr>
          <p:cNvSpPr txBox="1"/>
          <p:nvPr/>
        </p:nvSpPr>
        <p:spPr>
          <a:xfrm>
            <a:off x="4797287" y="1444487"/>
            <a:ext cx="305724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 ২য় পত্র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2612-B9DD-4A1D-B6CE-9C8A516A80C9}"/>
              </a:ext>
            </a:extLst>
          </p:cNvPr>
          <p:cNvSpPr txBox="1"/>
          <p:nvPr/>
        </p:nvSpPr>
        <p:spPr>
          <a:xfrm>
            <a:off x="3313042" y="2886800"/>
            <a:ext cx="619272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 ( আরোহের প্রকারভেদ )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CE8C9-E170-4C2D-A08E-0D1456F71BB8}"/>
              </a:ext>
            </a:extLst>
          </p:cNvPr>
          <p:cNvSpPr txBox="1"/>
          <p:nvPr/>
        </p:nvSpPr>
        <p:spPr>
          <a:xfrm>
            <a:off x="4518991" y="3734151"/>
            <a:ext cx="394851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Kinds of Induction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36B29-9491-4505-A7BC-A5B580A99AA7}"/>
              </a:ext>
            </a:extLst>
          </p:cNvPr>
          <p:cNvSpPr txBox="1"/>
          <p:nvPr/>
        </p:nvSpPr>
        <p:spPr>
          <a:xfrm>
            <a:off x="2175930" y="4968181"/>
            <a:ext cx="865012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 ও অবৈজ্ঞানিক আরোহের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সম্পর্ক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4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B2998B-C627-4538-9560-B294817ADB44}"/>
              </a:ext>
            </a:extLst>
          </p:cNvPr>
          <p:cNvSpPr txBox="1"/>
          <p:nvPr/>
        </p:nvSpPr>
        <p:spPr>
          <a:xfrm>
            <a:off x="384319" y="1272207"/>
            <a:ext cx="1960793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C8440-3697-495B-AE87-97A119C0DE63}"/>
              </a:ext>
            </a:extLst>
          </p:cNvPr>
          <p:cNvSpPr txBox="1"/>
          <p:nvPr/>
        </p:nvSpPr>
        <p:spPr>
          <a:xfrm>
            <a:off x="357810" y="2252870"/>
            <a:ext cx="115426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বৈজ্ঞানিক আরোহ ও অবৈজ্ঞানিক আরোহের মধ্যে কি কি বিষয়ে সাদৃশ্য রয়েছে  বলতে পারবে।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২।বৈজ্ঞানিক আরোহ ও অবৈজ্ঞানিক  আরোহের মধ্যে পার্থক্য বলতে পারবে।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7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8AC03-1959-45FC-AA67-F3AA1ABCED54}"/>
              </a:ext>
            </a:extLst>
          </p:cNvPr>
          <p:cNvSpPr txBox="1"/>
          <p:nvPr/>
        </p:nvSpPr>
        <p:spPr>
          <a:xfrm>
            <a:off x="861391" y="543339"/>
            <a:ext cx="1043266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 এবং অবৈজ্ঞানিক আরোহের মধ্যে সাদৃশ্যঃ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বৈজ্ঞানিক ও অবৈজ্ঞানিক উভয় প্রকার প্রকৃত আরোহ।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উভয় প্রকার আরোহে আরহমূলক লম্ফ উপস্থিত আছে।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উভয় প্রকার আরোহের সিদ্ধান্তটি একটি সার্বিক বাক্য।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উভয় প্রকার আরোহে সিদ্ধান্ত গ্রহণের পূর্বে বাস্তব ঘটনাবলীকে পর্যবেক্ষণ করা হয়।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উভয় প্রকার আরোহ প্রকৃতির নিয়মানুবর্তিতা নীতির উপর প্রতিষ্ঠিত।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6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FDA-E261-4AF1-80DE-D6908E78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বৈজ্ঞানিক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আরোহ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অবৈজ্ঞানিক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আরোহ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মধ্যে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পার্থক্যঃ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DA59E-5071-4B12-864F-B5F8347A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D36B6-D74E-404B-94CD-24E6F80423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দুটি-প্রকৃতির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নিয়মানুবর্তিতা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AE9FC-D1E6-407C-A9F2-B0701D042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অবৈজ্ঞানিক আরোহ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A311F-8390-4F2D-9CC7-D2DD8E163D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নিয়মানুবর্তিতা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আরোহে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ঘটনাবলীর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বিরোধহীন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5B6D-4F73-43D0-B24B-C99F28AA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বৈজ্ঞানিক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আরোহ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ও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অবৈজ্ঞানিক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আরোহ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মধ্যে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4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পার্থক্যঃ</a:t>
            </a:r>
            <a:r>
              <a:rPr lang="en-US" sz="44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0603-5F51-4EC6-9D70-84ACCE80F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আরোহ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93877-0B8D-4789-AC2C-ACAFCF5544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৪। বৈজ্ঞানিক আরোহে কোনো সিদ্ধান্ত স্থাপনের পূর্বে ঘটনার পক্ষে বা বিপক্ষের উভয় প্রকার দৃষ্টান্ত পরীক্ষা-নিরীক্ষা করা হয়। </a:t>
            </a:r>
          </a:p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৫। বৈজ্ঞানিক আরোহে অনুসন্ধেয় ঘটনার সাথে সংশ্লিষ্ট বিষয়কে পরীক্ষণ-নিরীক্ষণ করা হয় এবং অপ্রয়োজনীয় বিষয়কে বাদ দেয়া হয়। </a:t>
            </a:r>
          </a:p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৬। বৈজ্ঞানিক আরোহ একটি আদর্শ আরোহ এবং একটি জটিল প্রক্রিয়া। কারণ এখানে সিদ্ধান্ত গ্রহণের ক্ষেত্রে অনেকগুলো ধাপ অতিক্রম করতে হয়।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503E5-173D-40F0-84BB-78F937D8B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 আরোহ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C6D63-500E-4126-A58F-5B8D8CFCFB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dirty="0"/>
              <a:t>৪।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অবৈজ্ঞানিক আরোহে আমরা শুধুমাত্র ঘটনার পক্ষের দৃষ্টান্তগুলো দেখে থাকি।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৫। অবৈজ্ঞানিক আরোহে অপ্রয়োজনীয় বিষয়কে বাদ দেয়া হয় না।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৬। অবৈজ্ঞানিক আরোহ একটি সাধারণ বা লৌকিক প্রক্রিয়া। কারণ সাধারণ মানুষ নির্দ্বিধায় কেবলমাত্র একানুরূপ অভিজ্ঞতার ভিত্তিতে দৈনন্দিন জীবিনে সিদ্ধান্ত গ্রহণ করে থাকে।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2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4C2AD4-C9AB-4068-B2A9-7F7A6B01564E}"/>
              </a:ext>
            </a:extLst>
          </p:cNvPr>
          <p:cNvSpPr txBox="1"/>
          <p:nvPr/>
        </p:nvSpPr>
        <p:spPr>
          <a:xfrm>
            <a:off x="4956313" y="583096"/>
            <a:ext cx="1648208" cy="707886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BFA3A-41B7-4598-9718-50E83D864D2B}"/>
              </a:ext>
            </a:extLst>
          </p:cNvPr>
          <p:cNvSpPr txBox="1"/>
          <p:nvPr/>
        </p:nvSpPr>
        <p:spPr>
          <a:xfrm>
            <a:off x="1563757" y="1417984"/>
            <a:ext cx="927529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বৈজ্ঞানিক ও অবৈজ্ঞানিক আরোহ কোন ধরনের আরোহ?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উঃ প্রকৃত আরোহ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আরোহের প্রাণ কি?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উঃ আরোহমূলক লম্ফ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অবৈজ্ঞানিক আরোহের সিদ্ধান্ত কিরূপ?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উঃ সম্ভাব্য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5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532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বৈজ্ঞানিক আরোহ ও অবৈজ্ঞানিক আরোহ এর মধ্যে পার্থক্যঃ </vt:lpstr>
      <vt:lpstr>বৈজ্ঞানিক আরোহ ও অবৈজ্ঞানিক আরোহ এর মধ্যে পার্থক্যঃ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2021-01-16T13:45:25Z</dcterms:created>
  <dcterms:modified xsi:type="dcterms:W3CDTF">2021-02-21T14:35:00Z</dcterms:modified>
</cp:coreProperties>
</file>