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sldIdLst>
    <p:sldId id="290" r:id="rId2"/>
    <p:sldId id="277" r:id="rId3"/>
    <p:sldId id="278" r:id="rId4"/>
    <p:sldId id="279" r:id="rId5"/>
    <p:sldId id="280" r:id="rId6"/>
    <p:sldId id="259" r:id="rId7"/>
    <p:sldId id="260" r:id="rId8"/>
    <p:sldId id="283" r:id="rId9"/>
    <p:sldId id="287" r:id="rId10"/>
    <p:sldId id="293" r:id="rId11"/>
    <p:sldId id="294" r:id="rId12"/>
    <p:sldId id="296" r:id="rId13"/>
    <p:sldId id="286" r:id="rId14"/>
    <p:sldId id="292" r:id="rId15"/>
    <p:sldId id="285" r:id="rId16"/>
    <p:sldId id="281" r:id="rId17"/>
    <p:sldId id="297" r:id="rId18"/>
    <p:sldId id="302" r:id="rId19"/>
    <p:sldId id="300" r:id="rId20"/>
    <p:sldId id="295" r:id="rId21"/>
    <p:sldId id="299" r:id="rId22"/>
    <p:sldId id="261" r:id="rId23"/>
    <p:sldId id="266" r:id="rId24"/>
    <p:sldId id="267" r:id="rId25"/>
    <p:sldId id="268" r:id="rId26"/>
    <p:sldId id="269" r:id="rId27"/>
  </p:sldIdLst>
  <p:sldSz cx="11064875" cy="7315200"/>
  <p:notesSz cx="6858000" cy="9144000"/>
  <p:defaultTextStyle>
    <a:defPPr>
      <a:defRPr lang="en-US"/>
    </a:defPPr>
    <a:lvl1pPr marL="0" algn="l" defTabSz="1360246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1pPr>
    <a:lvl2pPr marL="680123" algn="l" defTabSz="1360246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2pPr>
    <a:lvl3pPr marL="1360246" algn="l" defTabSz="1360246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3pPr>
    <a:lvl4pPr marL="2040371" algn="l" defTabSz="1360246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4pPr>
    <a:lvl5pPr marL="2720493" algn="l" defTabSz="1360246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5pPr>
    <a:lvl6pPr marL="3400616" algn="l" defTabSz="1360246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6pPr>
    <a:lvl7pPr marL="4080739" algn="l" defTabSz="1360246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7pPr>
    <a:lvl8pPr marL="4760863" algn="l" defTabSz="1360246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8pPr>
    <a:lvl9pPr marL="5440987" algn="l" defTabSz="1360246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5620"/>
    <p:restoredTop sz="97566" autoAdjust="0"/>
  </p:normalViewPr>
  <p:slideViewPr>
    <p:cSldViewPr>
      <p:cViewPr>
        <p:scale>
          <a:sx n="70" d="100"/>
          <a:sy n="70" d="100"/>
        </p:scale>
        <p:origin x="-966" y="-66"/>
      </p:cViewPr>
      <p:guideLst>
        <p:guide orient="horz" pos="2304"/>
        <p:guide pos="3485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6D3F476-142A-4861-A4A2-49AE5AEA141A}" type="datetimeFigureOut">
              <a:rPr lang="en-US" smtClean="0"/>
              <a:pPr/>
              <a:t>2/20/2021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836613" y="685800"/>
            <a:ext cx="518477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D9CF5C-7CF5-4F26-AC13-61DCAC7A5792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136024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680123" algn="l" defTabSz="136024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1360246" algn="l" defTabSz="136024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2040371" algn="l" defTabSz="136024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2720493" algn="l" defTabSz="136024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3400616" algn="l" defTabSz="136024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4080739" algn="l" defTabSz="136024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4760863" algn="l" defTabSz="136024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5440987" algn="l" defTabSz="136024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9866" y="2272455"/>
            <a:ext cx="9405144" cy="156802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59732" y="4145280"/>
            <a:ext cx="7745413" cy="186944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8012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3602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0403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7204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4006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40807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7608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4409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3C5AA9-C760-43CD-9433-4F66E25032D8}" type="datetimeFigureOut">
              <a:rPr lang="en-US" smtClean="0"/>
              <a:pPr/>
              <a:t>2/20/2021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FF2378-8AEA-4E8F-9D4A-B7EB2748C31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3C5AA9-C760-43CD-9433-4F66E25032D8}" type="datetimeFigureOut">
              <a:rPr lang="en-US" smtClean="0"/>
              <a:pPr/>
              <a:t>2/20/2021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FF2378-8AEA-4E8F-9D4A-B7EB2748C31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022034" y="292949"/>
            <a:ext cx="2489597" cy="6241626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53244" y="292949"/>
            <a:ext cx="7284376" cy="6241626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3C5AA9-C760-43CD-9433-4F66E25032D8}" type="datetimeFigureOut">
              <a:rPr lang="en-US" smtClean="0"/>
              <a:pPr/>
              <a:t>2/20/2021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FF2378-8AEA-4E8F-9D4A-B7EB2748C31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3C5AA9-C760-43CD-9433-4F66E25032D8}" type="datetimeFigureOut">
              <a:rPr lang="en-US" smtClean="0"/>
              <a:pPr/>
              <a:t>2/20/2021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FF2378-8AEA-4E8F-9D4A-B7EB2748C31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4049" y="4700695"/>
            <a:ext cx="9405144" cy="1452880"/>
          </a:xfrm>
        </p:spPr>
        <p:txBody>
          <a:bodyPr anchor="t"/>
          <a:lstStyle>
            <a:lvl1pPr algn="l">
              <a:defRPr sz="59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4049" y="3100496"/>
            <a:ext cx="9405144" cy="1600199"/>
          </a:xfrm>
        </p:spPr>
        <p:txBody>
          <a:bodyPr anchor="b"/>
          <a:lstStyle>
            <a:lvl1pPr marL="0" indent="0">
              <a:buNone/>
              <a:defRPr sz="3100">
                <a:solidFill>
                  <a:schemeClr val="tx1">
                    <a:tint val="75000"/>
                  </a:schemeClr>
                </a:solidFill>
              </a:defRPr>
            </a:lvl1pPr>
            <a:lvl2pPr marL="680123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2pPr>
            <a:lvl3pPr marL="1360246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3pPr>
            <a:lvl4pPr marL="2040371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4pPr>
            <a:lvl5pPr marL="2720493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5pPr>
            <a:lvl6pPr marL="3400616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6pPr>
            <a:lvl7pPr marL="4080739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7pPr>
            <a:lvl8pPr marL="4760863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8pPr>
            <a:lvl9pPr marL="5440987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3C5AA9-C760-43CD-9433-4F66E25032D8}" type="datetimeFigureOut">
              <a:rPr lang="en-US" smtClean="0"/>
              <a:pPr/>
              <a:t>2/20/2021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FF2378-8AEA-4E8F-9D4A-B7EB2748C31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53244" y="1706882"/>
            <a:ext cx="4886986" cy="4827694"/>
          </a:xfrm>
        </p:spPr>
        <p:txBody>
          <a:bodyPr/>
          <a:lstStyle>
            <a:lvl1pPr>
              <a:defRPr sz="4200"/>
            </a:lvl1pPr>
            <a:lvl2pPr>
              <a:defRPr sz="3500"/>
            </a:lvl2pPr>
            <a:lvl3pPr>
              <a:defRPr sz="3100"/>
            </a:lvl3pPr>
            <a:lvl4pPr>
              <a:defRPr sz="2700"/>
            </a:lvl4pPr>
            <a:lvl5pPr>
              <a:defRPr sz="2700"/>
            </a:lvl5pPr>
            <a:lvl6pPr>
              <a:defRPr sz="2700"/>
            </a:lvl6pPr>
            <a:lvl7pPr>
              <a:defRPr sz="2700"/>
            </a:lvl7pPr>
            <a:lvl8pPr>
              <a:defRPr sz="2700"/>
            </a:lvl8pPr>
            <a:lvl9pPr>
              <a:defRPr sz="27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24645" y="1706882"/>
            <a:ext cx="4886986" cy="4827694"/>
          </a:xfrm>
        </p:spPr>
        <p:txBody>
          <a:bodyPr/>
          <a:lstStyle>
            <a:lvl1pPr>
              <a:defRPr sz="4200"/>
            </a:lvl1pPr>
            <a:lvl2pPr>
              <a:defRPr sz="3500"/>
            </a:lvl2pPr>
            <a:lvl3pPr>
              <a:defRPr sz="3100"/>
            </a:lvl3pPr>
            <a:lvl4pPr>
              <a:defRPr sz="2700"/>
            </a:lvl4pPr>
            <a:lvl5pPr>
              <a:defRPr sz="2700"/>
            </a:lvl5pPr>
            <a:lvl6pPr>
              <a:defRPr sz="2700"/>
            </a:lvl6pPr>
            <a:lvl7pPr>
              <a:defRPr sz="2700"/>
            </a:lvl7pPr>
            <a:lvl8pPr>
              <a:defRPr sz="2700"/>
            </a:lvl8pPr>
            <a:lvl9pPr>
              <a:defRPr sz="27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3C5AA9-C760-43CD-9433-4F66E25032D8}" type="datetimeFigureOut">
              <a:rPr lang="en-US" smtClean="0"/>
              <a:pPr/>
              <a:t>2/20/2021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FF2378-8AEA-4E8F-9D4A-B7EB2748C31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53245" y="1637454"/>
            <a:ext cx="4888908" cy="682413"/>
          </a:xfrm>
        </p:spPr>
        <p:txBody>
          <a:bodyPr anchor="b"/>
          <a:lstStyle>
            <a:lvl1pPr marL="0" indent="0">
              <a:buNone/>
              <a:defRPr sz="3500" b="1"/>
            </a:lvl1pPr>
            <a:lvl2pPr marL="680123" indent="0">
              <a:buNone/>
              <a:defRPr sz="3100" b="1"/>
            </a:lvl2pPr>
            <a:lvl3pPr marL="1360246" indent="0">
              <a:buNone/>
              <a:defRPr sz="2700" b="1"/>
            </a:lvl3pPr>
            <a:lvl4pPr marL="2040371" indent="0">
              <a:buNone/>
              <a:defRPr sz="2400" b="1"/>
            </a:lvl4pPr>
            <a:lvl5pPr marL="2720493" indent="0">
              <a:buNone/>
              <a:defRPr sz="2400" b="1"/>
            </a:lvl5pPr>
            <a:lvl6pPr marL="3400616" indent="0">
              <a:buNone/>
              <a:defRPr sz="2400" b="1"/>
            </a:lvl6pPr>
            <a:lvl7pPr marL="4080739" indent="0">
              <a:buNone/>
              <a:defRPr sz="2400" b="1"/>
            </a:lvl7pPr>
            <a:lvl8pPr marL="4760863" indent="0">
              <a:buNone/>
              <a:defRPr sz="2400" b="1"/>
            </a:lvl8pPr>
            <a:lvl9pPr marL="5440987" indent="0">
              <a:buNone/>
              <a:defRPr sz="24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3245" y="2319869"/>
            <a:ext cx="4888908" cy="4214707"/>
          </a:xfrm>
        </p:spPr>
        <p:txBody>
          <a:bodyPr/>
          <a:lstStyle>
            <a:lvl1pPr>
              <a:defRPr sz="3500"/>
            </a:lvl1pPr>
            <a:lvl2pPr>
              <a:defRPr sz="31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20805" y="1637454"/>
            <a:ext cx="4890829" cy="682413"/>
          </a:xfrm>
        </p:spPr>
        <p:txBody>
          <a:bodyPr anchor="b"/>
          <a:lstStyle>
            <a:lvl1pPr marL="0" indent="0">
              <a:buNone/>
              <a:defRPr sz="3500" b="1"/>
            </a:lvl1pPr>
            <a:lvl2pPr marL="680123" indent="0">
              <a:buNone/>
              <a:defRPr sz="3100" b="1"/>
            </a:lvl2pPr>
            <a:lvl3pPr marL="1360246" indent="0">
              <a:buNone/>
              <a:defRPr sz="2700" b="1"/>
            </a:lvl3pPr>
            <a:lvl4pPr marL="2040371" indent="0">
              <a:buNone/>
              <a:defRPr sz="2400" b="1"/>
            </a:lvl4pPr>
            <a:lvl5pPr marL="2720493" indent="0">
              <a:buNone/>
              <a:defRPr sz="2400" b="1"/>
            </a:lvl5pPr>
            <a:lvl6pPr marL="3400616" indent="0">
              <a:buNone/>
              <a:defRPr sz="2400" b="1"/>
            </a:lvl6pPr>
            <a:lvl7pPr marL="4080739" indent="0">
              <a:buNone/>
              <a:defRPr sz="2400" b="1"/>
            </a:lvl7pPr>
            <a:lvl8pPr marL="4760863" indent="0">
              <a:buNone/>
              <a:defRPr sz="2400" b="1"/>
            </a:lvl8pPr>
            <a:lvl9pPr marL="5440987" indent="0">
              <a:buNone/>
              <a:defRPr sz="24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20805" y="2319869"/>
            <a:ext cx="4890829" cy="4214707"/>
          </a:xfrm>
        </p:spPr>
        <p:txBody>
          <a:bodyPr/>
          <a:lstStyle>
            <a:lvl1pPr>
              <a:defRPr sz="3500"/>
            </a:lvl1pPr>
            <a:lvl2pPr>
              <a:defRPr sz="31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3C5AA9-C760-43CD-9433-4F66E25032D8}" type="datetimeFigureOut">
              <a:rPr lang="en-US" smtClean="0"/>
              <a:pPr/>
              <a:t>2/20/2021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FF2378-8AEA-4E8F-9D4A-B7EB2748C31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3C5AA9-C760-43CD-9433-4F66E25032D8}" type="datetimeFigureOut">
              <a:rPr lang="en-US" smtClean="0"/>
              <a:pPr/>
              <a:t>2/20/2021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FF2378-8AEA-4E8F-9D4A-B7EB2748C31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3C5AA9-C760-43CD-9433-4F66E25032D8}" type="datetimeFigureOut">
              <a:rPr lang="en-US" smtClean="0"/>
              <a:pPr/>
              <a:t>2/20/2021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FF2378-8AEA-4E8F-9D4A-B7EB2748C31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3245" y="291254"/>
            <a:ext cx="3640268" cy="1239520"/>
          </a:xfrm>
        </p:spPr>
        <p:txBody>
          <a:bodyPr anchor="b"/>
          <a:lstStyle>
            <a:lvl1pPr algn="l">
              <a:defRPr sz="31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26061" y="291256"/>
            <a:ext cx="6185572" cy="6243321"/>
          </a:xfrm>
        </p:spPr>
        <p:txBody>
          <a:bodyPr/>
          <a:lstStyle>
            <a:lvl1pPr>
              <a:defRPr sz="4800"/>
            </a:lvl1pPr>
            <a:lvl2pPr>
              <a:defRPr sz="4200"/>
            </a:lvl2pPr>
            <a:lvl3pPr>
              <a:defRPr sz="3500"/>
            </a:lvl3pPr>
            <a:lvl4pPr>
              <a:defRPr sz="3100"/>
            </a:lvl4pPr>
            <a:lvl5pPr>
              <a:defRPr sz="3100"/>
            </a:lvl5pPr>
            <a:lvl6pPr>
              <a:defRPr sz="3100"/>
            </a:lvl6pPr>
            <a:lvl7pPr>
              <a:defRPr sz="3100"/>
            </a:lvl7pPr>
            <a:lvl8pPr>
              <a:defRPr sz="3100"/>
            </a:lvl8pPr>
            <a:lvl9pPr>
              <a:defRPr sz="3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53245" y="1530776"/>
            <a:ext cx="3640268" cy="5003801"/>
          </a:xfrm>
        </p:spPr>
        <p:txBody>
          <a:bodyPr/>
          <a:lstStyle>
            <a:lvl1pPr marL="0" indent="0">
              <a:buNone/>
              <a:defRPr sz="2100"/>
            </a:lvl1pPr>
            <a:lvl2pPr marL="680123" indent="0">
              <a:buNone/>
              <a:defRPr sz="1800"/>
            </a:lvl2pPr>
            <a:lvl3pPr marL="1360246" indent="0">
              <a:buNone/>
              <a:defRPr sz="1400"/>
            </a:lvl3pPr>
            <a:lvl4pPr marL="2040371" indent="0">
              <a:buNone/>
              <a:defRPr sz="1300"/>
            </a:lvl4pPr>
            <a:lvl5pPr marL="2720493" indent="0">
              <a:buNone/>
              <a:defRPr sz="1300"/>
            </a:lvl5pPr>
            <a:lvl6pPr marL="3400616" indent="0">
              <a:buNone/>
              <a:defRPr sz="1300"/>
            </a:lvl6pPr>
            <a:lvl7pPr marL="4080739" indent="0">
              <a:buNone/>
              <a:defRPr sz="1300"/>
            </a:lvl7pPr>
            <a:lvl8pPr marL="4760863" indent="0">
              <a:buNone/>
              <a:defRPr sz="1300"/>
            </a:lvl8pPr>
            <a:lvl9pPr marL="5440987" indent="0">
              <a:buNone/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3C5AA9-C760-43CD-9433-4F66E25032D8}" type="datetimeFigureOut">
              <a:rPr lang="en-US" smtClean="0"/>
              <a:pPr/>
              <a:t>2/20/2021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FF2378-8AEA-4E8F-9D4A-B7EB2748C31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8794" y="5120642"/>
            <a:ext cx="6638925" cy="604521"/>
          </a:xfrm>
        </p:spPr>
        <p:txBody>
          <a:bodyPr anchor="b"/>
          <a:lstStyle>
            <a:lvl1pPr algn="l">
              <a:defRPr sz="31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168794" y="653626"/>
            <a:ext cx="6638925" cy="4389120"/>
          </a:xfrm>
        </p:spPr>
        <p:txBody>
          <a:bodyPr/>
          <a:lstStyle>
            <a:lvl1pPr marL="0" indent="0">
              <a:buNone/>
              <a:defRPr sz="4800"/>
            </a:lvl1pPr>
            <a:lvl2pPr marL="680123" indent="0">
              <a:buNone/>
              <a:defRPr sz="4200"/>
            </a:lvl2pPr>
            <a:lvl3pPr marL="1360246" indent="0">
              <a:buNone/>
              <a:defRPr sz="3500"/>
            </a:lvl3pPr>
            <a:lvl4pPr marL="2040371" indent="0">
              <a:buNone/>
              <a:defRPr sz="3100"/>
            </a:lvl4pPr>
            <a:lvl5pPr marL="2720493" indent="0">
              <a:buNone/>
              <a:defRPr sz="3100"/>
            </a:lvl5pPr>
            <a:lvl6pPr marL="3400616" indent="0">
              <a:buNone/>
              <a:defRPr sz="3100"/>
            </a:lvl6pPr>
            <a:lvl7pPr marL="4080739" indent="0">
              <a:buNone/>
              <a:defRPr sz="3100"/>
            </a:lvl7pPr>
            <a:lvl8pPr marL="4760863" indent="0">
              <a:buNone/>
              <a:defRPr sz="3100"/>
            </a:lvl8pPr>
            <a:lvl9pPr marL="5440987" indent="0">
              <a:buNone/>
              <a:defRPr sz="31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168794" y="5725163"/>
            <a:ext cx="6638925" cy="858519"/>
          </a:xfrm>
        </p:spPr>
        <p:txBody>
          <a:bodyPr/>
          <a:lstStyle>
            <a:lvl1pPr marL="0" indent="0">
              <a:buNone/>
              <a:defRPr sz="2100"/>
            </a:lvl1pPr>
            <a:lvl2pPr marL="680123" indent="0">
              <a:buNone/>
              <a:defRPr sz="1800"/>
            </a:lvl2pPr>
            <a:lvl3pPr marL="1360246" indent="0">
              <a:buNone/>
              <a:defRPr sz="1400"/>
            </a:lvl3pPr>
            <a:lvl4pPr marL="2040371" indent="0">
              <a:buNone/>
              <a:defRPr sz="1300"/>
            </a:lvl4pPr>
            <a:lvl5pPr marL="2720493" indent="0">
              <a:buNone/>
              <a:defRPr sz="1300"/>
            </a:lvl5pPr>
            <a:lvl6pPr marL="3400616" indent="0">
              <a:buNone/>
              <a:defRPr sz="1300"/>
            </a:lvl6pPr>
            <a:lvl7pPr marL="4080739" indent="0">
              <a:buNone/>
              <a:defRPr sz="1300"/>
            </a:lvl7pPr>
            <a:lvl8pPr marL="4760863" indent="0">
              <a:buNone/>
              <a:defRPr sz="1300"/>
            </a:lvl8pPr>
            <a:lvl9pPr marL="5440987" indent="0">
              <a:buNone/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3C5AA9-C760-43CD-9433-4F66E25032D8}" type="datetimeFigureOut">
              <a:rPr lang="en-US" smtClean="0"/>
              <a:pPr/>
              <a:t>2/20/2021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FF2378-8AEA-4E8F-9D4A-B7EB2748C31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53244" y="292947"/>
            <a:ext cx="9958388" cy="1219200"/>
          </a:xfrm>
          <a:prstGeom prst="rect">
            <a:avLst/>
          </a:prstGeom>
        </p:spPr>
        <p:txBody>
          <a:bodyPr vert="horz" lIns="136025" tIns="68012" rIns="136025" bIns="68012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53244" y="1706882"/>
            <a:ext cx="9958388" cy="4827694"/>
          </a:xfrm>
          <a:prstGeom prst="rect">
            <a:avLst/>
          </a:prstGeom>
        </p:spPr>
        <p:txBody>
          <a:bodyPr vert="horz" lIns="136025" tIns="68012" rIns="136025" bIns="68012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53244" y="6780108"/>
            <a:ext cx="2581804" cy="389466"/>
          </a:xfrm>
          <a:prstGeom prst="rect">
            <a:avLst/>
          </a:prstGeom>
        </p:spPr>
        <p:txBody>
          <a:bodyPr vert="horz" lIns="136025" tIns="68012" rIns="136025" bIns="68012" rtlCol="0" anchor="ctr"/>
          <a:lstStyle>
            <a:lvl1pPr algn="l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3C5AA9-C760-43CD-9433-4F66E25032D8}" type="datetimeFigureOut">
              <a:rPr lang="en-US" smtClean="0"/>
              <a:pPr/>
              <a:t>2/20/2021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780500" y="6780108"/>
            <a:ext cx="3503877" cy="389466"/>
          </a:xfrm>
          <a:prstGeom prst="rect">
            <a:avLst/>
          </a:prstGeom>
        </p:spPr>
        <p:txBody>
          <a:bodyPr vert="horz" lIns="136025" tIns="68012" rIns="136025" bIns="68012" rtlCol="0" anchor="ctr"/>
          <a:lstStyle>
            <a:lvl1pPr algn="ctr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929827" y="6780108"/>
            <a:ext cx="2581804" cy="389466"/>
          </a:xfrm>
          <a:prstGeom prst="rect">
            <a:avLst/>
          </a:prstGeom>
        </p:spPr>
        <p:txBody>
          <a:bodyPr vert="horz" lIns="136025" tIns="68012" rIns="136025" bIns="68012" rtlCol="0" anchor="ctr"/>
          <a:lstStyle>
            <a:lvl1pPr algn="r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FF2378-8AEA-4E8F-9D4A-B7EB2748C319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360246" rtl="0" eaLnBrk="1" latinLnBrk="0" hangingPunct="1">
        <a:spcBef>
          <a:spcPct val="0"/>
        </a:spcBef>
        <a:buNone/>
        <a:defRPr sz="6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510092" indent="-510092" algn="l" defTabSz="1360246" rtl="0" eaLnBrk="1" latinLnBrk="0" hangingPunct="1">
        <a:spcBef>
          <a:spcPct val="20000"/>
        </a:spcBef>
        <a:buFont typeface="Arial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1pPr>
      <a:lvl2pPr marL="1105201" indent="-425078" algn="l" defTabSz="1360246" rtl="0" eaLnBrk="1" latinLnBrk="0" hangingPunct="1">
        <a:spcBef>
          <a:spcPct val="20000"/>
        </a:spcBef>
        <a:buFont typeface="Arial" pitchFamily="34" charset="0"/>
        <a:buChar char="–"/>
        <a:defRPr sz="4200" kern="1200">
          <a:solidFill>
            <a:schemeClr val="tx1"/>
          </a:solidFill>
          <a:latin typeface="+mn-lt"/>
          <a:ea typeface="+mn-ea"/>
          <a:cs typeface="+mn-cs"/>
        </a:defRPr>
      </a:lvl2pPr>
      <a:lvl3pPr marL="1700309" indent="-340062" algn="l" defTabSz="1360246" rtl="0" eaLnBrk="1" latinLnBrk="0" hangingPunct="1">
        <a:spcBef>
          <a:spcPct val="20000"/>
        </a:spcBef>
        <a:buFont typeface="Arial" pitchFamily="34" charset="0"/>
        <a:buChar char="•"/>
        <a:defRPr sz="3500" kern="1200">
          <a:solidFill>
            <a:schemeClr val="tx1"/>
          </a:solidFill>
          <a:latin typeface="+mn-lt"/>
          <a:ea typeface="+mn-ea"/>
          <a:cs typeface="+mn-cs"/>
        </a:defRPr>
      </a:lvl3pPr>
      <a:lvl4pPr marL="2380432" indent="-340062" algn="l" defTabSz="1360246" rtl="0" eaLnBrk="1" latinLnBrk="0" hangingPunct="1">
        <a:spcBef>
          <a:spcPct val="20000"/>
        </a:spcBef>
        <a:buFont typeface="Arial" pitchFamily="34" charset="0"/>
        <a:buChar char="–"/>
        <a:defRPr sz="3100" kern="1200">
          <a:solidFill>
            <a:schemeClr val="tx1"/>
          </a:solidFill>
          <a:latin typeface="+mn-lt"/>
          <a:ea typeface="+mn-ea"/>
          <a:cs typeface="+mn-cs"/>
        </a:defRPr>
      </a:lvl4pPr>
      <a:lvl5pPr marL="3060555" indent="-340062" algn="l" defTabSz="1360246" rtl="0" eaLnBrk="1" latinLnBrk="0" hangingPunct="1">
        <a:spcBef>
          <a:spcPct val="20000"/>
        </a:spcBef>
        <a:buFont typeface="Arial" pitchFamily="34" charset="0"/>
        <a:buChar char="»"/>
        <a:defRPr sz="3100" kern="1200">
          <a:solidFill>
            <a:schemeClr val="tx1"/>
          </a:solidFill>
          <a:latin typeface="+mn-lt"/>
          <a:ea typeface="+mn-ea"/>
          <a:cs typeface="+mn-cs"/>
        </a:defRPr>
      </a:lvl5pPr>
      <a:lvl6pPr marL="3740678" indent="-340062" algn="l" defTabSz="1360246" rtl="0" eaLnBrk="1" latinLnBrk="0" hangingPunct="1">
        <a:spcBef>
          <a:spcPct val="20000"/>
        </a:spcBef>
        <a:buFont typeface="Arial" pitchFamily="34" charset="0"/>
        <a:buChar char="•"/>
        <a:defRPr sz="3100" kern="1200">
          <a:solidFill>
            <a:schemeClr val="tx1"/>
          </a:solidFill>
          <a:latin typeface="+mn-lt"/>
          <a:ea typeface="+mn-ea"/>
          <a:cs typeface="+mn-cs"/>
        </a:defRPr>
      </a:lvl6pPr>
      <a:lvl7pPr marL="4420801" indent="-340062" algn="l" defTabSz="1360246" rtl="0" eaLnBrk="1" latinLnBrk="0" hangingPunct="1">
        <a:spcBef>
          <a:spcPct val="20000"/>
        </a:spcBef>
        <a:buFont typeface="Arial" pitchFamily="34" charset="0"/>
        <a:buChar char="•"/>
        <a:defRPr sz="3100" kern="1200">
          <a:solidFill>
            <a:schemeClr val="tx1"/>
          </a:solidFill>
          <a:latin typeface="+mn-lt"/>
          <a:ea typeface="+mn-ea"/>
          <a:cs typeface="+mn-cs"/>
        </a:defRPr>
      </a:lvl7pPr>
      <a:lvl8pPr marL="5100925" indent="-340062" algn="l" defTabSz="1360246" rtl="0" eaLnBrk="1" latinLnBrk="0" hangingPunct="1">
        <a:spcBef>
          <a:spcPct val="20000"/>
        </a:spcBef>
        <a:buFont typeface="Arial" pitchFamily="34" charset="0"/>
        <a:buChar char="•"/>
        <a:defRPr sz="3100" kern="1200">
          <a:solidFill>
            <a:schemeClr val="tx1"/>
          </a:solidFill>
          <a:latin typeface="+mn-lt"/>
          <a:ea typeface="+mn-ea"/>
          <a:cs typeface="+mn-cs"/>
        </a:defRPr>
      </a:lvl8pPr>
      <a:lvl9pPr marL="5781049" indent="-340062" algn="l" defTabSz="1360246" rtl="0" eaLnBrk="1" latinLnBrk="0" hangingPunct="1">
        <a:spcBef>
          <a:spcPct val="20000"/>
        </a:spcBef>
        <a:buFont typeface="Arial" pitchFamily="34" charset="0"/>
        <a:buChar char="•"/>
        <a:defRPr sz="31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360246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80123" algn="l" defTabSz="1360246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360246" algn="l" defTabSz="1360246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2040371" algn="l" defTabSz="1360246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20493" algn="l" defTabSz="1360246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400616" algn="l" defTabSz="1360246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080739" algn="l" defTabSz="1360246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760863" algn="l" defTabSz="1360246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440987" algn="l" defTabSz="1360246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26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Untitled-Project (2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037" y="54991"/>
            <a:ext cx="11018838" cy="7184009"/>
          </a:xfrm>
          <a:prstGeom prst="rect">
            <a:avLst/>
          </a:prstGeom>
          <a:ln cmpd="tri">
            <a:solidFill>
              <a:schemeClr val="tx1"/>
            </a:solidFill>
          </a:ln>
        </p:spPr>
      </p:pic>
      <p:pic>
        <p:nvPicPr>
          <p:cNvPr id="6" name="Picture 5" descr="photo-1551170544-e5212d20b2c3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0442019">
            <a:off x="9171813" y="3716780"/>
            <a:ext cx="1587482" cy="3657600"/>
          </a:xfrm>
          <a:prstGeom prst="ellipse">
            <a:avLst/>
          </a:prstGeom>
          <a:ln>
            <a:noFill/>
          </a:ln>
          <a:effectLst>
            <a:softEdge rad="635000"/>
          </a:effectLst>
        </p:spPr>
      </p:pic>
      <p:sp>
        <p:nvSpPr>
          <p:cNvPr id="7" name="TextBox 6"/>
          <p:cNvSpPr txBox="1"/>
          <p:nvPr/>
        </p:nvSpPr>
        <p:spPr>
          <a:xfrm>
            <a:off x="2789237" y="5410200"/>
            <a:ext cx="7162800" cy="1573479"/>
          </a:xfrm>
          <a:prstGeom prst="rect">
            <a:avLst/>
          </a:prstGeom>
          <a:noFill/>
        </p:spPr>
        <p:txBody>
          <a:bodyPr wrap="square" lIns="95222" tIns="47611" rIns="95222" bIns="47611" rtlCol="0">
            <a:spAutoFit/>
          </a:bodyPr>
          <a:lstStyle/>
          <a:p>
            <a:r>
              <a:rPr lang="en-US" sz="9600" b="1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সবাইকে</a:t>
            </a:r>
            <a:r>
              <a:rPr lang="en-US" sz="96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9600" b="1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শুভেচ্ছা</a:t>
            </a:r>
            <a:r>
              <a:rPr lang="en-US" sz="96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9600" b="1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11064875" cy="7315200"/>
          </a:xfrm>
          <a:prstGeom prst="rect">
            <a:avLst/>
          </a:prstGeom>
          <a:noFill/>
          <a:ln w="193675" cap="rnd" cmpd="tri">
            <a:solidFill>
              <a:srgbClr val="7030A0"/>
            </a:solidFill>
            <a:prstDash val="solid"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 descr="BGS Cover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08237" y="0"/>
            <a:ext cx="8001000" cy="5646502"/>
          </a:xfrm>
          <a:prstGeom prst="ellipse">
            <a:avLst/>
          </a:prstGeom>
          <a:ln>
            <a:noFill/>
          </a:ln>
          <a:effectLst>
            <a:softEdge rad="6350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001700kalerkantho-tt-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9437" y="3962400"/>
            <a:ext cx="4419600" cy="2713583"/>
          </a:xfrm>
          <a:prstGeom prst="rect">
            <a:avLst/>
          </a:prstGeom>
        </p:spPr>
      </p:pic>
      <p:pic>
        <p:nvPicPr>
          <p:cNvPr id="4" name="Picture 3" descr="400px-WarOfLiberationGerila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32437" y="3962400"/>
            <a:ext cx="4629873" cy="2743200"/>
          </a:xfrm>
          <a:prstGeom prst="rect">
            <a:avLst/>
          </a:prstGeom>
        </p:spPr>
      </p:pic>
      <p:sp>
        <p:nvSpPr>
          <p:cNvPr id="5" name="Cloud Callout 4"/>
          <p:cNvSpPr/>
          <p:nvPr/>
        </p:nvSpPr>
        <p:spPr>
          <a:xfrm>
            <a:off x="914400" y="381000"/>
            <a:ext cx="8915400" cy="2743200"/>
          </a:xfrm>
          <a:prstGeom prst="cloudCallou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n-IN" sz="36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endParaRPr lang="bn-IN" sz="36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চুপিসারে লুকিয়ে যুদ্ধ করাই হলো গেরিলা যুদ্ধ। যারা এমন যুদ্ধ করে তারাই হলো গেরিলা।</a:t>
            </a:r>
          </a:p>
          <a:p>
            <a:pPr algn="ctr"/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0" y="0"/>
            <a:ext cx="11064875" cy="7315200"/>
          </a:xfrm>
          <a:prstGeom prst="rect">
            <a:avLst/>
          </a:prstGeom>
          <a:noFill/>
          <a:ln w="193675" cap="rnd" cmpd="tri">
            <a:solidFill>
              <a:srgbClr val="7030A0"/>
            </a:solidFill>
            <a:prstDash val="solid"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dirty="0" smtClean="0"/>
              <a:t>১</a:t>
            </a:r>
            <a:endParaRPr lang="en-US" dirty="0"/>
          </a:p>
        </p:txBody>
      </p:sp>
      <p:pic>
        <p:nvPicPr>
          <p:cNvPr id="7" name="Picture 6" descr="kawsarchowdhury-1526157521-2c7438f_xlarge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459787" y="5742317"/>
            <a:ext cx="2605088" cy="1572883"/>
          </a:xfrm>
          <a:prstGeom prst="rect">
            <a:avLst/>
          </a:prstGeom>
          <a:effectLst>
            <a:softEdge rad="635000"/>
          </a:effec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398837" y="457200"/>
            <a:ext cx="4953000" cy="58477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এবার ভেবে ভেবে প্রশ্নগুলোর উত্তর দাও 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27037" y="2895600"/>
            <a:ext cx="1016476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v"/>
            </a:pPr>
            <a:endParaRPr lang="bn-IN" sz="3600" dirty="0" smtClean="0">
              <a:latin typeface="NikoshBAN" pitchFamily="2" charset="0"/>
              <a:cs typeface="NikoshBAN" pitchFamily="2" charset="0"/>
            </a:endParaRPr>
          </a:p>
          <a:p>
            <a:pPr>
              <a:buFont typeface="Wingdings" pitchFamily="2" charset="2"/>
              <a:buChar char="v"/>
            </a:pPr>
            <a:endParaRPr lang="bn-IN" sz="1800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084637" y="3352800"/>
            <a:ext cx="3124200" cy="58477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প্রশ্নগুলোর উত্তর  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884237" y="1143000"/>
            <a:ext cx="9753600" cy="68580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মুক্তিযুদ্ধে পাকিস্তানিদের বিরুদ্ধে প্রথম সশস্র  প্রতিরোধ কোথায় হয়?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884237" y="2057400"/>
            <a:ext cx="9753600" cy="6858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IN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গেরিলা যুদ্ধ বলতে কী বুঝ?  </a:t>
            </a:r>
            <a:endParaRPr lang="en-US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960437" y="4191000"/>
            <a:ext cx="9753600" cy="68580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Font typeface="Wingdings" pitchFamily="2" charset="2"/>
              <a:buChar char="v"/>
            </a:pPr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১৯ মার্চ,</a:t>
            </a:r>
            <a:r>
              <a:rPr lang="bn-IN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১৯৭১ সালে</a:t>
            </a:r>
            <a:r>
              <a:rPr lang="bn-IN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পাকিস্তানি হানাদার বাহিনীর বিরুদ্ধে সর্বপ্রথম সশস্ত্র প্রতিরোধ গড়ে তো</a:t>
            </a:r>
            <a:r>
              <a:rPr lang="bn-IN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লা হয়</a:t>
            </a:r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জয়দেবপুর তথা গাজীপুরে</a:t>
            </a:r>
            <a:r>
              <a:rPr lang="bn-IN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 </a:t>
            </a:r>
          </a:p>
        </p:txBody>
      </p:sp>
      <p:sp>
        <p:nvSpPr>
          <p:cNvPr id="11" name="Rectangle 10"/>
          <p:cNvSpPr/>
          <p:nvPr/>
        </p:nvSpPr>
        <p:spPr>
          <a:xfrm>
            <a:off x="884237" y="5105400"/>
            <a:ext cx="9753600" cy="6858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চুপিসারে লুকিয়ে যুদ্ধ করাই হলো গেরিলা যুদ্ধ।</a:t>
            </a:r>
            <a:endParaRPr lang="en-US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11064875" cy="7315200"/>
          </a:xfrm>
          <a:prstGeom prst="rect">
            <a:avLst/>
          </a:prstGeom>
          <a:noFill/>
          <a:ln w="193675" cap="rnd" cmpd="tri">
            <a:solidFill>
              <a:srgbClr val="7030A0"/>
            </a:solidFill>
            <a:prstDash val="solid"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dirty="0" smtClean="0"/>
              <a:t>১</a:t>
            </a:r>
            <a:endParaRPr lang="en-US" dirty="0"/>
          </a:p>
        </p:txBody>
      </p:sp>
      <p:pic>
        <p:nvPicPr>
          <p:cNvPr id="12" name="Picture 11" descr="kawsarchowdhury-1526157521-2c7438f_xlarge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459787" y="5742317"/>
            <a:ext cx="2605088" cy="1572883"/>
          </a:xfrm>
          <a:prstGeom prst="rect">
            <a:avLst/>
          </a:prstGeom>
          <a:effectLst>
            <a:softEdge rad="635000"/>
          </a:effec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98637" y="990600"/>
            <a:ext cx="5410200" cy="60904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Box 2"/>
          <p:cNvSpPr txBox="1"/>
          <p:nvPr/>
        </p:nvSpPr>
        <p:spPr>
          <a:xfrm>
            <a:off x="0" y="228600"/>
            <a:ext cx="10561637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dirty="0" smtClean="0"/>
              <a:t>শিক্ষার্থী বন্ধু, পাঠ্য বইয়ের ৬ নক পৃষ্ঠা দেখো এবং পড়ো 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11064875" cy="7315200"/>
          </a:xfrm>
          <a:prstGeom prst="rect">
            <a:avLst/>
          </a:prstGeom>
          <a:noFill/>
          <a:ln w="193675" cap="rnd" cmpd="tri">
            <a:solidFill>
              <a:srgbClr val="7030A0"/>
            </a:solidFill>
            <a:prstDash val="solid"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dirty="0" smtClean="0"/>
              <a:t>১</a:t>
            </a:r>
            <a:endParaRPr lang="en-US" dirty="0"/>
          </a:p>
        </p:txBody>
      </p:sp>
      <p:pic>
        <p:nvPicPr>
          <p:cNvPr id="5" name="Picture 4" descr="kawsarchowdhury-1526157521-2c7438f_xlarge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459787" y="5742317"/>
            <a:ext cx="2605088" cy="1572883"/>
          </a:xfrm>
          <a:prstGeom prst="rect">
            <a:avLst/>
          </a:prstGeom>
          <a:effectLst>
            <a:softEdge rad="635000"/>
          </a:effec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808037" y="5257800"/>
            <a:ext cx="932656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bn-IN" sz="3600" b="1" dirty="0" smtClean="0">
                <a:latin typeface="NikoshBAN" pitchFamily="2" charset="0"/>
                <a:cs typeface="NikoshBAN" pitchFamily="2" charset="0"/>
              </a:rPr>
              <a:t>মুক্তিযুদ্ধে 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ধর্ম বর্ণ নির্বিশেষে ক্ষুদ্র নৃ-গোষ্ঠী সম্প্রদায়ের মানুষগুলো, স্বাধীনতাকামী জনগণ ঝাঁপিয়ে পড়েছিল মুক্তিযুদ্ধে।</a:t>
            </a:r>
            <a:r>
              <a:rPr lang="bn-IN" sz="3600" dirty="0" smtClean="0">
                <a:latin typeface="NikoshBAN" pitchFamily="2" charset="0"/>
                <a:cs typeface="NikoshBAN" pitchFamily="2" charset="0"/>
              </a:rPr>
              <a:t> তাই ক্ষুদ্র নৃগোষ্ঠীর মানুষের অবদানও কম নয়। </a:t>
            </a:r>
            <a:r>
              <a:rPr lang="bn-IN" sz="3600" b="1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0"/>
            <a:ext cx="11064875" cy="7315200"/>
          </a:xfrm>
          <a:prstGeom prst="rect">
            <a:avLst/>
          </a:prstGeom>
          <a:noFill/>
          <a:ln w="193675" cap="rnd" cmpd="tri">
            <a:solidFill>
              <a:srgbClr val="7030A0"/>
            </a:solidFill>
            <a:prstDash val="solid"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 descr="63482_199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03437" y="533400"/>
            <a:ext cx="5734050" cy="4143375"/>
          </a:xfrm>
          <a:prstGeom prst="rect">
            <a:avLst/>
          </a:prstGeom>
        </p:spPr>
      </p:pic>
      <p:pic>
        <p:nvPicPr>
          <p:cNvPr id="8" name="Picture 7" descr="kawsarchowdhury-1526157521-2c7438f_xlarge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459787" y="5742317"/>
            <a:ext cx="2605088" cy="1572883"/>
          </a:xfrm>
          <a:prstGeom prst="rect">
            <a:avLst/>
          </a:prstGeom>
          <a:effectLst>
            <a:softEdge rad="6350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50837" y="5006876"/>
            <a:ext cx="10058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bn-IN" sz="3600" dirty="0" smtClean="0">
              <a:latin typeface="NikoshBAN" pitchFamily="2" charset="0"/>
              <a:cs typeface="NikoshBAN" pitchFamily="2" charset="0"/>
            </a:endParaRPr>
          </a:p>
          <a:p>
            <a:pPr algn="just"/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নারীরা মুক্তিযোদ্ধাদের খাবার, আশ্রয় ও তথ্য দিয়ে সাহায্য করে।</a:t>
            </a:r>
            <a:endParaRPr lang="en-US" sz="3600" dirty="0">
              <a:ln>
                <a:solidFill>
                  <a:schemeClr val="tx1"/>
                </a:solidFill>
              </a:ln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11064875" cy="7315200"/>
          </a:xfrm>
          <a:prstGeom prst="rect">
            <a:avLst/>
          </a:prstGeom>
          <a:noFill/>
          <a:ln w="193675" cap="rnd" cmpd="tri">
            <a:solidFill>
              <a:srgbClr val="7030A0"/>
            </a:solidFill>
            <a:prstDash val="solid"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Untitled-1 copy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8637" y="304800"/>
            <a:ext cx="7564438" cy="4254996"/>
          </a:xfrm>
          <a:prstGeom prst="rect">
            <a:avLst/>
          </a:prstGeom>
        </p:spPr>
      </p:pic>
      <p:pic>
        <p:nvPicPr>
          <p:cNvPr id="5" name="Picture 4" descr="kawsarchowdhury-1526157521-2c7438f_xlarge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459787" y="5742317"/>
            <a:ext cx="2605088" cy="1572883"/>
          </a:xfrm>
          <a:prstGeom prst="rect">
            <a:avLst/>
          </a:prstGeom>
          <a:effectLst>
            <a:softEdge rad="6350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036637" y="5410200"/>
            <a:ext cx="8229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অনেক নারী প্রশিক্ষন নিয়ে সরাসরি যুদ্ধে অংশগ্রহন করেন।</a:t>
            </a:r>
            <a:endParaRPr lang="bn-IN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0"/>
            <a:ext cx="11064875" cy="7315200"/>
          </a:xfrm>
          <a:prstGeom prst="rect">
            <a:avLst/>
          </a:prstGeom>
          <a:noFill/>
          <a:ln w="193675" cap="rnd" cmpd="tri">
            <a:solidFill>
              <a:srgbClr val="7030A0"/>
            </a:solidFill>
            <a:prstDash val="solid"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e558f9b22ea2fa0920f69a5d71e0688c-584ddfe82bdf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61037" y="762000"/>
            <a:ext cx="4907700" cy="3581400"/>
          </a:xfrm>
          <a:prstGeom prst="rect">
            <a:avLst/>
          </a:prstGeom>
        </p:spPr>
      </p:pic>
      <p:pic>
        <p:nvPicPr>
          <p:cNvPr id="7" name="Picture 6" descr="showThumb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6259" y="762000"/>
            <a:ext cx="5162378" cy="3581400"/>
          </a:xfrm>
          <a:prstGeom prst="rect">
            <a:avLst/>
          </a:prstGeom>
        </p:spPr>
      </p:pic>
      <p:pic>
        <p:nvPicPr>
          <p:cNvPr id="8" name="Picture 7" descr="kawsarchowdhury-1526157521-2c7438f_xlarge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459787" y="5742317"/>
            <a:ext cx="2605088" cy="1572883"/>
          </a:xfrm>
          <a:prstGeom prst="rect">
            <a:avLst/>
          </a:prstGeom>
          <a:effectLst>
            <a:softEdge rad="6350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11064875" cy="7315200"/>
          </a:xfrm>
          <a:prstGeom prst="rect">
            <a:avLst/>
          </a:prstGeom>
          <a:noFill/>
          <a:ln w="193675" cap="rnd" cmpd="tri">
            <a:solidFill>
              <a:srgbClr val="7030A0"/>
            </a:solidFill>
            <a:prstDash val="solid"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41437" y="304800"/>
            <a:ext cx="8458200" cy="514846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341437" y="5715000"/>
            <a:ext cx="7620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সংস্কৃতি কর্মীরা তাদের কর্মকান্ডের মধ্যদিয়ে মুক্তিযোদ্ধাদের অনুপ্রাণিত করেন।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8" name="Picture 7" descr="kawsarchowdhury-1526157521-2c7438f_xlarge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459787" y="5742317"/>
            <a:ext cx="2605088" cy="1572883"/>
          </a:xfrm>
          <a:prstGeom prst="rect">
            <a:avLst/>
          </a:prstGeom>
          <a:effectLst>
            <a:softEdge rad="6350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own Arrow 9"/>
          <p:cNvSpPr/>
          <p:nvPr/>
        </p:nvSpPr>
        <p:spPr>
          <a:xfrm>
            <a:off x="2865437" y="1905000"/>
            <a:ext cx="381000" cy="1143000"/>
          </a:xfrm>
          <a:prstGeom prst="downArrow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5303837" y="3048000"/>
            <a:ext cx="3581400" cy="106680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অ্যাকশন গ্রুপ </a:t>
            </a:r>
            <a:endParaRPr lang="en-US" sz="4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341437" y="3048000"/>
            <a:ext cx="3429000" cy="106680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ইন্টিলিজেন্স গ্রুপ</a:t>
            </a:r>
            <a:endParaRPr lang="en-US" sz="4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493837" y="990600"/>
            <a:ext cx="7467600" cy="91440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গেরিলা বাহিনী</a:t>
            </a:r>
            <a:endParaRPr lang="en-US" sz="4000" dirty="0">
              <a:solidFill>
                <a:schemeClr val="bg1"/>
              </a:solidFill>
            </a:endParaRPr>
          </a:p>
        </p:txBody>
      </p:sp>
      <p:sp>
        <p:nvSpPr>
          <p:cNvPr id="14" name="Down Arrow 13"/>
          <p:cNvSpPr/>
          <p:nvPr/>
        </p:nvSpPr>
        <p:spPr>
          <a:xfrm>
            <a:off x="7285037" y="1905000"/>
            <a:ext cx="381000" cy="1143000"/>
          </a:xfrm>
          <a:prstGeom prst="downArrow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11064875" cy="7315200"/>
          </a:xfrm>
          <a:prstGeom prst="rect">
            <a:avLst/>
          </a:prstGeom>
          <a:noFill/>
          <a:ln w="193675" cap="rnd" cmpd="tri">
            <a:solidFill>
              <a:srgbClr val="7030A0"/>
            </a:solidFill>
            <a:prstDash val="solid"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dirty="0" smtClean="0"/>
              <a:t>১</a:t>
            </a:r>
            <a:endParaRPr lang="en-US" dirty="0"/>
          </a:p>
        </p:txBody>
      </p:sp>
      <p:pic>
        <p:nvPicPr>
          <p:cNvPr id="8" name="Picture 7" descr="kawsarchowdhury-1526157521-2c7438f_xlarge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459787" y="5742317"/>
            <a:ext cx="2605088" cy="1572883"/>
          </a:xfrm>
          <a:prstGeom prst="rect">
            <a:avLst/>
          </a:prstGeom>
          <a:effectLst>
            <a:softEdge rad="635000"/>
          </a:effectLst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eg_01-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2837" y="381000"/>
            <a:ext cx="8763000" cy="429495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93837" y="5410200"/>
            <a:ext cx="7848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ইন্টিলিজেন্স গ্রুপ এর কাজ ছিল শত্রুর গতিবিধি সম্পর্কে খোজ খবর রাখা।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11064875" cy="7315200"/>
          </a:xfrm>
          <a:prstGeom prst="rect">
            <a:avLst/>
          </a:prstGeom>
          <a:noFill/>
          <a:ln w="193675" cap="rnd" cmpd="tri">
            <a:solidFill>
              <a:srgbClr val="7030A0"/>
            </a:solidFill>
            <a:prstDash val="solid"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dirty="0" smtClean="0"/>
              <a:t>১</a:t>
            </a:r>
            <a:endParaRPr lang="en-US" dirty="0"/>
          </a:p>
        </p:txBody>
      </p:sp>
      <p:pic>
        <p:nvPicPr>
          <p:cNvPr id="5" name="Picture 4" descr="kawsarchowdhury-1526157521-2c7438f_xlarge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459787" y="5742317"/>
            <a:ext cx="2605088" cy="1572883"/>
          </a:xfrm>
          <a:prstGeom prst="rect">
            <a:avLst/>
          </a:prstGeom>
          <a:effectLst>
            <a:softEdge rad="635000"/>
          </a:effectLst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36637" y="5181600"/>
            <a:ext cx="8458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অ্যাকশন গ্রুপের কাজ ছিল অস্র বহন করা এবং সম্মুখ যুদ্ধে অংশগ্রহন করা । 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 descr="beg_0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93837" y="381000"/>
            <a:ext cx="7239000" cy="4375364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0" y="0"/>
            <a:ext cx="11064875" cy="7315200"/>
          </a:xfrm>
          <a:prstGeom prst="rect">
            <a:avLst/>
          </a:prstGeom>
          <a:noFill/>
          <a:ln w="193675" cap="rnd" cmpd="tri">
            <a:solidFill>
              <a:srgbClr val="7030A0"/>
            </a:solidFill>
            <a:prstDash val="solid"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dirty="0" smtClean="0"/>
              <a:t>১</a:t>
            </a:r>
            <a:endParaRPr lang="en-US" dirty="0"/>
          </a:p>
        </p:txBody>
      </p:sp>
      <p:pic>
        <p:nvPicPr>
          <p:cNvPr id="5" name="Picture 4" descr="kawsarchowdhury-1526157521-2c7438f_xlarge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459787" y="5742317"/>
            <a:ext cx="2605088" cy="1572883"/>
          </a:xfrm>
          <a:prstGeom prst="rect">
            <a:avLst/>
          </a:prstGeom>
          <a:effectLst>
            <a:softEdge rad="635000"/>
          </a:effec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9"/>
          <p:cNvGrpSpPr/>
          <p:nvPr/>
        </p:nvGrpSpPr>
        <p:grpSpPr>
          <a:xfrm>
            <a:off x="184415" y="118620"/>
            <a:ext cx="10634575" cy="6024266"/>
            <a:chOff x="137679" y="111204"/>
            <a:chExt cx="7939521" cy="3804240"/>
          </a:xfrm>
        </p:grpSpPr>
        <p:sp>
          <p:nvSpPr>
            <p:cNvPr id="16" name="TextBox 15"/>
            <p:cNvSpPr txBox="1"/>
            <p:nvPr/>
          </p:nvSpPr>
          <p:spPr>
            <a:xfrm>
              <a:off x="137679" y="1912949"/>
              <a:ext cx="2937164" cy="2002495"/>
            </a:xfrm>
            <a:prstGeom prst="rect">
              <a:avLst/>
            </a:prstGeom>
            <a:noFill/>
          </p:spPr>
          <p:txBody>
            <a:bodyPr wrap="square" lIns="122895" tIns="61448" rIns="122895" bIns="61448" rtlCol="0">
              <a:spAutoFit/>
            </a:bodyPr>
            <a:lstStyle/>
            <a:p>
              <a:pPr algn="ctr"/>
              <a:r>
                <a:rPr lang="en-US" sz="3700" b="1" dirty="0" err="1">
                  <a:latin typeface="NikoshBAN" pitchFamily="2" charset="0"/>
                  <a:cs typeface="NikoshBAN" pitchFamily="2" charset="0"/>
                </a:rPr>
                <a:t>মোঃ</a:t>
              </a:r>
              <a:r>
                <a:rPr lang="en-US" sz="3700" b="1" dirty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700" b="1" dirty="0" err="1">
                  <a:latin typeface="NikoshBAN" pitchFamily="2" charset="0"/>
                  <a:cs typeface="NikoshBAN" pitchFamily="2" charset="0"/>
                </a:rPr>
                <a:t>নাছির</a:t>
              </a:r>
              <a:r>
                <a:rPr lang="en-US" sz="3700" b="1" dirty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700" b="1" dirty="0" err="1">
                  <a:latin typeface="NikoshBAN" pitchFamily="2" charset="0"/>
                  <a:cs typeface="NikoshBAN" pitchFamily="2" charset="0"/>
                </a:rPr>
                <a:t>উদ্দিন</a:t>
              </a:r>
              <a:r>
                <a:rPr lang="en-US" sz="3700" b="1" dirty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700" b="1" dirty="0" err="1">
                  <a:latin typeface="NikoshBAN" pitchFamily="2" charset="0"/>
                  <a:cs typeface="NikoshBAN" pitchFamily="2" charset="0"/>
                </a:rPr>
                <a:t>খান</a:t>
              </a:r>
              <a:r>
                <a:rPr lang="en-US" sz="3700" b="1" dirty="0">
                  <a:latin typeface="NikoshBAN" pitchFamily="2" charset="0"/>
                  <a:cs typeface="NikoshBAN" pitchFamily="2" charset="0"/>
                </a:rPr>
                <a:t> </a:t>
              </a:r>
            </a:p>
            <a:p>
              <a:pPr algn="ctr"/>
              <a:r>
                <a:rPr lang="en-US" sz="3700" b="1" dirty="0" err="1">
                  <a:latin typeface="NikoshBAN" pitchFamily="2" charset="0"/>
                  <a:cs typeface="NikoshBAN" pitchFamily="2" charset="0"/>
                </a:rPr>
                <a:t>সহকারী</a:t>
              </a:r>
              <a:r>
                <a:rPr lang="en-US" sz="3700" b="1" dirty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700" b="1" dirty="0" err="1">
                  <a:latin typeface="NikoshBAN" pitchFamily="2" charset="0"/>
                  <a:cs typeface="NikoshBAN" pitchFamily="2" charset="0"/>
                </a:rPr>
                <a:t>শিক্ষক</a:t>
              </a:r>
              <a:endParaRPr lang="en-US" sz="3700" b="1" dirty="0">
                <a:latin typeface="NikoshBAN" pitchFamily="2" charset="0"/>
                <a:cs typeface="NikoshBAN" pitchFamily="2" charset="0"/>
              </a:endParaRPr>
            </a:p>
            <a:p>
              <a:pPr algn="ctr"/>
              <a:r>
                <a:rPr lang="en-US" sz="3700" b="1" dirty="0" err="1">
                  <a:latin typeface="NikoshBAN" pitchFamily="2" charset="0"/>
                  <a:cs typeface="NikoshBAN" pitchFamily="2" charset="0"/>
                </a:rPr>
                <a:t>গৃদকালিন্দিয়া</a:t>
              </a:r>
              <a:r>
                <a:rPr lang="en-US" sz="3700" b="1" dirty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700" b="1" dirty="0" err="1">
                  <a:latin typeface="NikoshBAN" pitchFamily="2" charset="0"/>
                  <a:cs typeface="NikoshBAN" pitchFamily="2" charset="0"/>
                </a:rPr>
                <a:t>সপ্রাবি</a:t>
              </a:r>
              <a:r>
                <a:rPr lang="en-US" sz="3700" b="1" dirty="0">
                  <a:latin typeface="NikoshBAN" pitchFamily="2" charset="0"/>
                  <a:cs typeface="NikoshBAN" pitchFamily="2" charset="0"/>
                </a:rPr>
                <a:t> </a:t>
              </a:r>
            </a:p>
            <a:p>
              <a:pPr algn="ctr"/>
              <a:r>
                <a:rPr lang="en-US" sz="3700" b="1" dirty="0" err="1">
                  <a:latin typeface="NikoshBAN" pitchFamily="2" charset="0"/>
                  <a:cs typeface="NikoshBAN" pitchFamily="2" charset="0"/>
                </a:rPr>
                <a:t>ফরিদ্গঞ্জ</a:t>
              </a:r>
              <a:r>
                <a:rPr lang="en-US" sz="3700" b="1" dirty="0">
                  <a:latin typeface="NikoshBAN" pitchFamily="2" charset="0"/>
                  <a:cs typeface="NikoshBAN" pitchFamily="2" charset="0"/>
                </a:rPr>
                <a:t>, </a:t>
              </a:r>
              <a:r>
                <a:rPr lang="en-US" sz="3700" b="1" dirty="0" err="1">
                  <a:latin typeface="NikoshBAN" pitchFamily="2" charset="0"/>
                  <a:cs typeface="NikoshBAN" pitchFamily="2" charset="0"/>
                </a:rPr>
                <a:t>চা</a:t>
              </a:r>
              <a:r>
                <a:rPr lang="bn-BD" sz="3700" b="1" dirty="0">
                  <a:latin typeface="NikoshBAN" pitchFamily="2" charset="0"/>
                  <a:cs typeface="NikoshBAN" pitchFamily="2" charset="0"/>
                </a:rPr>
                <a:t>ঁ</a:t>
              </a:r>
              <a:r>
                <a:rPr lang="en-US" sz="3700" b="1" dirty="0" err="1" smtClean="0">
                  <a:latin typeface="NikoshBAN" pitchFamily="2" charset="0"/>
                  <a:cs typeface="NikoshBAN" pitchFamily="2" charset="0"/>
                </a:rPr>
                <a:t>দপুর</a:t>
              </a:r>
              <a:endParaRPr lang="en-US" sz="3700" b="1" dirty="0" smtClean="0">
                <a:latin typeface="NikoshBAN" pitchFamily="2" charset="0"/>
                <a:cs typeface="NikoshBAN" pitchFamily="2" charset="0"/>
              </a:endParaRPr>
            </a:p>
            <a:p>
              <a:pPr algn="ctr"/>
              <a:r>
                <a:rPr lang="en-US" sz="2500" b="1" dirty="0" smtClean="0">
                  <a:latin typeface="AdorshoLipi" pitchFamily="1" charset="0"/>
                  <a:cs typeface="Ekushey Puja" pitchFamily="66"/>
                </a:rPr>
                <a:t>01687422109</a:t>
              </a:r>
            </a:p>
            <a:p>
              <a:pPr algn="ctr"/>
              <a:r>
                <a:rPr lang="en-US" sz="2500" b="1" dirty="0" smtClean="0">
                  <a:latin typeface="AdorshoLipi" pitchFamily="1" charset="0"/>
                  <a:cs typeface="Ekushey Puja" pitchFamily="66"/>
                </a:rPr>
                <a:t>nu01687</a:t>
              </a:r>
              <a:r>
                <a:rPr lang="en-US" sz="2500" b="1" dirty="0" smtClean="0">
                  <a:latin typeface="Arial" pitchFamily="34" charset="0"/>
                  <a:cs typeface="Arial" pitchFamily="34" charset="0"/>
                </a:rPr>
                <a:t>@gmail.com</a:t>
              </a:r>
              <a:r>
                <a:rPr lang="en-US" sz="2500" b="1" dirty="0" smtClean="0">
                  <a:latin typeface="AdorshoLipi" pitchFamily="1" charset="0"/>
                  <a:cs typeface="Ekushey Puja" pitchFamily="66"/>
                </a:rPr>
                <a:t> </a:t>
              </a:r>
              <a:endParaRPr lang="en-US" sz="2500" b="1" dirty="0">
                <a:latin typeface="AdorshoLipi" pitchFamily="1" charset="0"/>
                <a:cs typeface="Ekushey Puja" pitchFamily="66"/>
              </a:endParaRPr>
            </a:p>
          </p:txBody>
        </p:sp>
        <p:pic>
          <p:nvPicPr>
            <p:cNvPr id="17" name="Picture 16" descr="82458794_2709044689178792_4247830777250709504_o.jp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 rot="21037242">
              <a:off x="546491" y="416043"/>
              <a:ext cx="1728437" cy="1275341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190500" cap="sq">
              <a:solidFill>
                <a:srgbClr val="FFFFFF"/>
              </a:solidFill>
              <a:miter lim="800000"/>
            </a:ln>
            <a:effectLst>
              <a:outerShdw blurRad="65000" dist="50800" dir="12900000" kx="195000" ky="145000" algn="tl" rotWithShape="0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360000"/>
              </a:camera>
              <a:lightRig rig="twoPt" dir="t">
                <a:rot lat="0" lon="0" rev="7200000"/>
              </a:lightRig>
            </a:scene3d>
            <a:sp3d contourW="12700">
              <a:bevelT w="25400" h="19050"/>
              <a:contourClr>
                <a:srgbClr val="969696"/>
              </a:contourClr>
            </a:sp3d>
          </p:spPr>
        </p:pic>
        <p:sp>
          <p:nvSpPr>
            <p:cNvPr id="19" name="TextBox 18"/>
            <p:cNvSpPr txBox="1"/>
            <p:nvPr/>
          </p:nvSpPr>
          <p:spPr>
            <a:xfrm>
              <a:off x="3124200" y="111204"/>
              <a:ext cx="4953000" cy="7871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US" sz="7500" b="1" dirty="0">
                <a:cs typeface="Ekushey Puja" pitchFamily="66"/>
              </a:endParaRPr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4237037" y="3733800"/>
            <a:ext cx="5867400" cy="3183072"/>
          </a:xfrm>
          <a:prstGeom prst="rect">
            <a:avLst/>
          </a:prstGeom>
          <a:noFill/>
        </p:spPr>
        <p:txBody>
          <a:bodyPr wrap="square" lIns="104287" tIns="52144" rIns="104287" bIns="52144" rtlCol="0">
            <a:spAutoFit/>
          </a:bodyPr>
          <a:lstStyle/>
          <a:p>
            <a:r>
              <a:rPr lang="en-US" sz="5600" b="1" dirty="0" err="1">
                <a:latin typeface="NikoshBAN" pitchFamily="2" charset="0"/>
                <a:cs typeface="NikoshBAN" pitchFamily="2" charset="0"/>
              </a:rPr>
              <a:t>শ্রেণিঃ</a:t>
            </a:r>
            <a:r>
              <a:rPr lang="en-US" sz="5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600" b="1" dirty="0" err="1" smtClean="0">
                <a:latin typeface="NikoshBAN" pitchFamily="2" charset="0"/>
                <a:cs typeface="NikoshBAN" pitchFamily="2" charset="0"/>
              </a:rPr>
              <a:t>পঞ্চম</a:t>
            </a:r>
            <a:r>
              <a:rPr lang="en-US" sz="5600" b="1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5600" b="1" dirty="0">
              <a:latin typeface="NikoshBAN" pitchFamily="2" charset="0"/>
              <a:cs typeface="NikoshBAN" pitchFamily="2" charset="0"/>
            </a:endParaRPr>
          </a:p>
          <a:p>
            <a:r>
              <a:rPr lang="en-US" sz="4200" b="1" dirty="0" err="1">
                <a:latin typeface="NikoshBAN" pitchFamily="2" charset="0"/>
                <a:cs typeface="NikoshBAN" pitchFamily="2" charset="0"/>
              </a:rPr>
              <a:t>বিষয়ঃ</a:t>
            </a:r>
            <a:r>
              <a:rPr lang="en-US" sz="4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4200" b="1" dirty="0" smtClean="0">
                <a:latin typeface="NikoshBAN" pitchFamily="2" charset="0"/>
                <a:cs typeface="NikoshBAN" pitchFamily="2" charset="0"/>
              </a:rPr>
              <a:t>বাংলাদেশ ও বিশ্ব পরিচয় </a:t>
            </a:r>
            <a:endParaRPr lang="en-US" sz="4200" b="1" dirty="0">
              <a:latin typeface="NikoshBAN" pitchFamily="2" charset="0"/>
              <a:cs typeface="NikoshBAN" pitchFamily="2" charset="0"/>
            </a:endParaRPr>
          </a:p>
          <a:p>
            <a:r>
              <a:rPr lang="en-US" sz="3300" b="1" dirty="0" err="1">
                <a:latin typeface="NikoshBAN" pitchFamily="2" charset="0"/>
                <a:cs typeface="NikoshBAN" pitchFamily="2" charset="0"/>
              </a:rPr>
              <a:t>অধ্যায়</a:t>
            </a:r>
            <a:r>
              <a:rPr lang="en-US" sz="3300" b="1" dirty="0">
                <a:latin typeface="NikoshBAN" pitchFamily="2" charset="0"/>
                <a:cs typeface="NikoshBAN" pitchFamily="2" charset="0"/>
              </a:rPr>
              <a:t>- </a:t>
            </a:r>
            <a:r>
              <a:rPr lang="bn-IN" sz="3300" b="1" dirty="0" smtClean="0">
                <a:latin typeface="NikoshBAN" pitchFamily="2" charset="0"/>
                <a:cs typeface="NikoshBAN" pitchFamily="2" charset="0"/>
              </a:rPr>
              <a:t>০১ </a:t>
            </a:r>
            <a:r>
              <a:rPr lang="en-US" sz="3300" b="1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3300" b="1" dirty="0">
              <a:latin typeface="NikoshBAN" pitchFamily="2" charset="0"/>
              <a:cs typeface="NikoshBAN" pitchFamily="2" charset="0"/>
            </a:endParaRPr>
          </a:p>
          <a:p>
            <a:r>
              <a:rPr lang="en-US" sz="3300" b="1" dirty="0" err="1" smtClean="0">
                <a:latin typeface="NikoshBAN" pitchFamily="2" charset="0"/>
                <a:cs typeface="NikoshBAN" pitchFamily="2" charset="0"/>
              </a:rPr>
              <a:t>পাঠের</a:t>
            </a:r>
            <a:r>
              <a:rPr lang="en-US" sz="33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300" b="1" dirty="0" err="1" smtClean="0">
                <a:latin typeface="NikoshBAN" pitchFamily="2" charset="0"/>
                <a:cs typeface="NikoshBAN" pitchFamily="2" charset="0"/>
              </a:rPr>
              <a:t>নামঃ</a:t>
            </a:r>
            <a:r>
              <a:rPr lang="en-US" sz="33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3300" b="1" dirty="0" smtClean="0">
                <a:latin typeface="NikoshBAN" pitchFamily="2" charset="0"/>
                <a:cs typeface="NikoshBAN" pitchFamily="2" charset="0"/>
              </a:rPr>
              <a:t>মুক্তি</a:t>
            </a:r>
            <a:r>
              <a:rPr lang="en-US" sz="3300" b="1" dirty="0" err="1" smtClean="0">
                <a:latin typeface="NikoshBAN" pitchFamily="2" charset="0"/>
                <a:cs typeface="NikoshBAN" pitchFamily="2" charset="0"/>
              </a:rPr>
              <a:t>যোদ্ধা</a:t>
            </a:r>
            <a:r>
              <a:rPr lang="en-US" sz="3300" b="1" dirty="0" smtClean="0">
                <a:latin typeface="NikoshBAN" pitchFamily="2" charset="0"/>
                <a:cs typeface="NikoshBAN" pitchFamily="2" charset="0"/>
              </a:rPr>
              <a:t> </a:t>
            </a:r>
          </a:p>
          <a:p>
            <a:r>
              <a:rPr lang="en-US" sz="3300" b="1" dirty="0" err="1" smtClean="0">
                <a:latin typeface="NikoshBAN" pitchFamily="2" charset="0"/>
                <a:cs typeface="NikoshBAN" pitchFamily="2" charset="0"/>
              </a:rPr>
              <a:t>সময়ঃ</a:t>
            </a:r>
            <a:r>
              <a:rPr lang="en-US" sz="33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300" b="1" dirty="0">
                <a:latin typeface="NikoshBAN" pitchFamily="2" charset="0"/>
                <a:cs typeface="NikoshBAN" pitchFamily="2" charset="0"/>
              </a:rPr>
              <a:t>৪০ </a:t>
            </a:r>
            <a:r>
              <a:rPr lang="en-US" sz="3300" b="1" dirty="0" err="1" smtClean="0">
                <a:latin typeface="NikoshBAN" pitchFamily="2" charset="0"/>
                <a:cs typeface="NikoshBAN" pitchFamily="2" charset="0"/>
              </a:rPr>
              <a:t>মিনিট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246437" y="304800"/>
            <a:ext cx="3886200" cy="914400"/>
          </a:xfrm>
          <a:prstGeom prst="rect">
            <a:avLst/>
          </a:prstGeom>
          <a:noFill/>
          <a:ln w="57150" cap="rnd" cmpd="tri">
            <a:solidFill>
              <a:schemeClr val="accent3">
                <a:lumMod val="50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6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পরিচিতি </a:t>
            </a:r>
            <a:endParaRPr lang="en-US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11064875" cy="7315200"/>
          </a:xfrm>
          <a:prstGeom prst="rect">
            <a:avLst/>
          </a:prstGeom>
          <a:noFill/>
          <a:ln w="193675" cap="rnd" cmpd="tri">
            <a:solidFill>
              <a:srgbClr val="7030A0"/>
            </a:solidFill>
            <a:prstDash val="solid"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 descr="kawsarchowdhury-1526157521-2c7438f_xlarge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459787" y="5742317"/>
            <a:ext cx="2605088" cy="1572883"/>
          </a:xfrm>
          <a:prstGeom prst="rect">
            <a:avLst/>
          </a:prstGeom>
          <a:effectLst>
            <a:softEdge rad="635000"/>
          </a:effectLst>
        </p:spPr>
      </p:pic>
      <p:pic>
        <p:nvPicPr>
          <p:cNvPr id="12" name="Picture 11" descr="bgs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37437" y="538099"/>
            <a:ext cx="3048000" cy="3881501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13" name="Picture 12" descr="Mujib Borsho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9723437" y="533400"/>
            <a:ext cx="765445" cy="533400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0837" y="2971800"/>
            <a:ext cx="66294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dirty="0" smtClean="0">
                <a:latin typeface="NikoshBAN" pitchFamily="2" charset="0"/>
                <a:cs typeface="NikoshBAN" pitchFamily="2" charset="0"/>
              </a:rPr>
              <a:t/>
            </a:r>
            <a:br>
              <a:rPr lang="en-US" sz="3600" dirty="0" smtClean="0">
                <a:latin typeface="NikoshBAN" pitchFamily="2" charset="0"/>
                <a:cs typeface="NikoshBAN" pitchFamily="2" charset="0"/>
              </a:rPr>
            </a:b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সাধারণ মানুষ মুক্তিযুদ্ধের পক্ষে মিছিল, মিটিং ও গণসমাবেশে অংশগ্রহণ করেন।</a:t>
            </a:r>
            <a:r>
              <a:rPr lang="bn-IN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মুক্তিযোদ্ধাদের আশ্রয় দিতেন, খাবার দিতেন।</a:t>
            </a:r>
            <a:r>
              <a:rPr lang="bn-IN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জীবনের ঝুঁকি নিয়ে অস্ত্র লুকিয়ে রাখতেন।</a:t>
            </a:r>
            <a:r>
              <a:rPr lang="bn-IN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অসুস্থ মুক্তিযোদ্ধাদের সেবা করতেন।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 descr="142140292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56437" y="381000"/>
            <a:ext cx="3509962" cy="2514600"/>
          </a:xfrm>
          <a:prstGeom prst="rect">
            <a:avLst/>
          </a:prstGeom>
        </p:spPr>
      </p:pic>
      <p:pic>
        <p:nvPicPr>
          <p:cNvPr id="5" name="Picture 4" descr="download (1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32637" y="3352800"/>
            <a:ext cx="3370082" cy="2514600"/>
          </a:xfrm>
          <a:prstGeom prst="rect">
            <a:avLst/>
          </a:prstGeom>
        </p:spPr>
      </p:pic>
      <p:pic>
        <p:nvPicPr>
          <p:cNvPr id="6" name="Picture 5" descr="224009Kk-2017-01-12-f7-1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0437" y="0"/>
            <a:ext cx="4495800" cy="29972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0" y="0"/>
            <a:ext cx="11064875" cy="7315200"/>
          </a:xfrm>
          <a:prstGeom prst="rect">
            <a:avLst/>
          </a:prstGeom>
          <a:noFill/>
          <a:ln w="193675" cap="rnd" cmpd="tri">
            <a:solidFill>
              <a:srgbClr val="7030A0"/>
            </a:solidFill>
            <a:prstDash val="solid"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dirty="0" smtClean="0"/>
              <a:t>১</a:t>
            </a:r>
            <a:endParaRPr lang="en-US" dirty="0"/>
          </a:p>
        </p:txBody>
      </p:sp>
      <p:pic>
        <p:nvPicPr>
          <p:cNvPr id="8" name="Picture 7" descr="kawsarchowdhury-1526157521-2c7438f_xlarge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8459787" y="5742317"/>
            <a:ext cx="2605088" cy="1572883"/>
          </a:xfrm>
          <a:prstGeom prst="rect">
            <a:avLst/>
          </a:prstGeom>
          <a:effectLst>
            <a:softEdge rad="635000"/>
          </a:effectLst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watermark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22837" y="685800"/>
            <a:ext cx="5654842" cy="3581400"/>
          </a:xfrm>
          <a:prstGeom prst="rect">
            <a:avLst/>
          </a:prstGeom>
        </p:spPr>
      </p:pic>
      <p:pic>
        <p:nvPicPr>
          <p:cNvPr id="3" name="Picture 2" descr="prothomalo-bangla_2020-12_509b78b1-dc22-461e-a68a-519a02864209_Binodon_Online_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7037" y="152400"/>
            <a:ext cx="3328141" cy="357805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27037" y="5410200"/>
            <a:ext cx="10287000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dirty="0" smtClean="0">
                <a:latin typeface="NikoshBAN" pitchFamily="2" charset="0"/>
                <a:cs typeface="NikoshBAN" pitchFamily="2" charset="0"/>
              </a:rPr>
              <a:t>মুক্তিযুদ্ধের সময় মুক্তিযোদ্ধাদের প্রিয় শ্লোগান ছিল ‘জয় বাংলা</a:t>
            </a:r>
            <a:r>
              <a:rPr lang="bn-IN" dirty="0" smtClean="0"/>
              <a:t>’  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11064875" cy="7315200"/>
          </a:xfrm>
          <a:prstGeom prst="rect">
            <a:avLst/>
          </a:prstGeom>
          <a:noFill/>
          <a:ln w="193675" cap="rnd" cmpd="tri">
            <a:solidFill>
              <a:srgbClr val="7030A0"/>
            </a:solidFill>
            <a:prstDash val="solid"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dirty="0" smtClean="0"/>
              <a:t>১</a:t>
            </a:r>
            <a:endParaRPr lang="en-US" dirty="0"/>
          </a:p>
        </p:txBody>
      </p:sp>
      <p:pic>
        <p:nvPicPr>
          <p:cNvPr id="6" name="Picture 5" descr="kawsarchowdhury-1526157521-2c7438f_xlarge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459787" y="5742317"/>
            <a:ext cx="2605088" cy="1572883"/>
          </a:xfrm>
          <a:prstGeom prst="rect">
            <a:avLst/>
          </a:prstGeom>
          <a:effectLst>
            <a:softEdge rad="635000"/>
          </a:effectLst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4465637" y="228600"/>
            <a:ext cx="2971800" cy="646331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জোড়ায় কাজ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11064875" cy="7315200"/>
          </a:xfrm>
          <a:prstGeom prst="rect">
            <a:avLst/>
          </a:prstGeom>
          <a:noFill/>
          <a:ln w="193675" cap="rnd" cmpd="tri">
            <a:solidFill>
              <a:srgbClr val="7030A0"/>
            </a:solidFill>
            <a:prstDash val="solid"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6065837" y="2200870"/>
            <a:ext cx="4648200" cy="923330"/>
          </a:xfrm>
          <a:prstGeom prst="rect">
            <a:avLst/>
          </a:prstGeom>
          <a:solidFill>
            <a:schemeClr val="accent3">
              <a:lumMod val="75000"/>
            </a:schemeClr>
          </a:solidFill>
          <a:ln w="508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bn-IN" dirty="0" smtClean="0">
                <a:latin typeface="NikoshBAN" pitchFamily="2" charset="0"/>
                <a:cs typeface="NikoshBAN" pitchFamily="2" charset="0"/>
              </a:rPr>
              <a:t>মুক্তিযুদ্ধে নারীরা কীভাবে অংশগ্রহন করেছিল ব্যাখ্যা কর।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6" descr="image-18199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3237" y="906049"/>
            <a:ext cx="5410199" cy="2827751"/>
          </a:xfrm>
          <a:prstGeom prst="rect">
            <a:avLst/>
          </a:prstGeom>
        </p:spPr>
      </p:pic>
      <p:pic>
        <p:nvPicPr>
          <p:cNvPr id="14" name="Picture 13" descr="233222Kalerkantho_18-12-09-2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3237" y="3795712"/>
            <a:ext cx="5450746" cy="3290888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6065837" y="5029200"/>
            <a:ext cx="4648200" cy="507831"/>
          </a:xfrm>
          <a:prstGeom prst="rect">
            <a:avLst/>
          </a:prstGeom>
          <a:solidFill>
            <a:schemeClr val="accent3">
              <a:lumMod val="75000"/>
            </a:schemeClr>
          </a:solidFill>
          <a:ln w="508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bn-IN" dirty="0" smtClean="0">
                <a:latin typeface="NikoshBAN" pitchFamily="2" charset="0"/>
                <a:cs typeface="NikoshBAN" pitchFamily="2" charset="0"/>
              </a:rPr>
              <a:t>মুক্তিযুদ্ধে অ্যাকশন গ্রুপের কাজ কী ছিল</a:t>
            </a:r>
            <a:r>
              <a:rPr lang="bn-IN" dirty="0" smtClean="0"/>
              <a:t>? </a:t>
            </a:r>
            <a:endParaRPr lang="en-US" dirty="0"/>
          </a:p>
        </p:txBody>
      </p:sp>
      <p:pic>
        <p:nvPicPr>
          <p:cNvPr id="15" name="Picture 14" descr="kawsarchowdhury-1526157521-2c7438f_xlarge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459787" y="5742317"/>
            <a:ext cx="2605088" cy="1572883"/>
          </a:xfrm>
          <a:prstGeom prst="rect">
            <a:avLst/>
          </a:prstGeom>
          <a:effectLst>
            <a:softEdge rad="6350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94037" y="228600"/>
            <a:ext cx="6019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600" dirty="0" smtClean="0">
                <a:latin typeface="NikoshBAN" pitchFamily="2" charset="0"/>
                <a:cs typeface="NikoshBAN" pitchFamily="2" charset="0"/>
              </a:rPr>
              <a:t>*** দলীয় কাজ *** 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08037" y="5029200"/>
            <a:ext cx="94488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bn-IN" sz="3600" dirty="0" smtClean="0">
                <a:latin typeface="NikoshBAN" pitchFamily="2" charset="0"/>
                <a:cs typeface="NikoshBAN" pitchFamily="2" charset="0"/>
              </a:rPr>
              <a:t>  মুক্তিযুদ্ধে সাধারণ মানুষ কীভাবে অংশগ্রহন করেছিলেন তা ৪টি বাক্যে লেখ।  </a:t>
            </a:r>
            <a:endParaRPr lang="bn-IN" sz="3600" b="1" dirty="0" smtClean="0">
              <a:latin typeface="NikoshBAN" pitchFamily="2" charset="0"/>
              <a:cs typeface="NikoshBAN" pitchFamily="2" charset="0"/>
            </a:endParaRPr>
          </a:p>
          <a:p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11064875" cy="7315200"/>
          </a:xfrm>
          <a:prstGeom prst="rect">
            <a:avLst/>
          </a:prstGeom>
          <a:noFill/>
          <a:ln w="193675" cap="rnd" cmpd="tri">
            <a:solidFill>
              <a:srgbClr val="7030A0"/>
            </a:solidFill>
            <a:prstDash val="solid"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 descr="19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1837" y="990600"/>
            <a:ext cx="4551187" cy="3124200"/>
          </a:xfrm>
          <a:prstGeom prst="rect">
            <a:avLst/>
          </a:prstGeom>
        </p:spPr>
      </p:pic>
      <p:pic>
        <p:nvPicPr>
          <p:cNvPr id="11" name="Picture 10" descr="aakashdekhi_1387179597_2-7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80037" y="990600"/>
            <a:ext cx="4596984" cy="3048000"/>
          </a:xfrm>
          <a:prstGeom prst="rect">
            <a:avLst/>
          </a:prstGeom>
        </p:spPr>
      </p:pic>
      <p:pic>
        <p:nvPicPr>
          <p:cNvPr id="12" name="Picture 11" descr="kawsarchowdhury-1526157521-2c7438f_xlarge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459787" y="5742317"/>
            <a:ext cx="2605088" cy="1572883"/>
          </a:xfrm>
          <a:prstGeom prst="rect">
            <a:avLst/>
          </a:prstGeom>
          <a:effectLst>
            <a:softEdge rad="6350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36637" y="152400"/>
            <a:ext cx="1981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b="1" u="sng" dirty="0" smtClean="0">
                <a:latin typeface="NikoshBAN" pitchFamily="2" charset="0"/>
                <a:cs typeface="NikoshBAN" pitchFamily="2" charset="0"/>
              </a:rPr>
              <a:t>মূল্যায়ণ </a:t>
            </a:r>
            <a:endParaRPr lang="en-US" sz="3600" b="1" u="sng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627437" y="838200"/>
            <a:ext cx="3276600" cy="646331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IN" sz="3600" u="sng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অল্প কথায় উত্তর দাও </a:t>
            </a:r>
            <a:endParaRPr lang="en-US" sz="3600" u="sng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951037" y="5638800"/>
            <a:ext cx="61722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 মুক্তিযুদ্ধে ইন্টিলিজেন্স গ্রুপের কাজ কী ছিল? </a:t>
            </a:r>
          </a:p>
          <a:p>
            <a:pPr>
              <a:buFont typeface="Wingdings" pitchFamily="2" charset="2"/>
              <a:buChar char="v"/>
            </a:pP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 মুক্তিযোদ্ধাদের প্রিয় শ্লোগান কী ছিল?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11064875" cy="7315200"/>
          </a:xfrm>
          <a:prstGeom prst="rect">
            <a:avLst/>
          </a:prstGeom>
          <a:noFill/>
          <a:ln w="193675" cap="rnd" cmpd="tri">
            <a:solidFill>
              <a:srgbClr val="7030A0"/>
            </a:solidFill>
            <a:prstDash val="solid"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image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0437" y="1600200"/>
            <a:ext cx="8458200" cy="3811555"/>
          </a:xfrm>
          <a:prstGeom prst="rect">
            <a:avLst/>
          </a:prstGeom>
        </p:spPr>
      </p:pic>
      <p:pic>
        <p:nvPicPr>
          <p:cNvPr id="8" name="Picture 7" descr="kawsarchowdhury-1526157521-2c7438f_xlarge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459787" y="5742317"/>
            <a:ext cx="2605088" cy="1572883"/>
          </a:xfrm>
          <a:prstGeom prst="rect">
            <a:avLst/>
          </a:prstGeom>
          <a:effectLst>
            <a:softEdge rad="6350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398837" y="838200"/>
            <a:ext cx="4572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dirty="0" smtClean="0">
                <a:latin typeface="NikoshBAN" pitchFamily="2" charset="0"/>
                <a:cs typeface="NikoshBAN" pitchFamily="2" charset="0"/>
              </a:rPr>
              <a:t>*** বাড়ির কাজ ***   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60437" y="2514600"/>
            <a:ext cx="9448800" cy="17235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bn-IN" sz="4400" dirty="0" smtClean="0">
                <a:latin typeface="NikoshBAN" pitchFamily="2" charset="0"/>
                <a:cs typeface="NikoshBAN" pitchFamily="2" charset="0"/>
              </a:rPr>
              <a:t> মুক্তিযুদ্ধ বলতে কী বুঝ?</a:t>
            </a:r>
          </a:p>
          <a:p>
            <a:r>
              <a:rPr lang="bn-IN" sz="1800" dirty="0" smtClean="0">
                <a:latin typeface="NikoshBAN" pitchFamily="2" charset="0"/>
                <a:cs typeface="NikoshBAN" pitchFamily="2" charset="0"/>
              </a:rPr>
              <a:t> </a:t>
            </a:r>
          </a:p>
          <a:p>
            <a:pPr>
              <a:buFont typeface="Wingdings" pitchFamily="2" charset="2"/>
              <a:buChar char="v"/>
            </a:pPr>
            <a:r>
              <a:rPr lang="bn-IN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মুক্তিযোদ্ধাদের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অবদান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সম্পর্কে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৪টি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বাক্য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লেখ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। 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0"/>
            <a:ext cx="11064875" cy="7315200"/>
          </a:xfrm>
          <a:prstGeom prst="rect">
            <a:avLst/>
          </a:prstGeom>
          <a:noFill/>
          <a:ln w="193675" cap="rnd" cmpd="tri">
            <a:solidFill>
              <a:srgbClr val="7030A0"/>
            </a:solidFill>
            <a:prstDash val="solid"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11064875" cy="7315200"/>
          </a:xfrm>
          <a:prstGeom prst="rect">
            <a:avLst/>
          </a:prstGeom>
          <a:noFill/>
          <a:ln w="193675" cap="rnd" cmpd="tri">
            <a:solidFill>
              <a:srgbClr val="7030A0"/>
            </a:solidFill>
            <a:prstDash val="solid"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kawsarchowdhury-1526157521-2c7438f_xlarge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459787" y="5742317"/>
            <a:ext cx="2605088" cy="1572883"/>
          </a:xfrm>
          <a:prstGeom prst="rect">
            <a:avLst/>
          </a:prstGeom>
          <a:effectLst>
            <a:softEdge rad="635000"/>
          </a:effectLst>
        </p:spPr>
      </p:pic>
      <p:pic>
        <p:nvPicPr>
          <p:cNvPr id="6" name="Picture 5" descr="IMG_27122019_183148_600_x_400_pixel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9437" y="304800"/>
            <a:ext cx="9140268" cy="4724400"/>
          </a:xfrm>
          <a:prstGeom prst="rect">
            <a:avLst/>
          </a:prstGeom>
          <a:effectLst>
            <a:softEdge rad="635000"/>
          </a:effectLst>
        </p:spPr>
      </p:pic>
      <p:sp>
        <p:nvSpPr>
          <p:cNvPr id="3" name="TextBox 2"/>
          <p:cNvSpPr txBox="1"/>
          <p:nvPr/>
        </p:nvSpPr>
        <p:spPr>
          <a:xfrm>
            <a:off x="198437" y="4114800"/>
            <a:ext cx="10058400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13800" b="1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ধন্যবাদ সবাইকে </a:t>
            </a:r>
            <a:endParaRPr lang="en-US" sz="13800" b="1" dirty="0">
              <a:solidFill>
                <a:srgbClr val="00B0F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Box 19"/>
          <p:cNvSpPr txBox="1"/>
          <p:nvPr/>
        </p:nvSpPr>
        <p:spPr>
          <a:xfrm>
            <a:off x="884237" y="228600"/>
            <a:ext cx="9448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b="1" dirty="0" smtClean="0">
                <a:latin typeface="NikoshBAN" pitchFamily="2" charset="0"/>
                <a:cs typeface="NikoshBAN" pitchFamily="2" charset="0"/>
              </a:rPr>
              <a:t>সুপ্রিয় শিক্ষার্থী বন্ধুরা ছবিতে কী দেখতে পারছো? ভেবে বলো... 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0" y="0"/>
            <a:ext cx="11064875" cy="7315200"/>
          </a:xfrm>
          <a:prstGeom prst="rect">
            <a:avLst/>
          </a:prstGeom>
          <a:noFill/>
          <a:ln w="193675" cap="rnd" cmpd="tri">
            <a:solidFill>
              <a:srgbClr val="7030A0"/>
            </a:solidFill>
            <a:prstDash val="solid"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bangladesh2017121410090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17637" y="1066800"/>
            <a:ext cx="8229600" cy="470262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960437" y="6172200"/>
            <a:ext cx="9296400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dirty="0" smtClean="0">
                <a:latin typeface="NikoshBAN" pitchFamily="2" charset="0"/>
                <a:cs typeface="NikoshBAN" pitchFamily="2" charset="0"/>
              </a:rPr>
              <a:t>১৯৭১ সালের মুক্তিযুদ্ধের ছবি। ছবির ব্যাক্তিগন সবাই মুক্তিযোদ্ধা 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 descr="kawsarchowdhury-1526157521-2c7438f_xlarge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459787" y="5742317"/>
            <a:ext cx="2605088" cy="1572883"/>
          </a:xfrm>
          <a:prstGeom prst="rect">
            <a:avLst/>
          </a:prstGeom>
          <a:effectLst>
            <a:softEdge rad="635000"/>
          </a:effec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11064875" cy="7315200"/>
          </a:xfrm>
          <a:prstGeom prst="rect">
            <a:avLst/>
          </a:prstGeom>
          <a:noFill/>
          <a:ln w="193675" cap="rnd" cmpd="tri">
            <a:solidFill>
              <a:srgbClr val="7030A0"/>
            </a:solidFill>
            <a:prstDash val="solid"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884237" y="228600"/>
            <a:ext cx="9448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b="1" dirty="0" smtClean="0">
                <a:latin typeface="NikoshBAN" pitchFamily="2" charset="0"/>
                <a:cs typeface="NikoshBAN" pitchFamily="2" charset="0"/>
              </a:rPr>
              <a:t>সুপ্রিয় শিক্ষার্থী বন্ধুরা, এই ছবিতে কী দেখতে পারছো? ভেবে বলো... 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 descr="image_default_2435c0f8005c9e7d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3621" y="1066800"/>
            <a:ext cx="8618816" cy="484952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017837" y="6172200"/>
            <a:ext cx="4572000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dirty="0" smtClean="0">
                <a:latin typeface="NikoshBAN" pitchFamily="2" charset="0"/>
                <a:cs typeface="NikoshBAN" pitchFamily="2" charset="0"/>
              </a:rPr>
              <a:t>মুক্তিযুদ্ধের বিজয় উল্লাসের ছবি</a:t>
            </a:r>
            <a:r>
              <a:rPr lang="bn-IN" dirty="0" smtClean="0"/>
              <a:t>। </a:t>
            </a:r>
            <a:endParaRPr lang="en-US" dirty="0"/>
          </a:p>
        </p:txBody>
      </p:sp>
      <p:pic>
        <p:nvPicPr>
          <p:cNvPr id="7" name="Picture 6" descr="kawsarchowdhury-1526157521-2c7438f_xlarge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459787" y="5742317"/>
            <a:ext cx="2605088" cy="1572883"/>
          </a:xfrm>
          <a:prstGeom prst="rect">
            <a:avLst/>
          </a:prstGeom>
          <a:effectLst>
            <a:softEdge rad="635000"/>
          </a:effec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60437" y="762000"/>
            <a:ext cx="8915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600" b="1" dirty="0" smtClean="0">
                <a:latin typeface="NikoshBAN" pitchFamily="2" charset="0"/>
                <a:cs typeface="NikoshBAN" pitchFamily="2" charset="0"/>
              </a:rPr>
              <a:t>শিক্ষার্থী বন্ধুরা এবার ভেবে ভেবে বলো দেখি</a:t>
            </a:r>
          </a:p>
          <a:p>
            <a:pPr algn="ctr"/>
            <a:r>
              <a:rPr lang="bn-IN" sz="2800" dirty="0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****************************</a:t>
            </a:r>
            <a:r>
              <a:rPr lang="bn-IN" sz="3600" dirty="0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3600" dirty="0">
              <a:solidFill>
                <a:schemeClr val="accent6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27037" y="1828800"/>
            <a:ext cx="103632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bn-IN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3600" b="1" dirty="0" smtClean="0">
                <a:latin typeface="NikoshBAN" pitchFamily="2" charset="0"/>
                <a:cs typeface="NikoshBAN" pitchFamily="2" charset="0"/>
              </a:rPr>
              <a:t>১৯৭১ সালে কী হয়েছিল?  </a:t>
            </a:r>
          </a:p>
          <a:p>
            <a:r>
              <a:rPr lang="bn-IN" sz="3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উত্তরঃ ১৯৭১ সালে পাকিস্থানের সাথে মুক্তিযুদ্ধ হয়েছিল। </a:t>
            </a:r>
          </a:p>
          <a:p>
            <a:pPr>
              <a:buFont typeface="Wingdings" pitchFamily="2" charset="2"/>
              <a:buChar char="v"/>
            </a:pPr>
            <a:r>
              <a:rPr lang="bn-IN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3600" b="1" dirty="0" smtClean="0">
                <a:latin typeface="NikoshBAN" pitchFamily="2" charset="0"/>
                <a:cs typeface="NikoshBAN" pitchFamily="2" charset="0"/>
              </a:rPr>
              <a:t>১৯৭১ সালের মুক্তিযুদ্ধে কারা অংশগ্রহন করেছিল? </a:t>
            </a:r>
          </a:p>
          <a:p>
            <a:r>
              <a:rPr lang="bn-IN" sz="3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উত্তরঃ ১৯৭১ সালের মুক্তিযুদ্ধে বাংলার নারী-পুরুষ, বয়ো-বৃদ্ধ ধর্ম-বর্ণ নির্বিশেষে সকলেই অংশগ্রহন করেছিল। </a:t>
            </a:r>
          </a:p>
        </p:txBody>
      </p:sp>
      <p:sp>
        <p:nvSpPr>
          <p:cNvPr id="6" name="Rectangle 5"/>
          <p:cNvSpPr/>
          <p:nvPr/>
        </p:nvSpPr>
        <p:spPr>
          <a:xfrm>
            <a:off x="0" y="0"/>
            <a:ext cx="11064875" cy="7315200"/>
          </a:xfrm>
          <a:prstGeom prst="rect">
            <a:avLst/>
          </a:prstGeom>
          <a:noFill/>
          <a:ln w="193675" cap="rnd" cmpd="tri">
            <a:solidFill>
              <a:srgbClr val="7030A0"/>
            </a:solidFill>
            <a:prstDash val="solid"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 descr="kawsarchowdhury-1526157521-2c7438f_xlarge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459787" y="5742317"/>
            <a:ext cx="2605088" cy="1572883"/>
          </a:xfrm>
          <a:prstGeom prst="rect">
            <a:avLst/>
          </a:prstGeom>
          <a:effectLst>
            <a:softEdge rad="635000"/>
          </a:effec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60437" y="3429000"/>
            <a:ext cx="9498629" cy="2727642"/>
          </a:xfrm>
          <a:prstGeom prst="rect">
            <a:avLst/>
          </a:prstGeom>
          <a:noFill/>
        </p:spPr>
        <p:txBody>
          <a:bodyPr wrap="square" lIns="95222" tIns="47611" rIns="95222" bIns="47611" rtlCol="0">
            <a:spAutoFit/>
          </a:bodyPr>
          <a:lstStyle/>
          <a:p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আজকের পাঠঃ </a:t>
            </a:r>
            <a:r>
              <a:rPr lang="bn-IN" sz="3600" b="1" u="sng" dirty="0" smtClean="0">
                <a:latin typeface="NikoshBAN" pitchFamily="2" charset="0"/>
                <a:cs typeface="NikoshBAN" pitchFamily="2" charset="0"/>
              </a:rPr>
              <a:t>মুক্তিযোদ্ধা </a:t>
            </a:r>
          </a:p>
          <a:p>
            <a:endParaRPr lang="bn-IN" sz="3600" b="1" u="sng" dirty="0" smtClean="0">
              <a:latin typeface="NikoshBAN" pitchFamily="2" charset="0"/>
              <a:cs typeface="NikoshBAN" pitchFamily="2" charset="0"/>
            </a:endParaRPr>
          </a:p>
          <a:p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পাঠ্যাংশঃ </a:t>
            </a:r>
            <a:r>
              <a:rPr lang="bn-IN" sz="3600" b="1" u="sng" dirty="0" smtClean="0">
                <a:latin typeface="NikoshBAN" pitchFamily="2" charset="0"/>
                <a:cs typeface="NikoshBAN" pitchFamily="2" charset="0"/>
              </a:rPr>
              <a:t>মুক্তিযুদ্ধে সমগ্র বাঙ্গালি জাতি ...... জয় বাংলা ধনি ছিল মুক্তিযোদ্ধাদের প্রিয় শ্লোগান।  </a:t>
            </a:r>
            <a:endParaRPr lang="en-US" sz="3600" b="1" u="sng" dirty="0" smtClean="0"/>
          </a:p>
          <a:p>
            <a:endParaRPr lang="en-US" dirty="0"/>
          </a:p>
        </p:txBody>
      </p:sp>
      <p:pic>
        <p:nvPicPr>
          <p:cNvPr id="4" name="Picture 3" descr="resiz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61037" y="304800"/>
            <a:ext cx="4648200" cy="3048000"/>
          </a:xfrm>
          <a:prstGeom prst="rect">
            <a:avLst/>
          </a:prstGeom>
        </p:spPr>
      </p:pic>
      <p:pic>
        <p:nvPicPr>
          <p:cNvPr id="5" name="Picture 4" descr="image-24853-1520370875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9437" y="457200"/>
            <a:ext cx="4758101" cy="26797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0" y="0"/>
            <a:ext cx="11064875" cy="7315200"/>
          </a:xfrm>
          <a:prstGeom prst="rect">
            <a:avLst/>
          </a:prstGeom>
          <a:noFill/>
          <a:ln w="193675" cap="rnd" cmpd="tri">
            <a:solidFill>
              <a:srgbClr val="7030A0"/>
            </a:solidFill>
            <a:prstDash val="solid"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kawsarchowdhury-1526157521-2c7438f_xlarge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459787" y="5742317"/>
            <a:ext cx="2605088" cy="1572883"/>
          </a:xfrm>
          <a:prstGeom prst="rect">
            <a:avLst/>
          </a:prstGeom>
          <a:effectLst>
            <a:softEdge rad="6350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084637" y="990600"/>
            <a:ext cx="3276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 smtClean="0">
                <a:latin typeface="NikoshBAN" pitchFamily="2" charset="0"/>
                <a:cs typeface="NikoshBAN" pitchFamily="2" charset="0"/>
              </a:rPr>
              <a:t>*** শিখনফল ***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112837" y="2743200"/>
            <a:ext cx="92202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১৪.১.৩ পাকিস্তানী সেনাবাহিনীর বিরুদ্ধে মুক্তিযোদ্ধাদের প্রতিরোধ সংগ্রাম ও গেরিলা আক্রমনের কথা বর্ণনা করতে পারবে। </a:t>
            </a:r>
          </a:p>
          <a:p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১৪.২.১ মুক্তিযুদ্ধে সাধারণ মানুষের অংশগ্রহন ও আত্মত্যাগের কথা বর্ণনা করতে পারবে। </a:t>
            </a:r>
          </a:p>
          <a:p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১৪.২.২ বাংলাদেশের স্বাধীনতা যুদ্ধে মুক্তিযোদ্ধাদের (নারী মুক্তিযোদ্ধাসহ) অবদান বর্ণনা করতে পারবে।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265237" y="1828800"/>
            <a:ext cx="7315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এই পাঠ শেষে শিক্ষার্থীরা...... 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11064875" cy="7315200"/>
          </a:xfrm>
          <a:prstGeom prst="rect">
            <a:avLst/>
          </a:prstGeom>
          <a:noFill/>
          <a:ln w="193675" cap="rnd" cmpd="tri">
            <a:solidFill>
              <a:srgbClr val="7030A0"/>
            </a:solidFill>
            <a:prstDash val="solid"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kawsarchowdhury-1526157521-2c7438f_xlarge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459787" y="5742317"/>
            <a:ext cx="2605088" cy="1572883"/>
          </a:xfrm>
          <a:prstGeom prst="rect">
            <a:avLst/>
          </a:prstGeom>
          <a:effectLst>
            <a:softEdge rad="6350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55637" y="5029200"/>
            <a:ext cx="9525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১৯ মার্চ,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১৯৭১ সালে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পাকিস্তানি হানাদার বাহিনীর বিরুদ্ধে সর্বপ্রথম সশস্ত্র প্রতিরোধ গড়ে তোলেন জয়দেবপুর তথা গাজীপুরের বীর জনতা।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0"/>
            <a:ext cx="11064875" cy="7315200"/>
          </a:xfrm>
          <a:prstGeom prst="rect">
            <a:avLst/>
          </a:prstGeom>
          <a:noFill/>
          <a:ln w="193675" cap="rnd" cmpd="tri">
            <a:solidFill>
              <a:srgbClr val="7030A0"/>
            </a:solidFill>
            <a:prstDash val="solid"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download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55837" y="0"/>
            <a:ext cx="6324600" cy="3523861"/>
          </a:xfrm>
          <a:prstGeom prst="rect">
            <a:avLst/>
          </a:prstGeom>
        </p:spPr>
      </p:pic>
      <p:pic>
        <p:nvPicPr>
          <p:cNvPr id="7" name="Picture 6" descr="kawsarchowdhury-1526157521-2c7438f_xlarge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459787" y="5742317"/>
            <a:ext cx="2605088" cy="1572883"/>
          </a:xfrm>
          <a:prstGeom prst="rect">
            <a:avLst/>
          </a:prstGeom>
          <a:effectLst>
            <a:softEdge rad="6350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27037" y="5105400"/>
            <a:ext cx="932656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1971 </a:t>
            </a:r>
            <a:r>
              <a:rPr lang="bn-IN" sz="3600" b="1" dirty="0" smtClean="0">
                <a:latin typeface="NikoshBAN" pitchFamily="2" charset="0"/>
                <a:cs typeface="NikoshBAN" pitchFamily="2" charset="0"/>
              </a:rPr>
              <a:t>সালে পাকিস্তানি হানাদারদের বিরুদ্ধে স্বাধীনতা যুদ্ধে সকল পেশার মানুষ যুদ্ধে অংশগ্রহন করেন।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11064875" cy="7315200"/>
          </a:xfrm>
          <a:prstGeom prst="rect">
            <a:avLst/>
          </a:prstGeom>
          <a:noFill/>
          <a:ln w="193675" cap="rnd" cmpd="tri">
            <a:solidFill>
              <a:srgbClr val="7030A0"/>
            </a:solidFill>
            <a:prstDash val="solid"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dirty="0" smtClean="0"/>
              <a:t>১</a:t>
            </a:r>
            <a:endParaRPr lang="en-US" dirty="0"/>
          </a:p>
        </p:txBody>
      </p:sp>
      <p:pic>
        <p:nvPicPr>
          <p:cNvPr id="6" name="Picture 5" descr="ff-training-center-shikarpur-000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27237" y="533400"/>
            <a:ext cx="7467600" cy="456662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7" descr="kawsarchowdhury-1526157521-2c7438f_xlarge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459787" y="5742317"/>
            <a:ext cx="2605088" cy="1572883"/>
          </a:xfrm>
          <a:prstGeom prst="rect">
            <a:avLst/>
          </a:prstGeom>
          <a:effectLst>
            <a:softEdge rad="6350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1089</TotalTime>
  <Words>472</Words>
  <Application>Microsoft Office PowerPoint</Application>
  <PresentationFormat>Custom</PresentationFormat>
  <Paragraphs>80</Paragraphs>
  <Slides>26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7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</vt:vector>
  </TitlesOfParts>
  <Company>HP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HP</dc:creator>
  <cp:lastModifiedBy>USER</cp:lastModifiedBy>
  <cp:revision>112</cp:revision>
  <dcterms:created xsi:type="dcterms:W3CDTF">2020-12-04T04:58:42Z</dcterms:created>
  <dcterms:modified xsi:type="dcterms:W3CDTF">2021-02-20T18:15:24Z</dcterms:modified>
</cp:coreProperties>
</file>