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66" r:id="rId4"/>
    <p:sldId id="265" r:id="rId5"/>
    <p:sldId id="256" r:id="rId6"/>
    <p:sldId id="260" r:id="rId7"/>
    <p:sldId id="259" r:id="rId8"/>
    <p:sldId id="261" r:id="rId9"/>
    <p:sldId id="262" r:id="rId10"/>
    <p:sldId id="263"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E4E48F-B0DA-4715-AADB-288F244922B9}" type="datetimeFigureOut">
              <a:rPr lang="en-US" smtClean="0"/>
              <a:t>2/20/2021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32302-C5E8-4AF3-B569-70F262E1FF05}" type="slidenum">
              <a:rPr lang="en-US" smtClean="0"/>
              <a:t>‹#›</a:t>
            </a:fld>
            <a:endParaRPr lang="en-US"/>
          </a:p>
        </p:txBody>
      </p:sp>
    </p:spTree>
    <p:extLst>
      <p:ext uri="{BB962C8B-B14F-4D97-AF65-F5344CB8AC3E}">
        <p14:creationId xmlns:p14="http://schemas.microsoft.com/office/powerpoint/2010/main" val="337327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632302-C5E8-4AF3-B569-70F262E1FF05}" type="slidenum">
              <a:rPr lang="en-US" smtClean="0"/>
              <a:t>11</a:t>
            </a:fld>
            <a:endParaRPr lang="en-US"/>
          </a:p>
        </p:txBody>
      </p:sp>
    </p:spTree>
    <p:extLst>
      <p:ext uri="{BB962C8B-B14F-4D97-AF65-F5344CB8AC3E}">
        <p14:creationId xmlns:p14="http://schemas.microsoft.com/office/powerpoint/2010/main" val="394379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084" y="368710"/>
            <a:ext cx="2628900" cy="1323439"/>
          </a:xfrm>
          <a:prstGeom prst="rect">
            <a:avLst/>
          </a:prstGeom>
          <a:noFill/>
        </p:spPr>
        <p:txBody>
          <a:bodyPr wrap="square" rtlCol="0">
            <a:spAutoFit/>
          </a:bodyPr>
          <a:lstStyle/>
          <a:p>
            <a:pPr algn="ctr"/>
            <a:r>
              <a:rPr lang="en-US" sz="8000" b="1" dirty="0" err="1" smtClean="0">
                <a:solidFill>
                  <a:srgbClr val="FF33CC"/>
                </a:solidFill>
                <a:latin typeface="Nikosh" pitchFamily="2" charset="0"/>
                <a:cs typeface="Nikosh" pitchFamily="2" charset="0"/>
              </a:rPr>
              <a:t>শুভেচ্ছা</a:t>
            </a:r>
            <a:endParaRPr lang="en-US" sz="8000" b="1" dirty="0">
              <a:solidFill>
                <a:srgbClr val="FF33CC"/>
              </a:solidFill>
              <a:latin typeface="Nikosh" pitchFamily="2" charset="0"/>
              <a:cs typeface="Nikosh"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9970" y="304800"/>
            <a:ext cx="6057900" cy="6057900"/>
          </a:xfrm>
          <a:prstGeom prst="rect">
            <a:avLst/>
          </a:prstGeom>
        </p:spPr>
      </p:pic>
    </p:spTree>
    <p:extLst>
      <p:ext uri="{BB962C8B-B14F-4D97-AF65-F5344CB8AC3E}">
        <p14:creationId xmlns:p14="http://schemas.microsoft.com/office/powerpoint/2010/main" val="321017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64774" y="838200"/>
            <a:ext cx="5105400" cy="1323439"/>
          </a:xfrm>
          <a:prstGeom prst="rect">
            <a:avLst/>
          </a:prstGeom>
          <a:noFill/>
        </p:spPr>
        <p:txBody>
          <a:bodyPr wrap="square" rtlCol="0">
            <a:spAutoFit/>
          </a:bodyPr>
          <a:lstStyle/>
          <a:p>
            <a:pPr algn="ctr"/>
            <a:r>
              <a:rPr lang="bn-BD" sz="8000" b="1" dirty="0" smtClean="0">
                <a:solidFill>
                  <a:srgbClr val="00B050"/>
                </a:solidFill>
                <a:latin typeface="Nikosh" pitchFamily="2" charset="0"/>
                <a:cs typeface="Nikosh" pitchFamily="2" charset="0"/>
              </a:rPr>
              <a:t>দলীয় কাজ</a:t>
            </a:r>
            <a:endParaRPr lang="en-US" sz="8000" b="1" dirty="0">
              <a:solidFill>
                <a:srgbClr val="00B050"/>
              </a:solidFill>
              <a:latin typeface="Nikosh" pitchFamily="2" charset="0"/>
              <a:cs typeface="Nikosh" pitchFamily="2" charset="0"/>
            </a:endParaRPr>
          </a:p>
        </p:txBody>
      </p:sp>
      <p:sp>
        <p:nvSpPr>
          <p:cNvPr id="2" name="TextBox 1"/>
          <p:cNvSpPr txBox="1"/>
          <p:nvPr/>
        </p:nvSpPr>
        <p:spPr>
          <a:xfrm>
            <a:off x="769374" y="3429000"/>
            <a:ext cx="7696200" cy="923330"/>
          </a:xfrm>
          <a:prstGeom prst="rect">
            <a:avLst/>
          </a:prstGeom>
          <a:noFill/>
        </p:spPr>
        <p:txBody>
          <a:bodyPr wrap="square" rtlCol="0">
            <a:spAutoFit/>
          </a:bodyPr>
          <a:lstStyle/>
          <a:p>
            <a:r>
              <a:rPr lang="en-US" sz="5400" dirty="0" err="1" smtClean="0">
                <a:solidFill>
                  <a:srgbClr val="0033CC"/>
                </a:solidFill>
                <a:latin typeface="Nikosh" pitchFamily="2" charset="0"/>
                <a:cs typeface="Nikosh" pitchFamily="2" charset="0"/>
              </a:rPr>
              <a:t>আয়াতের</a:t>
            </a:r>
            <a:r>
              <a:rPr lang="en-US" sz="5400" dirty="0" smtClean="0">
                <a:solidFill>
                  <a:srgbClr val="0033CC"/>
                </a:solidFill>
                <a:latin typeface="Nikosh" pitchFamily="2" charset="0"/>
                <a:cs typeface="Nikosh" pitchFamily="2" charset="0"/>
              </a:rPr>
              <a:t> </a:t>
            </a:r>
            <a:r>
              <a:rPr lang="en-US" sz="5400" dirty="0" err="1" smtClean="0">
                <a:solidFill>
                  <a:srgbClr val="0033CC"/>
                </a:solidFill>
                <a:latin typeface="Nikosh" pitchFamily="2" charset="0"/>
                <a:cs typeface="Nikosh" pitchFamily="2" charset="0"/>
              </a:rPr>
              <a:t>মূল</a:t>
            </a:r>
            <a:r>
              <a:rPr lang="en-US" sz="5400" dirty="0" smtClean="0">
                <a:solidFill>
                  <a:srgbClr val="0033CC"/>
                </a:solidFill>
                <a:latin typeface="Nikosh" pitchFamily="2" charset="0"/>
                <a:cs typeface="Nikosh" pitchFamily="2" charset="0"/>
              </a:rPr>
              <a:t> </a:t>
            </a:r>
            <a:r>
              <a:rPr lang="en-US" sz="5400" dirty="0" err="1" smtClean="0">
                <a:solidFill>
                  <a:srgbClr val="0033CC"/>
                </a:solidFill>
                <a:latin typeface="Nikosh" pitchFamily="2" charset="0"/>
                <a:cs typeface="Nikosh" pitchFamily="2" charset="0"/>
              </a:rPr>
              <a:t>বক্তব্য</a:t>
            </a:r>
            <a:r>
              <a:rPr lang="en-US" sz="5400" dirty="0">
                <a:solidFill>
                  <a:srgbClr val="0033CC"/>
                </a:solidFill>
                <a:latin typeface="Nikosh" pitchFamily="2" charset="0"/>
                <a:cs typeface="Nikosh" pitchFamily="2" charset="0"/>
              </a:rPr>
              <a:t> </a:t>
            </a:r>
            <a:r>
              <a:rPr lang="en-US" sz="5400" dirty="0" err="1" smtClean="0">
                <a:solidFill>
                  <a:srgbClr val="0033CC"/>
                </a:solidFill>
                <a:latin typeface="Nikosh" pitchFamily="2" charset="0"/>
                <a:cs typeface="Nikosh" pitchFamily="2" charset="0"/>
              </a:rPr>
              <a:t>খাতায়</a:t>
            </a:r>
            <a:r>
              <a:rPr lang="en-US" sz="5400" dirty="0" smtClean="0">
                <a:solidFill>
                  <a:srgbClr val="0033CC"/>
                </a:solidFill>
                <a:latin typeface="Nikosh" pitchFamily="2" charset="0"/>
                <a:cs typeface="Nikosh" pitchFamily="2" charset="0"/>
              </a:rPr>
              <a:t> </a:t>
            </a:r>
            <a:r>
              <a:rPr lang="en-US" sz="5400" dirty="0" err="1" smtClean="0">
                <a:solidFill>
                  <a:srgbClr val="0033CC"/>
                </a:solidFill>
                <a:latin typeface="Nikosh" pitchFamily="2" charset="0"/>
                <a:cs typeface="Nikosh" pitchFamily="2" charset="0"/>
              </a:rPr>
              <a:t>লিখ</a:t>
            </a:r>
            <a:r>
              <a:rPr lang="en-US" sz="5400" dirty="0" smtClean="0">
                <a:solidFill>
                  <a:srgbClr val="0033CC"/>
                </a:solidFill>
                <a:latin typeface="Nikosh" pitchFamily="2" charset="0"/>
                <a:cs typeface="Nikosh" pitchFamily="2" charset="0"/>
              </a:rPr>
              <a:t>।</a:t>
            </a:r>
            <a:endParaRPr lang="en-US" sz="5400" dirty="0">
              <a:solidFill>
                <a:srgbClr val="0033CC"/>
              </a:solidFill>
              <a:latin typeface="Nikosh" pitchFamily="2" charset="0"/>
              <a:cs typeface="Nikosh" pitchFamily="2" charset="0"/>
            </a:endParaRPr>
          </a:p>
        </p:txBody>
      </p:sp>
    </p:spTree>
    <p:extLst>
      <p:ext uri="{BB962C8B-B14F-4D97-AF65-F5344CB8AC3E}">
        <p14:creationId xmlns:p14="http://schemas.microsoft.com/office/powerpoint/2010/main" val="108216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2452" y="1600200"/>
            <a:ext cx="8229600" cy="4585871"/>
          </a:xfrm>
          <a:prstGeom prst="rect">
            <a:avLst/>
          </a:prstGeom>
          <a:noFill/>
        </p:spPr>
        <p:txBody>
          <a:bodyPr wrap="square" rtlCol="0">
            <a:spAutoFit/>
          </a:bodyPr>
          <a:lstStyle/>
          <a:p>
            <a:r>
              <a:rPr lang="bn-BD" sz="3200" dirty="0" smtClean="0">
                <a:latin typeface="Nikosh" pitchFamily="2" charset="0"/>
                <a:cs typeface="Nikosh" pitchFamily="2" charset="0"/>
              </a:rPr>
              <a:t>একদা আব্দুর রহিম ক্লাসে অনুপস্থিত ছিল। পরের দিন শিক্ষক তাকে জিজ্ঞেস করলেন, তুমি গতকাল কেন আসোনি? খালেদ বলল, স্যার, সে মনে হয় অসুস্থ ছিল।আব্দুর রহিম বললঃ স্যার, আমি মামা বাড়ি গিয়েছিলাম।</a:t>
            </a:r>
          </a:p>
          <a:p>
            <a:r>
              <a:rPr lang="bn-BD" sz="3200" dirty="0" smtClean="0">
                <a:latin typeface="Nikosh" pitchFamily="2" charset="0"/>
                <a:cs typeface="Nikosh" pitchFamily="2" charset="0"/>
              </a:rPr>
              <a:t>ক। যন </a:t>
            </a:r>
            <a:r>
              <a:rPr lang="bn-BD" sz="3200" dirty="0" smtClean="0">
                <a:latin typeface="Nikosh" pitchFamily="2" charset="0"/>
                <a:cs typeface="Nikosh" pitchFamily="2" charset="0"/>
              </a:rPr>
              <a:t>অর্থ</a:t>
            </a:r>
            <a:r>
              <a:rPr lang="en-US" sz="3200" dirty="0" smtClean="0">
                <a:latin typeface="Nikosh" pitchFamily="2" charset="0"/>
                <a:cs typeface="Nikosh" pitchFamily="2" charset="0"/>
              </a:rPr>
              <a:t> </a:t>
            </a:r>
            <a:r>
              <a:rPr lang="bn-BD" sz="3200" dirty="0" smtClean="0">
                <a:latin typeface="Nikosh" pitchFamily="2" charset="0"/>
                <a:cs typeface="Nikosh" pitchFamily="2" charset="0"/>
              </a:rPr>
              <a:t>কী</a:t>
            </a:r>
            <a:r>
              <a:rPr lang="bn-BD" sz="3200" dirty="0" smtClean="0">
                <a:latin typeface="Nikosh" pitchFamily="2" charset="0"/>
                <a:cs typeface="Nikosh" pitchFamily="2" charset="0"/>
              </a:rPr>
              <a:t>? </a:t>
            </a:r>
          </a:p>
          <a:p>
            <a:r>
              <a:rPr lang="bn-BD" sz="3200" dirty="0" smtClean="0">
                <a:solidFill>
                  <a:srgbClr val="0033CC"/>
                </a:solidFill>
                <a:latin typeface="Nikosh" pitchFamily="2" charset="0"/>
                <a:cs typeface="Nikosh" pitchFamily="2" charset="0"/>
              </a:rPr>
              <a:t>খ</a:t>
            </a:r>
            <a:r>
              <a:rPr lang="bn-BD" sz="3200" dirty="0" smtClean="0">
                <a:solidFill>
                  <a:srgbClr val="0033CC"/>
                </a:solidFill>
                <a:latin typeface="Nikosh" pitchFamily="2" charset="0"/>
                <a:cs typeface="Nikosh" pitchFamily="2" charset="0"/>
              </a:rPr>
              <a:t>।</a:t>
            </a:r>
            <a:r>
              <a:rPr lang="en-US" sz="3200" dirty="0" smtClean="0">
                <a:solidFill>
                  <a:srgbClr val="0033CC"/>
                </a:solidFill>
                <a:latin typeface="Nikosh" pitchFamily="2" charset="0"/>
                <a:cs typeface="Nikosh" pitchFamily="2" charset="0"/>
              </a:rPr>
              <a:t> </a:t>
            </a:r>
            <a:r>
              <a:rPr lang="bn-BD" sz="3200" dirty="0" smtClean="0">
                <a:solidFill>
                  <a:srgbClr val="0033CC"/>
                </a:solidFill>
                <a:latin typeface="Nikosh" pitchFamily="2" charset="0"/>
                <a:cs typeface="Nikosh" pitchFamily="2" charset="0"/>
              </a:rPr>
              <a:t>কুধারণার </a:t>
            </a:r>
            <a:r>
              <a:rPr lang="bn-BD" sz="3200" dirty="0" smtClean="0">
                <a:solidFill>
                  <a:srgbClr val="0033CC"/>
                </a:solidFill>
                <a:latin typeface="Nikosh" pitchFamily="2" charset="0"/>
                <a:cs typeface="Nikosh" pitchFamily="2" charset="0"/>
              </a:rPr>
              <a:t>বিধান কী? বুঝিয়ে লেখ।</a:t>
            </a:r>
          </a:p>
          <a:p>
            <a:r>
              <a:rPr lang="bn-BD" sz="3200" dirty="0" smtClean="0">
                <a:latin typeface="Nikosh" pitchFamily="2" charset="0"/>
                <a:cs typeface="Nikosh" pitchFamily="2" charset="0"/>
              </a:rPr>
              <a:t>গ। খালেদের কাজটি ইসলামের দৃ</a:t>
            </a:r>
            <a:r>
              <a:rPr lang="en-US" sz="3200" dirty="0" err="1" smtClean="0">
                <a:latin typeface="Nikosh" pitchFamily="2" charset="0"/>
                <a:cs typeface="Nikosh" pitchFamily="2" charset="0"/>
              </a:rPr>
              <a:t>ষ্টিতে</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বিচার</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কর</a:t>
            </a:r>
            <a:r>
              <a:rPr lang="en-US" sz="3200" dirty="0" smtClean="0">
                <a:latin typeface="Nikosh" pitchFamily="2" charset="0"/>
                <a:cs typeface="Nikosh" pitchFamily="2" charset="0"/>
              </a:rPr>
              <a:t>।</a:t>
            </a:r>
          </a:p>
          <a:p>
            <a:r>
              <a:rPr lang="en-US" sz="3200" dirty="0" smtClean="0">
                <a:solidFill>
                  <a:srgbClr val="00B050"/>
                </a:solidFill>
                <a:latin typeface="Nikosh" pitchFamily="2" charset="0"/>
                <a:cs typeface="Nikosh" pitchFamily="2" charset="0"/>
              </a:rPr>
              <a:t>ঘ। </a:t>
            </a:r>
            <a:r>
              <a:rPr lang="en-US" sz="3200" dirty="0" err="1" smtClean="0">
                <a:solidFill>
                  <a:srgbClr val="00B050"/>
                </a:solidFill>
                <a:latin typeface="Nikosh" pitchFamily="2" charset="0"/>
                <a:cs typeface="Nikosh" pitchFamily="2" charset="0"/>
              </a:rPr>
              <a:t>উক্ত</a:t>
            </a:r>
            <a:r>
              <a:rPr lang="en-US" sz="3200" dirty="0" smtClean="0">
                <a:solidFill>
                  <a:srgbClr val="00B050"/>
                </a:solidFill>
                <a:latin typeface="Nikosh" pitchFamily="2" charset="0"/>
                <a:cs typeface="Nikosh" pitchFamily="2" charset="0"/>
              </a:rPr>
              <a:t> </a:t>
            </a:r>
            <a:r>
              <a:rPr lang="en-US" sz="3200" dirty="0" err="1" smtClean="0">
                <a:solidFill>
                  <a:srgbClr val="00B050"/>
                </a:solidFill>
                <a:latin typeface="Nikosh" pitchFamily="2" charset="0"/>
                <a:cs typeface="Nikosh" pitchFamily="2" charset="0"/>
              </a:rPr>
              <a:t>পরিস্থিতিতে</a:t>
            </a:r>
            <a:r>
              <a:rPr lang="en-US" sz="3200" dirty="0" smtClean="0">
                <a:solidFill>
                  <a:srgbClr val="00B050"/>
                </a:solidFill>
                <a:latin typeface="Nikosh" pitchFamily="2" charset="0"/>
                <a:cs typeface="Nikosh" pitchFamily="2" charset="0"/>
              </a:rPr>
              <a:t> </a:t>
            </a:r>
            <a:r>
              <a:rPr lang="en-US" sz="3200" dirty="0" err="1" smtClean="0">
                <a:solidFill>
                  <a:srgbClr val="00B050"/>
                </a:solidFill>
                <a:latin typeface="Nikosh" pitchFamily="2" charset="0"/>
                <a:cs typeface="Nikosh" pitchFamily="2" charset="0"/>
              </a:rPr>
              <a:t>স্যারের</a:t>
            </a:r>
            <a:r>
              <a:rPr lang="en-US" sz="3200" dirty="0" smtClean="0">
                <a:solidFill>
                  <a:srgbClr val="00B050"/>
                </a:solidFill>
                <a:latin typeface="Nikosh" pitchFamily="2" charset="0"/>
                <a:cs typeface="Nikosh" pitchFamily="2" charset="0"/>
              </a:rPr>
              <a:t> </a:t>
            </a:r>
            <a:r>
              <a:rPr lang="en-US" sz="3200" dirty="0" err="1" smtClean="0">
                <a:solidFill>
                  <a:srgbClr val="00B050"/>
                </a:solidFill>
                <a:latin typeface="Nikosh" pitchFamily="2" charset="0"/>
                <a:cs typeface="Nikosh" pitchFamily="2" charset="0"/>
              </a:rPr>
              <a:t>কর্তব্য</a:t>
            </a:r>
            <a:r>
              <a:rPr lang="en-US" sz="3200" dirty="0" smtClean="0">
                <a:solidFill>
                  <a:srgbClr val="00B050"/>
                </a:solidFill>
                <a:latin typeface="Nikosh" pitchFamily="2" charset="0"/>
                <a:cs typeface="Nikosh" pitchFamily="2" charset="0"/>
              </a:rPr>
              <a:t> </a:t>
            </a:r>
            <a:r>
              <a:rPr lang="en-US" sz="3200" dirty="0" err="1" smtClean="0">
                <a:solidFill>
                  <a:srgbClr val="00B050"/>
                </a:solidFill>
                <a:latin typeface="Nikosh" pitchFamily="2" charset="0"/>
                <a:cs typeface="Nikosh" pitchFamily="2" charset="0"/>
              </a:rPr>
              <a:t>সম্পর্কে</a:t>
            </a:r>
            <a:r>
              <a:rPr lang="en-US" sz="3200" dirty="0" smtClean="0">
                <a:solidFill>
                  <a:srgbClr val="00B050"/>
                </a:solidFill>
                <a:latin typeface="Nikosh" pitchFamily="2" charset="0"/>
                <a:cs typeface="Nikosh" pitchFamily="2" charset="0"/>
              </a:rPr>
              <a:t> </a:t>
            </a:r>
            <a:r>
              <a:rPr lang="en-US" sz="3200" dirty="0" err="1" smtClean="0">
                <a:solidFill>
                  <a:srgbClr val="00B050"/>
                </a:solidFill>
                <a:latin typeface="Nikosh" pitchFamily="2" charset="0"/>
                <a:cs typeface="Nikosh" pitchFamily="2" charset="0"/>
              </a:rPr>
              <a:t>তোমার</a:t>
            </a:r>
            <a:r>
              <a:rPr lang="en-US" sz="3200" dirty="0" smtClean="0">
                <a:solidFill>
                  <a:srgbClr val="00B050"/>
                </a:solidFill>
                <a:latin typeface="Nikosh" pitchFamily="2" charset="0"/>
                <a:cs typeface="Nikosh" pitchFamily="2" charset="0"/>
              </a:rPr>
              <a:t> </a:t>
            </a:r>
            <a:r>
              <a:rPr lang="en-US" sz="3200" dirty="0" err="1" smtClean="0">
                <a:solidFill>
                  <a:srgbClr val="00B050"/>
                </a:solidFill>
                <a:latin typeface="Nikosh" pitchFamily="2" charset="0"/>
                <a:cs typeface="Nikosh" pitchFamily="2" charset="0"/>
              </a:rPr>
              <a:t>মতামত</a:t>
            </a:r>
            <a:r>
              <a:rPr lang="en-US" sz="3200" dirty="0" smtClean="0">
                <a:solidFill>
                  <a:srgbClr val="00B050"/>
                </a:solidFill>
                <a:latin typeface="Nikosh" pitchFamily="2" charset="0"/>
                <a:cs typeface="Nikosh" pitchFamily="2" charset="0"/>
              </a:rPr>
              <a:t> </a:t>
            </a:r>
            <a:r>
              <a:rPr lang="en-US" sz="3200" dirty="0" err="1" smtClean="0">
                <a:solidFill>
                  <a:srgbClr val="00B050"/>
                </a:solidFill>
                <a:latin typeface="Nikosh" pitchFamily="2" charset="0"/>
                <a:cs typeface="Nikosh" pitchFamily="2" charset="0"/>
              </a:rPr>
              <a:t>ব্যাখা</a:t>
            </a:r>
            <a:r>
              <a:rPr lang="en-US" sz="3200" dirty="0" smtClean="0">
                <a:solidFill>
                  <a:srgbClr val="00B050"/>
                </a:solidFill>
                <a:latin typeface="Nikosh" pitchFamily="2" charset="0"/>
                <a:cs typeface="Nikosh" pitchFamily="2" charset="0"/>
              </a:rPr>
              <a:t> </a:t>
            </a:r>
            <a:r>
              <a:rPr lang="en-US" sz="3200" dirty="0" err="1" smtClean="0">
                <a:solidFill>
                  <a:srgbClr val="00B050"/>
                </a:solidFill>
                <a:latin typeface="Nikosh" pitchFamily="2" charset="0"/>
                <a:cs typeface="Nikosh" pitchFamily="2" charset="0"/>
              </a:rPr>
              <a:t>কর</a:t>
            </a:r>
            <a:r>
              <a:rPr lang="en-US" sz="3200" dirty="0" smtClean="0">
                <a:solidFill>
                  <a:srgbClr val="00B050"/>
                </a:solidFill>
                <a:latin typeface="Nikosh" pitchFamily="2" charset="0"/>
                <a:cs typeface="Nikosh" pitchFamily="2" charset="0"/>
              </a:rPr>
              <a:t>।</a:t>
            </a:r>
            <a:r>
              <a:rPr lang="en-US" sz="3600" dirty="0" smtClean="0">
                <a:solidFill>
                  <a:srgbClr val="00B050"/>
                </a:solidFill>
                <a:latin typeface="Nikosh" pitchFamily="2" charset="0"/>
                <a:cs typeface="Nikosh" pitchFamily="2" charset="0"/>
              </a:rPr>
              <a:t> </a:t>
            </a:r>
            <a:r>
              <a:rPr lang="bn-BD" sz="3600" dirty="0" smtClean="0">
                <a:solidFill>
                  <a:srgbClr val="00B050"/>
                </a:solidFill>
                <a:latin typeface="Nikosh" pitchFamily="2" charset="0"/>
                <a:cs typeface="Nikosh" pitchFamily="2" charset="0"/>
              </a:rPr>
              <a:t> </a:t>
            </a:r>
            <a:endParaRPr lang="en-US" sz="3600" dirty="0">
              <a:solidFill>
                <a:srgbClr val="00B050"/>
              </a:solidFill>
              <a:latin typeface="Nikosh" pitchFamily="2" charset="0"/>
              <a:cs typeface="Nikosh" pitchFamily="2" charset="0"/>
            </a:endParaRPr>
          </a:p>
        </p:txBody>
      </p:sp>
      <p:sp>
        <p:nvSpPr>
          <p:cNvPr id="4" name="TextBox 3"/>
          <p:cNvSpPr txBox="1"/>
          <p:nvPr/>
        </p:nvSpPr>
        <p:spPr>
          <a:xfrm>
            <a:off x="1885950" y="304800"/>
            <a:ext cx="5067300" cy="1107996"/>
          </a:xfrm>
          <a:prstGeom prst="rect">
            <a:avLst/>
          </a:prstGeom>
          <a:noFill/>
        </p:spPr>
        <p:txBody>
          <a:bodyPr wrap="square" rtlCol="0">
            <a:spAutoFit/>
          </a:bodyPr>
          <a:lstStyle/>
          <a:p>
            <a:pPr algn="ctr"/>
            <a:r>
              <a:rPr lang="en-US" sz="6600" b="1" dirty="0" err="1" smtClean="0">
                <a:solidFill>
                  <a:srgbClr val="FF00FF"/>
                </a:solidFill>
                <a:latin typeface="Nikosh" pitchFamily="2" charset="0"/>
                <a:cs typeface="Nikosh" pitchFamily="2" charset="0"/>
              </a:rPr>
              <a:t>বাড়ির</a:t>
            </a:r>
            <a:r>
              <a:rPr lang="bn-BD" sz="6600" b="1" dirty="0" smtClean="0">
                <a:solidFill>
                  <a:srgbClr val="FF00FF"/>
                </a:solidFill>
                <a:latin typeface="Nikosh" pitchFamily="2" charset="0"/>
                <a:cs typeface="Nikosh" pitchFamily="2" charset="0"/>
              </a:rPr>
              <a:t> কাজ</a:t>
            </a:r>
            <a:endParaRPr lang="en-US" sz="6600" b="1" dirty="0">
              <a:solidFill>
                <a:srgbClr val="FF00FF"/>
              </a:solidFill>
              <a:latin typeface="Nikosh" pitchFamily="2" charset="0"/>
              <a:cs typeface="Nikosh" pitchFamily="2" charset="0"/>
            </a:endParaRPr>
          </a:p>
        </p:txBody>
      </p:sp>
    </p:spTree>
    <p:extLst>
      <p:ext uri="{BB962C8B-B14F-4D97-AF65-F5344CB8AC3E}">
        <p14:creationId xmlns:p14="http://schemas.microsoft.com/office/powerpoint/2010/main" val="33104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3886200" cy="1862048"/>
          </a:xfrm>
          <a:prstGeom prst="rect">
            <a:avLst/>
          </a:prstGeom>
          <a:noFill/>
        </p:spPr>
        <p:txBody>
          <a:bodyPr wrap="square" rtlCol="0">
            <a:spAutoFit/>
          </a:bodyPr>
          <a:lstStyle/>
          <a:p>
            <a:pPr algn="ctr"/>
            <a:r>
              <a:rPr lang="bn-BD" sz="11500" b="1" dirty="0" smtClean="0">
                <a:solidFill>
                  <a:srgbClr val="FF0000"/>
                </a:solidFill>
                <a:latin typeface="Nikosh" pitchFamily="2" charset="0"/>
                <a:cs typeface="Nikosh" pitchFamily="2" charset="0"/>
              </a:rPr>
              <a:t>ধন্যবাদ</a:t>
            </a:r>
            <a:r>
              <a:rPr lang="bn-BD" b="1" dirty="0" smtClean="0">
                <a:latin typeface="Nikosh" pitchFamily="2" charset="0"/>
                <a:cs typeface="Nikosh" pitchFamily="2" charset="0"/>
              </a:rPr>
              <a:t> </a:t>
            </a:r>
            <a:endParaRPr lang="en-US" b="1" dirty="0">
              <a:latin typeface="Nikosh" pitchFamily="2" charset="0"/>
              <a:cs typeface="Nikosh"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799" y="1676400"/>
            <a:ext cx="5129807" cy="4591716"/>
          </a:xfrm>
          <a:prstGeom prst="rect">
            <a:avLst/>
          </a:prstGeom>
        </p:spPr>
      </p:pic>
    </p:spTree>
    <p:extLst>
      <p:ext uri="{BB962C8B-B14F-4D97-AF65-F5344CB8AC3E}">
        <p14:creationId xmlns:p14="http://schemas.microsoft.com/office/powerpoint/2010/main" val="308434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772400" cy="5724644"/>
          </a:xfrm>
          <a:prstGeom prst="rect">
            <a:avLst/>
          </a:prstGeom>
          <a:noFill/>
        </p:spPr>
        <p:txBody>
          <a:bodyPr wrap="square" rtlCol="0">
            <a:spAutoFit/>
          </a:bodyPr>
          <a:lstStyle/>
          <a:p>
            <a:pPr algn="ctr"/>
            <a:r>
              <a:rPr lang="bn-BD" sz="7200" b="1" dirty="0" smtClean="0">
                <a:solidFill>
                  <a:srgbClr val="00B050"/>
                </a:solidFill>
                <a:latin typeface="Nikosh" pitchFamily="2" charset="0"/>
                <a:cs typeface="Nikosh" pitchFamily="2" charset="0"/>
              </a:rPr>
              <a:t>শিক্ষক পরিচিতি </a:t>
            </a:r>
          </a:p>
          <a:p>
            <a:pPr algn="ctr"/>
            <a:endParaRPr lang="bn-BD" sz="6000" b="1" dirty="0" smtClean="0">
              <a:solidFill>
                <a:srgbClr val="00B050"/>
              </a:solidFill>
              <a:latin typeface="Nikosh" pitchFamily="2" charset="0"/>
              <a:cs typeface="Nikosh" pitchFamily="2" charset="0"/>
            </a:endParaRPr>
          </a:p>
          <a:p>
            <a:pPr algn="ctr"/>
            <a:r>
              <a:rPr lang="bn-BD" sz="5400" dirty="0" smtClean="0">
                <a:latin typeface="Nikosh" pitchFamily="2" charset="0"/>
                <a:cs typeface="Nikosh" pitchFamily="2" charset="0"/>
              </a:rPr>
              <a:t>মোঃ শহীদ উল্লাহ </a:t>
            </a:r>
          </a:p>
          <a:p>
            <a:pPr algn="ctr"/>
            <a:r>
              <a:rPr lang="bn-BD" sz="5400" dirty="0" smtClean="0">
                <a:solidFill>
                  <a:srgbClr val="00B0F0"/>
                </a:solidFill>
                <a:latin typeface="Nikosh" pitchFamily="2" charset="0"/>
                <a:cs typeface="Nikosh" pitchFamily="2" charset="0"/>
              </a:rPr>
              <a:t>ক্বারী</a:t>
            </a:r>
          </a:p>
          <a:p>
            <a:pPr algn="ctr"/>
            <a:r>
              <a:rPr lang="bn-BD" sz="5400" dirty="0" smtClean="0">
                <a:latin typeface="Nikosh" pitchFamily="2" charset="0"/>
                <a:cs typeface="Nikosh" pitchFamily="2" charset="0"/>
              </a:rPr>
              <a:t>বগাচতর ফাজিল মাদ্রাসা </a:t>
            </a:r>
          </a:p>
          <a:p>
            <a:pPr algn="ctr"/>
            <a:r>
              <a:rPr lang="bn-BD" sz="5400" dirty="0" smtClean="0">
                <a:solidFill>
                  <a:srgbClr val="00B0F0"/>
                </a:solidFill>
                <a:latin typeface="Nikosh" pitchFamily="2" charset="0"/>
                <a:cs typeface="Nikosh" pitchFamily="2" charset="0"/>
              </a:rPr>
              <a:t>সীতাকুণ্ড,চট্টগ্রাম।</a:t>
            </a:r>
            <a:endParaRPr lang="bn-BD" sz="5400" dirty="0" smtClean="0">
              <a:latin typeface="Nikosh" pitchFamily="2" charset="0"/>
              <a:cs typeface="Nikosh" pitchFamily="2" charset="0"/>
            </a:endParaRPr>
          </a:p>
          <a:p>
            <a:endParaRPr lang="en-US" dirty="0"/>
          </a:p>
        </p:txBody>
      </p:sp>
    </p:spTree>
    <p:extLst>
      <p:ext uri="{BB962C8B-B14F-4D97-AF65-F5344CB8AC3E}">
        <p14:creationId xmlns:p14="http://schemas.microsoft.com/office/powerpoint/2010/main" val="419335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634" y="1676400"/>
            <a:ext cx="7447797" cy="4641761"/>
          </a:xfrm>
          <a:prstGeom prst="rect">
            <a:avLst/>
          </a:prstGeom>
        </p:spPr>
      </p:pic>
      <p:sp>
        <p:nvSpPr>
          <p:cNvPr id="3" name="TextBox 2"/>
          <p:cNvSpPr txBox="1"/>
          <p:nvPr/>
        </p:nvSpPr>
        <p:spPr>
          <a:xfrm>
            <a:off x="1315133" y="347939"/>
            <a:ext cx="6400800" cy="830997"/>
          </a:xfrm>
          <a:prstGeom prst="rect">
            <a:avLst/>
          </a:prstGeom>
          <a:noFill/>
        </p:spPr>
        <p:txBody>
          <a:bodyPr wrap="square" rtlCol="0">
            <a:spAutoFit/>
          </a:bodyPr>
          <a:lstStyle/>
          <a:p>
            <a:pPr algn="ctr"/>
            <a:r>
              <a:rPr lang="bn-BD" sz="4800" dirty="0" smtClean="0">
                <a:solidFill>
                  <a:srgbClr val="7030A0"/>
                </a:solidFill>
                <a:latin typeface="Nikosh" pitchFamily="2" charset="0"/>
                <a:cs typeface="Nikosh" pitchFamily="2" charset="0"/>
              </a:rPr>
              <a:t>নিচের ছবিটি লক্ষ্য কর </a:t>
            </a:r>
            <a:endParaRPr lang="en-US" sz="4800" dirty="0">
              <a:solidFill>
                <a:srgbClr val="7030A0"/>
              </a:solidFill>
              <a:latin typeface="Nikosh" pitchFamily="2" charset="0"/>
              <a:cs typeface="Nikosh" pitchFamily="2" charset="0"/>
            </a:endParaRPr>
          </a:p>
        </p:txBody>
      </p:sp>
    </p:spTree>
    <p:extLst>
      <p:ext uri="{BB962C8B-B14F-4D97-AF65-F5344CB8AC3E}">
        <p14:creationId xmlns:p14="http://schemas.microsoft.com/office/powerpoint/2010/main" val="406024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751" y="1219200"/>
            <a:ext cx="7691180" cy="4267200"/>
          </a:xfrm>
          <a:prstGeom prst="rect">
            <a:avLst/>
          </a:prstGeom>
        </p:spPr>
      </p:pic>
    </p:spTree>
    <p:extLst>
      <p:ext uri="{BB962C8B-B14F-4D97-AF65-F5344CB8AC3E}">
        <p14:creationId xmlns:p14="http://schemas.microsoft.com/office/powerpoint/2010/main" val="202589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6194" y="381000"/>
            <a:ext cx="8202561" cy="5816977"/>
          </a:xfrm>
          <a:prstGeom prst="rect">
            <a:avLst/>
          </a:prstGeom>
          <a:noFill/>
        </p:spPr>
        <p:txBody>
          <a:bodyPr wrap="square" rtlCol="0">
            <a:spAutoFit/>
          </a:bodyPr>
          <a:lstStyle/>
          <a:p>
            <a:pPr algn="ctr"/>
            <a:r>
              <a:rPr lang="en-US" sz="5400" b="1" dirty="0" err="1" smtClean="0">
                <a:solidFill>
                  <a:srgbClr val="FF0000"/>
                </a:solidFill>
                <a:latin typeface="Nikosh" pitchFamily="2" charset="0"/>
                <a:cs typeface="Nikosh" pitchFamily="2" charset="0"/>
              </a:rPr>
              <a:t>পাঠ</a:t>
            </a:r>
            <a:r>
              <a:rPr lang="en-US" sz="5400" b="1" dirty="0" smtClean="0">
                <a:solidFill>
                  <a:srgbClr val="FF0000"/>
                </a:solidFill>
                <a:latin typeface="Nikosh" pitchFamily="2" charset="0"/>
                <a:cs typeface="Nikosh" pitchFamily="2" charset="0"/>
              </a:rPr>
              <a:t> </a:t>
            </a:r>
            <a:r>
              <a:rPr lang="en-US" sz="5400" b="1" dirty="0" err="1" smtClean="0">
                <a:solidFill>
                  <a:srgbClr val="FF0000"/>
                </a:solidFill>
                <a:latin typeface="Nikosh" pitchFamily="2" charset="0"/>
                <a:cs typeface="Nikosh" pitchFamily="2" charset="0"/>
              </a:rPr>
              <a:t>পরিচিতি</a:t>
            </a:r>
            <a:r>
              <a:rPr lang="en-US" sz="5400" b="1" dirty="0" smtClean="0">
                <a:solidFill>
                  <a:srgbClr val="FF0000"/>
                </a:solidFill>
                <a:latin typeface="Nikosh" pitchFamily="2" charset="0"/>
                <a:cs typeface="Nikosh" pitchFamily="2" charset="0"/>
              </a:rPr>
              <a:t> </a:t>
            </a:r>
          </a:p>
          <a:p>
            <a:pPr algn="ctr"/>
            <a:r>
              <a:rPr lang="en-US" sz="4400" dirty="0" err="1" smtClean="0">
                <a:latin typeface="Nikosh" pitchFamily="2" charset="0"/>
                <a:cs typeface="Nikosh" pitchFamily="2" charset="0"/>
              </a:rPr>
              <a:t>শ্রেণিঃ</a:t>
            </a:r>
            <a:r>
              <a:rPr lang="bn-BD" sz="4400" dirty="0" smtClean="0">
                <a:latin typeface="Nikosh" pitchFamily="2" charset="0"/>
                <a:cs typeface="Nikosh" pitchFamily="2" charset="0"/>
              </a:rPr>
              <a:t> </a:t>
            </a:r>
            <a:r>
              <a:rPr lang="en-US" sz="4400" dirty="0" smtClean="0">
                <a:latin typeface="Nikosh" pitchFamily="2" charset="0"/>
                <a:cs typeface="Nikosh" pitchFamily="2" charset="0"/>
              </a:rPr>
              <a:t>৭ম</a:t>
            </a:r>
          </a:p>
          <a:p>
            <a:pPr algn="ctr"/>
            <a:r>
              <a:rPr lang="en-US" sz="4400" b="1" dirty="0" err="1" smtClean="0">
                <a:solidFill>
                  <a:srgbClr val="00B050"/>
                </a:solidFill>
                <a:latin typeface="Nikosh" pitchFamily="2" charset="0"/>
                <a:cs typeface="Nikosh" pitchFamily="2" charset="0"/>
              </a:rPr>
              <a:t>বিষয়ঃ</a:t>
            </a:r>
            <a:r>
              <a:rPr lang="bn-BD" sz="4400" b="1" dirty="0" smtClean="0">
                <a:solidFill>
                  <a:srgbClr val="00B050"/>
                </a:solidFill>
                <a:latin typeface="Nikosh" pitchFamily="2" charset="0"/>
                <a:cs typeface="Nikosh" pitchFamily="2" charset="0"/>
              </a:rPr>
              <a:t> </a:t>
            </a:r>
            <a:r>
              <a:rPr lang="en-US" sz="4400" b="1" dirty="0" err="1" smtClean="0">
                <a:solidFill>
                  <a:srgbClr val="00B050"/>
                </a:solidFill>
                <a:latin typeface="Nikosh" pitchFamily="2" charset="0"/>
                <a:cs typeface="Nikosh" pitchFamily="2" charset="0"/>
              </a:rPr>
              <a:t>কুরআন</a:t>
            </a:r>
            <a:r>
              <a:rPr lang="bn-BD" sz="4400" b="1" dirty="0" smtClean="0">
                <a:solidFill>
                  <a:srgbClr val="00B050"/>
                </a:solidFill>
                <a:latin typeface="Nikosh" pitchFamily="2" charset="0"/>
                <a:cs typeface="Nikosh" pitchFamily="2" charset="0"/>
              </a:rPr>
              <a:t> </a:t>
            </a:r>
            <a:r>
              <a:rPr lang="en-US" sz="4400" b="1" dirty="0" smtClean="0">
                <a:solidFill>
                  <a:srgbClr val="00B050"/>
                </a:solidFill>
                <a:latin typeface="Nikosh" pitchFamily="2" charset="0"/>
                <a:cs typeface="Nikosh" pitchFamily="2" charset="0"/>
              </a:rPr>
              <a:t>ও</a:t>
            </a:r>
            <a:r>
              <a:rPr lang="bn-BD" sz="4400" b="1" dirty="0" smtClean="0">
                <a:solidFill>
                  <a:srgbClr val="00B050"/>
                </a:solidFill>
                <a:latin typeface="Nikosh" pitchFamily="2" charset="0"/>
                <a:cs typeface="Nikosh" pitchFamily="2" charset="0"/>
              </a:rPr>
              <a:t> </a:t>
            </a:r>
            <a:r>
              <a:rPr lang="en-US" sz="4400" b="1" dirty="0" err="1" smtClean="0">
                <a:solidFill>
                  <a:srgbClr val="00B050"/>
                </a:solidFill>
                <a:latin typeface="Nikosh" pitchFamily="2" charset="0"/>
                <a:cs typeface="Nikosh" pitchFamily="2" charset="0"/>
              </a:rPr>
              <a:t>তাজবিদ</a:t>
            </a:r>
            <a:r>
              <a:rPr lang="en-US" sz="4400" b="1" dirty="0" smtClean="0">
                <a:solidFill>
                  <a:srgbClr val="00B050"/>
                </a:solidFill>
                <a:latin typeface="Nikosh" pitchFamily="2" charset="0"/>
                <a:cs typeface="Nikosh" pitchFamily="2" charset="0"/>
              </a:rPr>
              <a:t> </a:t>
            </a:r>
          </a:p>
          <a:p>
            <a:pPr algn="ctr"/>
            <a:r>
              <a:rPr lang="en-US" sz="4400" dirty="0">
                <a:latin typeface="Nikosh" pitchFamily="2" charset="0"/>
                <a:cs typeface="Nikosh" pitchFamily="2" charset="0"/>
              </a:rPr>
              <a:t>অ</a:t>
            </a:r>
            <a:r>
              <a:rPr lang="en-US" sz="4400" dirty="0" smtClean="0">
                <a:latin typeface="Nikosh" pitchFamily="2" charset="0"/>
                <a:cs typeface="Nikosh" pitchFamily="2" charset="0"/>
              </a:rPr>
              <a:t>ধ্যায়ঃ৩য়  </a:t>
            </a:r>
          </a:p>
          <a:p>
            <a:pPr algn="ctr"/>
            <a:r>
              <a:rPr lang="en-US" sz="4400" dirty="0" err="1" smtClean="0">
                <a:latin typeface="Nikosh" pitchFamily="2" charset="0"/>
                <a:cs typeface="Nikosh" pitchFamily="2" charset="0"/>
              </a:rPr>
              <a:t>পরিচ্ছেদঃ</a:t>
            </a:r>
            <a:r>
              <a:rPr lang="bn-BD" sz="5400" dirty="0" smtClean="0">
                <a:latin typeface="Nikosh" pitchFamily="2" charset="0"/>
                <a:cs typeface="Nikosh" pitchFamily="2" charset="0"/>
              </a:rPr>
              <a:t> </a:t>
            </a:r>
            <a:r>
              <a:rPr lang="en-US" sz="5400" dirty="0" smtClean="0">
                <a:latin typeface="Nikosh" pitchFamily="2" charset="0"/>
                <a:cs typeface="Nikosh" pitchFamily="2" charset="0"/>
              </a:rPr>
              <a:t>৩য় </a:t>
            </a:r>
            <a:r>
              <a:rPr lang="en-US" sz="4400" dirty="0" smtClean="0">
                <a:latin typeface="Nikosh" pitchFamily="2" charset="0"/>
                <a:cs typeface="Nikosh" pitchFamily="2" charset="0"/>
              </a:rPr>
              <a:t>(</a:t>
            </a:r>
            <a:r>
              <a:rPr lang="en-US" sz="4400" dirty="0" err="1" smtClean="0">
                <a:latin typeface="Nikosh" pitchFamily="2" charset="0"/>
                <a:cs typeface="Nikosh" pitchFamily="2" charset="0"/>
              </a:rPr>
              <a:t>আখলাকে</a:t>
            </a:r>
            <a:r>
              <a:rPr lang="en-US" sz="4400" dirty="0" smtClean="0">
                <a:latin typeface="Nikosh" pitchFamily="2" charset="0"/>
                <a:cs typeface="Nikosh" pitchFamily="2" charset="0"/>
              </a:rPr>
              <a:t> </a:t>
            </a:r>
            <a:r>
              <a:rPr lang="en-US" sz="4400" dirty="0" err="1" smtClean="0">
                <a:latin typeface="Nikosh" pitchFamily="2" charset="0"/>
                <a:cs typeface="Nikosh" pitchFamily="2" charset="0"/>
              </a:rPr>
              <a:t>যামিমা</a:t>
            </a:r>
            <a:r>
              <a:rPr lang="en-US" sz="4400" dirty="0" smtClean="0">
                <a:latin typeface="Nikosh" pitchFamily="2" charset="0"/>
                <a:cs typeface="Nikosh" pitchFamily="2" charset="0"/>
              </a:rPr>
              <a:t>)</a:t>
            </a:r>
          </a:p>
          <a:p>
            <a:pPr algn="ctr"/>
            <a:r>
              <a:rPr lang="en-US" sz="4400" dirty="0" err="1" smtClean="0">
                <a:latin typeface="Nikosh" pitchFamily="2" charset="0"/>
                <a:cs typeface="Nikosh" pitchFamily="2" charset="0"/>
              </a:rPr>
              <a:t>পাঠঃ</a:t>
            </a:r>
            <a:r>
              <a:rPr lang="en-US" sz="4400" dirty="0" smtClean="0">
                <a:latin typeface="Nikosh" pitchFamily="2" charset="0"/>
                <a:cs typeface="Nikosh" pitchFamily="2" charset="0"/>
              </a:rPr>
              <a:t> ১ম</a:t>
            </a:r>
          </a:p>
          <a:p>
            <a:pPr algn="ctr"/>
            <a:r>
              <a:rPr lang="bn-BD" sz="4400" dirty="0" smtClean="0">
                <a:latin typeface="Nikosh" pitchFamily="2" charset="0"/>
                <a:cs typeface="Nikosh" pitchFamily="2" charset="0"/>
              </a:rPr>
              <a:t> </a:t>
            </a:r>
            <a:r>
              <a:rPr lang="en-US" sz="4400" dirty="0" err="1" smtClean="0">
                <a:latin typeface="Nikosh" pitchFamily="2" charset="0"/>
                <a:cs typeface="Nikosh" pitchFamily="2" charset="0"/>
              </a:rPr>
              <a:t>সময়ঃ</a:t>
            </a:r>
            <a:r>
              <a:rPr lang="bn-BD" sz="4400" dirty="0" smtClean="0">
                <a:latin typeface="Nikosh" pitchFamily="2" charset="0"/>
                <a:cs typeface="Nikosh" pitchFamily="2" charset="0"/>
              </a:rPr>
              <a:t> </a:t>
            </a:r>
            <a:r>
              <a:rPr lang="en-US" sz="4400" dirty="0" smtClean="0">
                <a:latin typeface="Nikosh" pitchFamily="2" charset="0"/>
                <a:cs typeface="Nikosh" pitchFamily="2" charset="0"/>
              </a:rPr>
              <a:t>৪০মিনিট</a:t>
            </a:r>
          </a:p>
          <a:p>
            <a:pPr algn="ctr"/>
            <a:r>
              <a:rPr lang="en-US" sz="4400" dirty="0" err="1" smtClean="0">
                <a:solidFill>
                  <a:srgbClr val="FF00FF"/>
                </a:solidFill>
                <a:latin typeface="Nikosh" pitchFamily="2" charset="0"/>
                <a:cs typeface="Nikosh" pitchFamily="2" charset="0"/>
              </a:rPr>
              <a:t>তাং</a:t>
            </a:r>
            <a:r>
              <a:rPr lang="en-US" sz="4400" dirty="0" smtClean="0">
                <a:solidFill>
                  <a:srgbClr val="FF00FF"/>
                </a:solidFill>
                <a:latin typeface="Nikosh" pitchFamily="2" charset="0"/>
                <a:cs typeface="Nikosh" pitchFamily="2" charset="0"/>
              </a:rPr>
              <a:t>- ২০/০২/২০২১ইং</a:t>
            </a:r>
            <a:endParaRPr lang="en-US" sz="4400" dirty="0">
              <a:solidFill>
                <a:srgbClr val="FF00FF"/>
              </a:solidFill>
              <a:latin typeface="Nikosh" pitchFamily="2" charset="0"/>
              <a:cs typeface="Nikosh" pitchFamily="2" charset="0"/>
            </a:endParaRPr>
          </a:p>
        </p:txBody>
      </p:sp>
    </p:spTree>
    <p:extLst>
      <p:ext uri="{BB962C8B-B14F-4D97-AF65-F5344CB8AC3E}">
        <p14:creationId xmlns:p14="http://schemas.microsoft.com/office/powerpoint/2010/main" val="2245739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76400"/>
            <a:ext cx="7239000" cy="3354765"/>
          </a:xfrm>
          <a:prstGeom prst="rect">
            <a:avLst/>
          </a:prstGeom>
          <a:noFill/>
          <a:ln>
            <a:solidFill>
              <a:srgbClr val="92D050"/>
            </a:solidFill>
          </a:ln>
          <a:effectLst>
            <a:glow rad="228600">
              <a:schemeClr val="accent6">
                <a:satMod val="175000"/>
                <a:alpha val="40000"/>
              </a:schemeClr>
            </a:glow>
          </a:effectLst>
        </p:spPr>
        <p:txBody>
          <a:bodyPr wrap="square" rtlCol="0">
            <a:spAutoFit/>
          </a:bodyPr>
          <a:lstStyle/>
          <a:p>
            <a:pPr algn="ctr"/>
            <a:r>
              <a:rPr lang="en-US" sz="8000" b="1" dirty="0" err="1" smtClean="0">
                <a:solidFill>
                  <a:schemeClr val="accent6">
                    <a:lumMod val="50000"/>
                  </a:schemeClr>
                </a:solidFill>
                <a:latin typeface="Nikosh" pitchFamily="2" charset="0"/>
                <a:cs typeface="Nikosh" pitchFamily="2" charset="0"/>
              </a:rPr>
              <a:t>আজকের</a:t>
            </a:r>
            <a:r>
              <a:rPr lang="en-US" sz="8000" b="1" dirty="0" smtClean="0">
                <a:solidFill>
                  <a:schemeClr val="accent6">
                    <a:lumMod val="50000"/>
                  </a:schemeClr>
                </a:solidFill>
                <a:latin typeface="Nikosh" pitchFamily="2" charset="0"/>
                <a:cs typeface="Nikosh" pitchFamily="2" charset="0"/>
              </a:rPr>
              <a:t> </a:t>
            </a:r>
            <a:r>
              <a:rPr lang="en-US" sz="8000" b="1" dirty="0" err="1" smtClean="0">
                <a:solidFill>
                  <a:schemeClr val="accent6">
                    <a:lumMod val="50000"/>
                  </a:schemeClr>
                </a:solidFill>
                <a:latin typeface="Nikosh" pitchFamily="2" charset="0"/>
                <a:cs typeface="Nikosh" pitchFamily="2" charset="0"/>
              </a:rPr>
              <a:t>পাঠ</a:t>
            </a:r>
            <a:endParaRPr lang="en-US" sz="8000" b="1" dirty="0" smtClean="0">
              <a:solidFill>
                <a:schemeClr val="accent6">
                  <a:lumMod val="50000"/>
                </a:schemeClr>
              </a:solidFill>
              <a:latin typeface="Nikosh" pitchFamily="2" charset="0"/>
              <a:cs typeface="Nikosh" pitchFamily="2" charset="0"/>
            </a:endParaRPr>
          </a:p>
          <a:p>
            <a:pPr algn="ctr"/>
            <a:endParaRPr lang="en-US" sz="6000" dirty="0" smtClean="0">
              <a:latin typeface="Nikosh" pitchFamily="2" charset="0"/>
              <a:cs typeface="Nikosh" pitchFamily="2" charset="0"/>
            </a:endParaRPr>
          </a:p>
          <a:p>
            <a:pPr algn="ctr"/>
            <a:r>
              <a:rPr lang="en-US" sz="7200" b="1" dirty="0" err="1" smtClean="0">
                <a:solidFill>
                  <a:srgbClr val="00B050"/>
                </a:solidFill>
                <a:latin typeface="Nikosh" pitchFamily="2" charset="0"/>
                <a:cs typeface="Nikosh" pitchFamily="2" charset="0"/>
              </a:rPr>
              <a:t>খারাপ</a:t>
            </a:r>
            <a:r>
              <a:rPr lang="en-US" sz="7200" b="1" dirty="0" smtClean="0">
                <a:solidFill>
                  <a:srgbClr val="00B050"/>
                </a:solidFill>
                <a:latin typeface="Nikosh" pitchFamily="2" charset="0"/>
                <a:cs typeface="Nikosh" pitchFamily="2" charset="0"/>
              </a:rPr>
              <a:t> </a:t>
            </a:r>
            <a:r>
              <a:rPr lang="en-US" sz="7200" b="1" dirty="0" err="1" smtClean="0">
                <a:solidFill>
                  <a:srgbClr val="00B050"/>
                </a:solidFill>
                <a:latin typeface="Nikosh" pitchFamily="2" charset="0"/>
                <a:cs typeface="Nikosh" pitchFamily="2" charset="0"/>
              </a:rPr>
              <a:t>ধারণা</a:t>
            </a:r>
            <a:r>
              <a:rPr lang="en-US" sz="7200" b="1" dirty="0" smtClean="0">
                <a:solidFill>
                  <a:srgbClr val="00B050"/>
                </a:solidFill>
                <a:latin typeface="Nikosh" pitchFamily="2" charset="0"/>
                <a:cs typeface="Nikosh" pitchFamily="2" charset="0"/>
              </a:rPr>
              <a:t> </a:t>
            </a:r>
            <a:endParaRPr lang="en-US" sz="7200" b="1" dirty="0">
              <a:solidFill>
                <a:srgbClr val="00B050"/>
              </a:solidFill>
              <a:latin typeface="Nikosh" pitchFamily="2" charset="0"/>
              <a:cs typeface="Nikosh" pitchFamily="2" charset="0"/>
            </a:endParaRPr>
          </a:p>
        </p:txBody>
      </p:sp>
      <p:sp>
        <p:nvSpPr>
          <p:cNvPr id="3" name="Down Arrow 2"/>
          <p:cNvSpPr/>
          <p:nvPr/>
        </p:nvSpPr>
        <p:spPr>
          <a:xfrm>
            <a:off x="4058265" y="2736043"/>
            <a:ext cx="381000" cy="838200"/>
          </a:xfrm>
          <a:prstGeom prst="downArrow">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Tree>
    <p:extLst>
      <p:ext uri="{BB962C8B-B14F-4D97-AF65-F5344CB8AC3E}">
        <p14:creationId xmlns:p14="http://schemas.microsoft.com/office/powerpoint/2010/main" val="259163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414532"/>
            <a:ext cx="4572000" cy="1200329"/>
          </a:xfrm>
          <a:prstGeom prst="rect">
            <a:avLst/>
          </a:prstGeom>
          <a:noFill/>
        </p:spPr>
        <p:txBody>
          <a:bodyPr wrap="square" rtlCol="0">
            <a:spAutoFit/>
          </a:bodyPr>
          <a:lstStyle/>
          <a:p>
            <a:pPr algn="ctr"/>
            <a:r>
              <a:rPr lang="bn-BD" sz="7200" b="1" dirty="0" smtClean="0">
                <a:solidFill>
                  <a:srgbClr val="7030A0"/>
                </a:solidFill>
                <a:latin typeface="Nikosh" pitchFamily="2" charset="0"/>
                <a:cs typeface="Nikosh" pitchFamily="2" charset="0"/>
              </a:rPr>
              <a:t>শিখনফল   </a:t>
            </a:r>
            <a:endParaRPr lang="en-US" sz="7200" b="1" dirty="0">
              <a:solidFill>
                <a:srgbClr val="7030A0"/>
              </a:solidFill>
              <a:latin typeface="Nikosh" pitchFamily="2" charset="0"/>
              <a:cs typeface="Nikosh" pitchFamily="2" charset="0"/>
            </a:endParaRPr>
          </a:p>
        </p:txBody>
      </p:sp>
      <p:sp>
        <p:nvSpPr>
          <p:cNvPr id="3" name="TextBox 2"/>
          <p:cNvSpPr txBox="1"/>
          <p:nvPr/>
        </p:nvSpPr>
        <p:spPr>
          <a:xfrm>
            <a:off x="1028700" y="1622235"/>
            <a:ext cx="7086600" cy="4524315"/>
          </a:xfrm>
          <a:prstGeom prst="rect">
            <a:avLst/>
          </a:prstGeom>
          <a:noFill/>
        </p:spPr>
        <p:txBody>
          <a:bodyPr wrap="square" rtlCol="0">
            <a:spAutoFit/>
          </a:bodyPr>
          <a:lstStyle/>
          <a:p>
            <a:pPr>
              <a:spcAft>
                <a:spcPts val="3600"/>
              </a:spcAft>
            </a:pPr>
            <a:r>
              <a:rPr lang="bn-BD" sz="3200" b="1" dirty="0" smtClean="0">
                <a:solidFill>
                  <a:srgbClr val="00B050"/>
                </a:solidFill>
                <a:latin typeface="Nikosh" pitchFamily="2" charset="0"/>
                <a:cs typeface="Nikosh" pitchFamily="2" charset="0"/>
              </a:rPr>
              <a:t>আলোচ্য পাঠ থেকে শিক্ষার্থীরা...........</a:t>
            </a:r>
          </a:p>
          <a:p>
            <a:pPr>
              <a:spcAft>
                <a:spcPts val="3600"/>
              </a:spcAft>
            </a:pPr>
            <a:r>
              <a:rPr lang="en-US" sz="3200" dirty="0" smtClean="0">
                <a:latin typeface="Nikosh" pitchFamily="2" charset="0"/>
                <a:cs typeface="Nikosh" pitchFamily="2" charset="0"/>
              </a:rPr>
              <a:t>১। </a:t>
            </a:r>
            <a:r>
              <a:rPr lang="bn-BD" sz="3600" b="1" dirty="0" smtClean="0">
                <a:solidFill>
                  <a:srgbClr val="00B050"/>
                </a:solidFill>
                <a:latin typeface="Nikosh" pitchFamily="2" charset="0"/>
                <a:cs typeface="Nikosh" pitchFamily="2" charset="0"/>
              </a:rPr>
              <a:t>‘</a:t>
            </a:r>
            <a:r>
              <a:rPr lang="en-US" sz="3600" b="1" dirty="0" err="1" smtClean="0">
                <a:solidFill>
                  <a:srgbClr val="00B050"/>
                </a:solidFill>
                <a:latin typeface="Nikosh" pitchFamily="2" charset="0"/>
                <a:cs typeface="Nikosh" pitchFamily="2" charset="0"/>
              </a:rPr>
              <a:t>যন</a:t>
            </a:r>
            <a:r>
              <a:rPr lang="bn-BD" sz="3600" b="1" dirty="0" smtClean="0">
                <a:solidFill>
                  <a:srgbClr val="00B050"/>
                </a:solidFill>
                <a:latin typeface="Nikosh" pitchFamily="2" charset="0"/>
                <a:cs typeface="Nikosh" pitchFamily="2" charset="0"/>
              </a:rPr>
              <a:t>’</a:t>
            </a:r>
            <a:r>
              <a:rPr lang="en-US" sz="3600" b="1" dirty="0" smtClean="0">
                <a:latin typeface="Nikosh" pitchFamily="2" charset="0"/>
                <a:cs typeface="Nikosh" pitchFamily="2" charset="0"/>
              </a:rPr>
              <a:t> </a:t>
            </a:r>
            <a:r>
              <a:rPr lang="en-US" sz="3200" dirty="0" err="1" smtClean="0">
                <a:latin typeface="Nikosh" pitchFamily="2" charset="0"/>
                <a:cs typeface="Nikosh" pitchFamily="2" charset="0"/>
              </a:rPr>
              <a:t>শব্দের</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অর্থ</a:t>
            </a:r>
            <a:r>
              <a:rPr lang="en-US" sz="3200" dirty="0" smtClean="0">
                <a:latin typeface="Nikosh" pitchFamily="2" charset="0"/>
                <a:cs typeface="Nikosh" pitchFamily="2" charset="0"/>
              </a:rPr>
              <a:t> </a:t>
            </a:r>
            <a:r>
              <a:rPr lang="en-US" sz="3200" dirty="0" err="1" smtClean="0">
                <a:latin typeface="Nikosh" pitchFamily="2" charset="0"/>
                <a:cs typeface="Nikosh" pitchFamily="2" charset="0"/>
              </a:rPr>
              <a:t>কী</a:t>
            </a:r>
            <a:r>
              <a:rPr lang="bn-BD" sz="3200" dirty="0">
                <a:latin typeface="Nikosh" pitchFamily="2" charset="0"/>
                <a:cs typeface="Nikosh" pitchFamily="2" charset="0"/>
              </a:rPr>
              <a:t> </a:t>
            </a:r>
            <a:r>
              <a:rPr lang="bn-BD" sz="3200" dirty="0" smtClean="0">
                <a:latin typeface="Nikosh" pitchFamily="2" charset="0"/>
                <a:cs typeface="Nikosh" pitchFamily="2" charset="0"/>
              </a:rPr>
              <a:t>তা বলতে পারবে।</a:t>
            </a:r>
          </a:p>
          <a:p>
            <a:pPr>
              <a:spcAft>
                <a:spcPts val="3600"/>
              </a:spcAft>
            </a:pPr>
            <a:r>
              <a:rPr lang="bn-BD" sz="3200" dirty="0" smtClean="0">
                <a:latin typeface="Nikosh" pitchFamily="2" charset="0"/>
                <a:cs typeface="Nikosh" pitchFamily="2" charset="0"/>
              </a:rPr>
              <a:t>২।</a:t>
            </a:r>
            <a:r>
              <a:rPr lang="bn-BD" sz="3200" b="1" dirty="0" smtClean="0">
                <a:solidFill>
                  <a:srgbClr val="C00000"/>
                </a:solidFill>
                <a:latin typeface="Nikosh" pitchFamily="2" charset="0"/>
                <a:cs typeface="Nikosh" pitchFamily="2" charset="0"/>
              </a:rPr>
              <a:t> </a:t>
            </a:r>
            <a:r>
              <a:rPr lang="bn-BD" sz="3600" b="1" dirty="0" smtClean="0">
                <a:solidFill>
                  <a:srgbClr val="C00000"/>
                </a:solidFill>
                <a:latin typeface="Nikosh" pitchFamily="2" charset="0"/>
                <a:cs typeface="Nikosh" pitchFamily="2" charset="0"/>
              </a:rPr>
              <a:t>‘যন’</a:t>
            </a:r>
            <a:r>
              <a:rPr lang="bn-BD" sz="3600" dirty="0" smtClean="0">
                <a:latin typeface="Nikosh" pitchFamily="2" charset="0"/>
                <a:cs typeface="Nikosh" pitchFamily="2" charset="0"/>
              </a:rPr>
              <a:t> </a:t>
            </a:r>
            <a:r>
              <a:rPr lang="bn-BD" sz="3200" dirty="0" smtClean="0">
                <a:latin typeface="Nikosh" pitchFamily="2" charset="0"/>
                <a:cs typeface="Nikosh" pitchFamily="2" charset="0"/>
              </a:rPr>
              <a:t>কত প্রকার তা লিখতে পারবে।  </a:t>
            </a:r>
          </a:p>
          <a:p>
            <a:pPr>
              <a:spcAft>
                <a:spcPts val="3600"/>
              </a:spcAft>
            </a:pPr>
            <a:r>
              <a:rPr lang="bn-BD" sz="3200" dirty="0" smtClean="0">
                <a:latin typeface="Nikosh" pitchFamily="2" charset="0"/>
                <a:cs typeface="Nikosh" pitchFamily="2" charset="0"/>
              </a:rPr>
              <a:t>৩। ‘</a:t>
            </a:r>
            <a:r>
              <a:rPr lang="bn-BD" sz="3200" b="1" dirty="0" smtClean="0">
                <a:solidFill>
                  <a:srgbClr val="7030A0"/>
                </a:solidFill>
                <a:latin typeface="Nikosh" pitchFamily="2" charset="0"/>
                <a:cs typeface="Nikosh" pitchFamily="2" charset="0"/>
              </a:rPr>
              <a:t>গীবতের’</a:t>
            </a:r>
            <a:r>
              <a:rPr lang="bn-BD" sz="3200" dirty="0" smtClean="0">
                <a:latin typeface="Nikosh" pitchFamily="2" charset="0"/>
                <a:cs typeface="Nikosh" pitchFamily="2" charset="0"/>
              </a:rPr>
              <a:t>পরিচয় ও বিধান বর্ণনা করতে পারবে। </a:t>
            </a:r>
          </a:p>
          <a:p>
            <a:pPr>
              <a:spcAft>
                <a:spcPts val="3600"/>
              </a:spcAft>
            </a:pPr>
            <a:r>
              <a:rPr lang="bn-BD" sz="3200" dirty="0" smtClean="0">
                <a:latin typeface="Nikosh" pitchFamily="2" charset="0"/>
                <a:cs typeface="Nikosh" pitchFamily="2" charset="0"/>
              </a:rPr>
              <a:t>৪। শব্দের </a:t>
            </a:r>
            <a:r>
              <a:rPr lang="bn-BD" sz="3200" b="1" dirty="0" smtClean="0">
                <a:solidFill>
                  <a:srgbClr val="00B050"/>
                </a:solidFill>
                <a:latin typeface="Nikosh" pitchFamily="2" charset="0"/>
                <a:cs typeface="Nikosh" pitchFamily="2" charset="0"/>
              </a:rPr>
              <a:t>তাহকিক</a:t>
            </a:r>
            <a:r>
              <a:rPr lang="bn-BD" sz="3200" dirty="0" smtClean="0">
                <a:latin typeface="Nikosh" pitchFamily="2" charset="0"/>
                <a:cs typeface="Nikosh" pitchFamily="2" charset="0"/>
              </a:rPr>
              <a:t> বিশ্লেষণ করতে পারবে। </a:t>
            </a:r>
          </a:p>
        </p:txBody>
      </p:sp>
    </p:spTree>
    <p:extLst>
      <p:ext uri="{BB962C8B-B14F-4D97-AF65-F5344CB8AC3E}">
        <p14:creationId xmlns:p14="http://schemas.microsoft.com/office/powerpoint/2010/main" val="172737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0"/>
            <a:ext cx="4876800" cy="1015663"/>
          </a:xfrm>
          <a:prstGeom prst="rect">
            <a:avLst/>
          </a:prstGeom>
          <a:noFill/>
          <a:ln>
            <a:solidFill>
              <a:srgbClr val="C00000"/>
            </a:solidFill>
          </a:ln>
          <a:effectLst>
            <a:glow rad="228600">
              <a:schemeClr val="accent2">
                <a:satMod val="175000"/>
                <a:alpha val="40000"/>
              </a:schemeClr>
            </a:glow>
          </a:effectLst>
        </p:spPr>
        <p:txBody>
          <a:bodyPr wrap="square" rtlCol="0">
            <a:spAutoFit/>
          </a:bodyPr>
          <a:lstStyle/>
          <a:p>
            <a:pPr algn="ctr"/>
            <a:r>
              <a:rPr lang="bn-BD" sz="6000" b="1" dirty="0" smtClean="0">
                <a:solidFill>
                  <a:srgbClr val="00B050"/>
                </a:solidFill>
                <a:latin typeface="Nikosh" pitchFamily="2" charset="0"/>
                <a:cs typeface="Nikosh" pitchFamily="2" charset="0"/>
              </a:rPr>
              <a:t>পাঠ উপস্থাপনা</a:t>
            </a:r>
          </a:p>
        </p:txBody>
      </p:sp>
      <p:sp>
        <p:nvSpPr>
          <p:cNvPr id="3" name="TextBox 2"/>
          <p:cNvSpPr txBox="1"/>
          <p:nvPr/>
        </p:nvSpPr>
        <p:spPr>
          <a:xfrm>
            <a:off x="417871" y="1600200"/>
            <a:ext cx="8534399" cy="2554545"/>
          </a:xfrm>
          <a:prstGeom prst="rect">
            <a:avLst/>
          </a:prstGeom>
          <a:noFill/>
        </p:spPr>
        <p:txBody>
          <a:bodyPr wrap="square" rtlCol="0">
            <a:spAutoFit/>
          </a:bodyPr>
          <a:lstStyle/>
          <a:p>
            <a:r>
              <a:rPr lang="bn-BD" sz="4000" dirty="0" smtClean="0">
                <a:latin typeface="Nikosh" pitchFamily="2" charset="0"/>
                <a:cs typeface="Nikosh" pitchFamily="2" charset="0"/>
              </a:rPr>
              <a:t>হে মুমিনগন,তোমরা অধিকাংশ অনুমান থেকে দূরে থাক।কারণ অনুমান কোন কোন ক্ষেত্রে পাপ এবং তোমরা একে অপরের গোপনীয় বিষয় সন্ধান করিওনা।এবং একে অপরের পিছনে নিন্দা করিনা।</a:t>
            </a:r>
            <a:endParaRPr lang="en-US" sz="4000" dirty="0">
              <a:latin typeface="Nikosh" pitchFamily="2" charset="0"/>
              <a:cs typeface="Nikosh" pitchFamily="2" charset="0"/>
            </a:endParaRPr>
          </a:p>
        </p:txBody>
      </p:sp>
      <p:sp>
        <p:nvSpPr>
          <p:cNvPr id="4" name="TextBox 3"/>
          <p:cNvSpPr txBox="1"/>
          <p:nvPr/>
        </p:nvSpPr>
        <p:spPr>
          <a:xfrm>
            <a:off x="388375" y="4038600"/>
            <a:ext cx="8534398" cy="2554545"/>
          </a:xfrm>
          <a:prstGeom prst="rect">
            <a:avLst/>
          </a:prstGeom>
          <a:noFill/>
        </p:spPr>
        <p:txBody>
          <a:bodyPr wrap="square" rtlCol="0">
            <a:spAutoFit/>
          </a:bodyPr>
          <a:lstStyle/>
          <a:p>
            <a:r>
              <a:rPr lang="en-US" sz="4000" dirty="0" err="1" smtClean="0">
                <a:latin typeface="Nikosh" pitchFamily="2" charset="0"/>
                <a:cs typeface="Nikosh" pitchFamily="2" charset="0"/>
              </a:rPr>
              <a:t>তোমাদের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মধ্যে</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কেউ</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তার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মৃত</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ভাইয়ের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গোশ্ত</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খেতে</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চাবে</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বস্তত</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তোমরা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একে</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ঘৃণার্হ</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মনে</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তোমরা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আল্লাহকে</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ভয়</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কর।আল্লাহ</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তাওবা</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গ্রহণকারী</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পরম</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দয়ালু</a:t>
            </a:r>
            <a:r>
              <a:rPr lang="en-US" sz="4000" dirty="0" smtClean="0">
                <a:latin typeface="Nikosh" pitchFamily="2" charset="0"/>
                <a:cs typeface="Nikosh" pitchFamily="2" charset="0"/>
              </a:rPr>
              <a:t>। </a:t>
            </a:r>
          </a:p>
        </p:txBody>
      </p:sp>
    </p:spTree>
    <p:extLst>
      <p:ext uri="{BB962C8B-B14F-4D97-AF65-F5344CB8AC3E}">
        <p14:creationId xmlns:p14="http://schemas.microsoft.com/office/powerpoint/2010/main" val="1056773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3886200" cy="1323439"/>
          </a:xfrm>
          <a:prstGeom prst="rect">
            <a:avLst/>
          </a:prstGeom>
          <a:noFill/>
        </p:spPr>
        <p:txBody>
          <a:bodyPr wrap="square" rtlCol="0">
            <a:spAutoFit/>
          </a:bodyPr>
          <a:lstStyle/>
          <a:p>
            <a:pPr algn="ctr"/>
            <a:r>
              <a:rPr lang="bn-BD" sz="8000" b="1" dirty="0" smtClean="0">
                <a:solidFill>
                  <a:srgbClr val="0033CC"/>
                </a:solidFill>
                <a:latin typeface="Nikosh" pitchFamily="2" charset="0"/>
                <a:cs typeface="Nikosh" pitchFamily="2" charset="0"/>
              </a:rPr>
              <a:t>একক কাজ </a:t>
            </a:r>
            <a:endParaRPr lang="en-US" sz="8000" b="1" dirty="0">
              <a:solidFill>
                <a:srgbClr val="0033CC"/>
              </a:solidFill>
              <a:latin typeface="Nikosh" pitchFamily="2" charset="0"/>
              <a:cs typeface="Nikosh" pitchFamily="2" charset="0"/>
            </a:endParaRPr>
          </a:p>
        </p:txBody>
      </p:sp>
      <p:sp>
        <p:nvSpPr>
          <p:cNvPr id="5" name="TextBox 4"/>
          <p:cNvSpPr txBox="1"/>
          <p:nvPr/>
        </p:nvSpPr>
        <p:spPr>
          <a:xfrm>
            <a:off x="685800" y="2590800"/>
            <a:ext cx="7467600" cy="2862322"/>
          </a:xfrm>
          <a:prstGeom prst="rect">
            <a:avLst/>
          </a:prstGeom>
          <a:noFill/>
        </p:spPr>
        <p:txBody>
          <a:bodyPr wrap="square" rtlCol="0">
            <a:spAutoFit/>
          </a:bodyPr>
          <a:lstStyle/>
          <a:p>
            <a:r>
              <a:rPr lang="bn-BD" sz="6000" dirty="0" smtClean="0">
                <a:solidFill>
                  <a:srgbClr val="00B050"/>
                </a:solidFill>
                <a:latin typeface="Nikosh" pitchFamily="2" charset="0"/>
                <a:cs typeface="Nikosh" pitchFamily="2" charset="0"/>
              </a:rPr>
              <a:t>১। ‘যন’ কত প্রকার।</a:t>
            </a:r>
          </a:p>
          <a:p>
            <a:r>
              <a:rPr lang="bn-BD" sz="6000" dirty="0" smtClean="0">
                <a:latin typeface="Nikosh" pitchFamily="2" charset="0"/>
                <a:cs typeface="Nikosh" pitchFamily="2" charset="0"/>
              </a:rPr>
              <a:t>২। ভালো ধারনা করা কী? </a:t>
            </a:r>
          </a:p>
          <a:p>
            <a:r>
              <a:rPr lang="bn-BD" sz="6000" dirty="0" smtClean="0">
                <a:solidFill>
                  <a:srgbClr val="00B0F0"/>
                </a:solidFill>
                <a:latin typeface="Nikosh" pitchFamily="2" charset="0"/>
                <a:cs typeface="Nikosh" pitchFamily="2" charset="0"/>
              </a:rPr>
              <a:t>৩। কারো গীবত করা কী? </a:t>
            </a:r>
            <a:endParaRPr lang="en-US" sz="6000" dirty="0">
              <a:solidFill>
                <a:srgbClr val="00B0F0"/>
              </a:solidFill>
              <a:latin typeface="Nikosh" pitchFamily="2" charset="0"/>
              <a:cs typeface="Nikosh" pitchFamily="2" charset="0"/>
            </a:endParaRPr>
          </a:p>
        </p:txBody>
      </p:sp>
    </p:spTree>
    <p:extLst>
      <p:ext uri="{BB962C8B-B14F-4D97-AF65-F5344CB8AC3E}">
        <p14:creationId xmlns:p14="http://schemas.microsoft.com/office/powerpoint/2010/main" val="179766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264</Words>
  <Application>Microsoft Office PowerPoint</Application>
  <PresentationFormat>On-screen Show (4:3)</PresentationFormat>
  <Paragraphs>42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computer</dc:creator>
  <cp:lastModifiedBy>ismail - [2010]</cp:lastModifiedBy>
  <cp:revision>38</cp:revision>
  <dcterms:created xsi:type="dcterms:W3CDTF">2006-08-16T00:00:00Z</dcterms:created>
  <dcterms:modified xsi:type="dcterms:W3CDTF">2021-02-21T06:29:55Z</dcterms:modified>
</cp:coreProperties>
</file>