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7" r:id="rId22"/>
    <p:sldId id="278" r:id="rId23"/>
    <p:sldId id="276"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F15"/>
    <a:srgbClr val="242B0F"/>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1A0B4-EE13-4FBB-A4E7-E848C1D5351D}" type="datetimeFigureOut">
              <a:rPr lang="en-US" smtClean="0"/>
              <a:pPr/>
              <a:t>2/22/2021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DBE6B0-A46D-4D07-B19A-3217441E5A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BE6B0-A46D-4D07-B19A-3217441E5A72}"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CAA6764-EBE4-44F2-8BFD-B25A8D74ACD7}" type="datetime2">
              <a:rPr lang="en-US" smtClean="0"/>
              <a:pPr/>
              <a:t>Monday, February 22, 2021</a:t>
            </a:fld>
            <a:endParaRPr lang="en-US"/>
          </a:p>
        </p:txBody>
      </p:sp>
      <p:sp>
        <p:nvSpPr>
          <p:cNvPr id="19" name="Footer Placeholder 18"/>
          <p:cNvSpPr>
            <a:spLocks noGrp="1"/>
          </p:cNvSpPr>
          <p:nvPr>
            <p:ph type="ftr" sz="quarter" idx="11"/>
          </p:nvPr>
        </p:nvSpPr>
        <p:spPr/>
        <p:txBody>
          <a:bodyPr/>
          <a:lstStyle/>
          <a:p>
            <a:r>
              <a:rPr lang="en-US" smtClean="0"/>
              <a:t>Md. Kawcher Hossen, Assis't Teacher, Karim Ullah High School</a:t>
            </a:r>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BC721A-78E7-4099-A2BB-187CBDB71DC0}" type="datetime2">
              <a:rPr lang="en-US" smtClean="0"/>
              <a:pPr/>
              <a:t>Monday, February 22, 2021</a:t>
            </a:fld>
            <a:endParaRPr lang="en-US"/>
          </a:p>
        </p:txBody>
      </p:sp>
      <p:sp>
        <p:nvSpPr>
          <p:cNvPr id="5" name="Footer Placeholder 4"/>
          <p:cNvSpPr>
            <a:spLocks noGrp="1"/>
          </p:cNvSpPr>
          <p:nvPr>
            <p:ph type="ftr" sz="quarter" idx="11"/>
          </p:nvPr>
        </p:nvSpPr>
        <p:spPr/>
        <p:txBody>
          <a:bodyPr/>
          <a:lstStyle/>
          <a:p>
            <a:r>
              <a:rPr lang="en-US" smtClean="0"/>
              <a:t>Md. Kawcher Hossen, Assis't Teacher, Karim Ullah High School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0E79D3-741F-4830-AE10-DC2A86CD140E}" type="datetime2">
              <a:rPr lang="en-US" smtClean="0"/>
              <a:pPr/>
              <a:t>Monday, February 22, 2021</a:t>
            </a:fld>
            <a:endParaRPr lang="en-US"/>
          </a:p>
        </p:txBody>
      </p:sp>
      <p:sp>
        <p:nvSpPr>
          <p:cNvPr id="5" name="Footer Placeholder 4"/>
          <p:cNvSpPr>
            <a:spLocks noGrp="1"/>
          </p:cNvSpPr>
          <p:nvPr>
            <p:ph type="ftr" sz="quarter" idx="11"/>
          </p:nvPr>
        </p:nvSpPr>
        <p:spPr/>
        <p:txBody>
          <a:bodyPr/>
          <a:lstStyle/>
          <a:p>
            <a:r>
              <a:rPr lang="en-US" smtClean="0"/>
              <a:t>Md. Kawcher Hossen, Assis't Teacher, Karim Ullah High School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5807F5-D189-4A33-A4C5-9ED268DE5663}" type="datetime2">
              <a:rPr lang="en-US" smtClean="0"/>
              <a:pPr/>
              <a:t>Monday, February 22, 2021</a:t>
            </a:fld>
            <a:endParaRPr lang="en-US"/>
          </a:p>
        </p:txBody>
      </p:sp>
      <p:sp>
        <p:nvSpPr>
          <p:cNvPr id="5" name="Footer Placeholder 4"/>
          <p:cNvSpPr>
            <a:spLocks noGrp="1"/>
          </p:cNvSpPr>
          <p:nvPr>
            <p:ph type="ftr" sz="quarter" idx="11"/>
          </p:nvPr>
        </p:nvSpPr>
        <p:spPr/>
        <p:txBody>
          <a:bodyPr/>
          <a:lstStyle/>
          <a:p>
            <a:r>
              <a:rPr lang="en-US" smtClean="0"/>
              <a:t>Md. Kawcher Hossen, Assis't Teacher, Karim Ullah High School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6780D19-8DFC-4A58-8AA4-89D5568E6B1B}" type="datetime2">
              <a:rPr lang="en-US" smtClean="0"/>
              <a:pPr/>
              <a:t>Monday, February 22, 2021</a:t>
            </a:fld>
            <a:endParaRPr lang="en-US"/>
          </a:p>
        </p:txBody>
      </p:sp>
      <p:sp>
        <p:nvSpPr>
          <p:cNvPr id="5" name="Footer Placeholder 4"/>
          <p:cNvSpPr>
            <a:spLocks noGrp="1"/>
          </p:cNvSpPr>
          <p:nvPr>
            <p:ph type="ftr" sz="quarter" idx="11"/>
          </p:nvPr>
        </p:nvSpPr>
        <p:spPr/>
        <p:txBody>
          <a:bodyPr/>
          <a:lstStyle/>
          <a:p>
            <a:r>
              <a:rPr lang="en-US" smtClean="0"/>
              <a:t>Md. Kawcher Hossen, Assis't Teacher, Karim Ullah High School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1EE554-D3B3-4C80-8D8D-DE0E3F56FF2E}" type="datetime2">
              <a:rPr lang="en-US" smtClean="0"/>
              <a:pPr/>
              <a:t>Monday, February 22, 2021</a:t>
            </a:fld>
            <a:endParaRPr lang="en-US"/>
          </a:p>
        </p:txBody>
      </p:sp>
      <p:sp>
        <p:nvSpPr>
          <p:cNvPr id="6" name="Footer Placeholder 5"/>
          <p:cNvSpPr>
            <a:spLocks noGrp="1"/>
          </p:cNvSpPr>
          <p:nvPr>
            <p:ph type="ftr" sz="quarter" idx="11"/>
          </p:nvPr>
        </p:nvSpPr>
        <p:spPr/>
        <p:txBody>
          <a:bodyPr/>
          <a:lstStyle/>
          <a:p>
            <a:r>
              <a:rPr lang="en-US" smtClean="0"/>
              <a:t>Md. Kawcher Hossen, Assis't Teacher, Karim Ullah High School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D67513-1EB1-4C79-97F2-4FED45383CD3}" type="datetime2">
              <a:rPr lang="en-US" smtClean="0"/>
              <a:pPr/>
              <a:t>Monday, February 22, 2021</a:t>
            </a:fld>
            <a:endParaRPr lang="en-US"/>
          </a:p>
        </p:txBody>
      </p:sp>
      <p:sp>
        <p:nvSpPr>
          <p:cNvPr id="8" name="Footer Placeholder 7"/>
          <p:cNvSpPr>
            <a:spLocks noGrp="1"/>
          </p:cNvSpPr>
          <p:nvPr>
            <p:ph type="ftr" sz="quarter" idx="11"/>
          </p:nvPr>
        </p:nvSpPr>
        <p:spPr/>
        <p:txBody>
          <a:bodyPr/>
          <a:lstStyle/>
          <a:p>
            <a:r>
              <a:rPr lang="en-US" smtClean="0"/>
              <a:t>Md. Kawcher Hossen, Assis't Teacher, Karim Ullah High School</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F1E3A1-51DB-4539-824C-F6B2C435C644}" type="datetime2">
              <a:rPr lang="en-US" smtClean="0"/>
              <a:pPr/>
              <a:t>Monday, February 22, 2021</a:t>
            </a:fld>
            <a:endParaRPr lang="en-US"/>
          </a:p>
        </p:txBody>
      </p:sp>
      <p:sp>
        <p:nvSpPr>
          <p:cNvPr id="4" name="Footer Placeholder 3"/>
          <p:cNvSpPr>
            <a:spLocks noGrp="1"/>
          </p:cNvSpPr>
          <p:nvPr>
            <p:ph type="ftr" sz="quarter" idx="11"/>
          </p:nvPr>
        </p:nvSpPr>
        <p:spPr/>
        <p:txBody>
          <a:bodyPr/>
          <a:lstStyle/>
          <a:p>
            <a:r>
              <a:rPr lang="en-US" smtClean="0"/>
              <a:t>Md. Kawcher Hossen, Assis't Teacher, Karim Ullah High School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346B8-6211-4518-9436-49BCE6C7FC56}" type="datetime2">
              <a:rPr lang="en-US" smtClean="0"/>
              <a:pPr/>
              <a:t>Monday, February 22, 2021</a:t>
            </a:fld>
            <a:endParaRPr lang="en-US"/>
          </a:p>
        </p:txBody>
      </p:sp>
      <p:sp>
        <p:nvSpPr>
          <p:cNvPr id="3" name="Footer Placeholder 2"/>
          <p:cNvSpPr>
            <a:spLocks noGrp="1"/>
          </p:cNvSpPr>
          <p:nvPr>
            <p:ph type="ftr" sz="quarter" idx="11"/>
          </p:nvPr>
        </p:nvSpPr>
        <p:spPr/>
        <p:txBody>
          <a:bodyPr/>
          <a:lstStyle/>
          <a:p>
            <a:r>
              <a:rPr lang="en-US" smtClean="0"/>
              <a:t>Md. Kawcher Hossen, Assis't Teacher, Karim Ullah High School</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9B5DA6-23FB-4867-BBC4-E481BF1401C2}" type="datetime2">
              <a:rPr lang="en-US" smtClean="0"/>
              <a:pPr/>
              <a:t>Monday, February 22, 2021</a:t>
            </a:fld>
            <a:endParaRPr lang="en-US"/>
          </a:p>
        </p:txBody>
      </p:sp>
      <p:sp>
        <p:nvSpPr>
          <p:cNvPr id="6" name="Footer Placeholder 5"/>
          <p:cNvSpPr>
            <a:spLocks noGrp="1"/>
          </p:cNvSpPr>
          <p:nvPr>
            <p:ph type="ftr" sz="quarter" idx="11"/>
          </p:nvPr>
        </p:nvSpPr>
        <p:spPr/>
        <p:txBody>
          <a:bodyPr/>
          <a:lstStyle/>
          <a:p>
            <a:r>
              <a:rPr lang="en-US" smtClean="0"/>
              <a:t>Md. Kawcher Hossen, Assis't Teacher, Karim Ullah High School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3A658A-0BBD-4ED6-A8DA-61BFEFD65EA5}" type="datetime2">
              <a:rPr lang="en-US" smtClean="0"/>
              <a:pPr/>
              <a:t>Monday, February 22, 2021</a:t>
            </a:fld>
            <a:endParaRPr lang="en-US"/>
          </a:p>
        </p:txBody>
      </p:sp>
      <p:sp>
        <p:nvSpPr>
          <p:cNvPr id="6" name="Footer Placeholder 5"/>
          <p:cNvSpPr>
            <a:spLocks noGrp="1"/>
          </p:cNvSpPr>
          <p:nvPr>
            <p:ph type="ftr" sz="quarter" idx="11"/>
          </p:nvPr>
        </p:nvSpPr>
        <p:spPr/>
        <p:txBody>
          <a:bodyPr/>
          <a:lstStyle/>
          <a:p>
            <a:r>
              <a:rPr lang="en-US" smtClean="0"/>
              <a:t>Md. Kawcher Hossen, Assis't Teacher, Karim Ullah High School</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DF787B-BB76-4AE3-9483-3C1982878CAC}" type="datetime2">
              <a:rPr lang="en-US" smtClean="0"/>
              <a:pPr/>
              <a:t>Monday, February 22, 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Md. Kawcher Hossen, Assis't Teacher, Karim Ullah High School</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kawcherhossen@yahoo.com"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CDEBFBEC-CCC4-4B84-A48E-E07135D21D70}" type="datetime2">
              <a:rPr lang="en-US" b="1" smtClean="0"/>
              <a:pPr/>
              <a:t>Monday, February 22, 2021</a:t>
            </a:fld>
            <a:endParaRPr lang="en-US"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sp>
        <p:nvSpPr>
          <p:cNvPr id="4" name="Footer Placeholder 3"/>
          <p:cNvSpPr>
            <a:spLocks noGrp="1"/>
          </p:cNvSpPr>
          <p:nvPr>
            <p:ph type="ftr" sz="quarter" idx="11"/>
          </p:nvPr>
        </p:nvSpPr>
        <p:spPr>
          <a:xfrm>
            <a:off x="4495800" y="6492875"/>
            <a:ext cx="46482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pic>
        <p:nvPicPr>
          <p:cNvPr id="5" name="Picture 4" descr="6bb15a6c8886f77b53e2be23f6e54219.gif"/>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191000" y="6492875"/>
            <a:ext cx="49530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10</a:t>
            </a:fld>
            <a:endParaRPr lang="en-US" dirty="0"/>
          </a:p>
        </p:txBody>
      </p:sp>
      <p:sp>
        <p:nvSpPr>
          <p:cNvPr id="11" name="Oval 10"/>
          <p:cNvSpPr/>
          <p:nvPr/>
        </p:nvSpPr>
        <p:spPr>
          <a:xfrm>
            <a:off x="2514600" y="76200"/>
            <a:ext cx="4114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FF00"/>
                </a:solidFill>
                <a:effectLst>
                  <a:outerShdw blurRad="38100" dist="38100" dir="2700000" algn="tl">
                    <a:srgbClr val="000000">
                      <a:alpha val="43137"/>
                    </a:srgbClr>
                  </a:outerShdw>
                </a:effectLst>
              </a:rPr>
              <a:t>একক</a:t>
            </a:r>
            <a:r>
              <a:rPr lang="en-US" sz="4000" b="1" dirty="0" smtClean="0">
                <a:solidFill>
                  <a:srgbClr val="FFFF00"/>
                </a:solidFill>
                <a:effectLst>
                  <a:outerShdw blurRad="38100" dist="38100" dir="2700000" algn="tl">
                    <a:srgbClr val="000000">
                      <a:alpha val="43137"/>
                    </a:srgbClr>
                  </a:outerShdw>
                </a:effectLst>
              </a:rPr>
              <a:t> </a:t>
            </a:r>
            <a:r>
              <a:rPr lang="en-US" sz="4000" b="1" dirty="0" err="1" smtClean="0">
                <a:solidFill>
                  <a:srgbClr val="FFFF00"/>
                </a:solidFill>
                <a:effectLst>
                  <a:outerShdw blurRad="38100" dist="38100" dir="2700000" algn="tl">
                    <a:srgbClr val="000000">
                      <a:alpha val="43137"/>
                    </a:srgbClr>
                  </a:outerShdw>
                </a:effectLst>
              </a:rPr>
              <a:t>কাজ</a:t>
            </a:r>
            <a:r>
              <a:rPr lang="en-US" sz="4000" b="1" dirty="0" smtClean="0">
                <a:solidFill>
                  <a:srgbClr val="FFFF00"/>
                </a:solidFill>
                <a:effectLst>
                  <a:outerShdw blurRad="38100" dist="38100" dir="2700000" algn="tl">
                    <a:srgbClr val="000000">
                      <a:alpha val="43137"/>
                    </a:srgbClr>
                  </a:outerShdw>
                </a:effectLst>
              </a:rPr>
              <a:t> </a:t>
            </a:r>
            <a:endParaRPr lang="en-US" sz="4000" b="1" dirty="0">
              <a:solidFill>
                <a:srgbClr val="FFFF00"/>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xmlns="" val="0"/>
              </a:ext>
            </a:extLst>
          </a:blip>
          <a:srcRect l="7488" r="4557" b="39687"/>
          <a:stretch/>
        </p:blipFill>
        <p:spPr>
          <a:xfrm>
            <a:off x="6477000" y="152401"/>
            <a:ext cx="2667000" cy="3048000"/>
          </a:xfrm>
          <a:prstGeom prst="ellipse">
            <a:avLst/>
          </a:prstGeom>
          <a:noFill/>
          <a:ln>
            <a:noFill/>
          </a:ln>
          <a:effectLst>
            <a:outerShdw blurRad="152400" dist="317500" dir="5400000" sx="90000" sy="-19000" rotWithShape="0">
              <a:prstClr val="black">
                <a:alpha val="15000"/>
              </a:prstClr>
            </a:outerShdw>
          </a:effectLst>
        </p:spPr>
      </p:pic>
      <p:sp>
        <p:nvSpPr>
          <p:cNvPr id="13" name="TextBox 12"/>
          <p:cNvSpPr txBox="1"/>
          <p:nvPr/>
        </p:nvSpPr>
        <p:spPr>
          <a:xfrm>
            <a:off x="0" y="1828800"/>
            <a:ext cx="6324600" cy="1446550"/>
          </a:xfrm>
          <a:prstGeom prst="rect">
            <a:avLst/>
          </a:prstGeom>
          <a:noFill/>
        </p:spPr>
        <p:txBody>
          <a:bodyPr wrap="square" rtlCol="0">
            <a:spAutoFit/>
          </a:bodyPr>
          <a:lstStyle/>
          <a:p>
            <a:pPr>
              <a:buFont typeface="Wingdings" pitchFamily="2" charset="2"/>
              <a:buChar char="q"/>
            </a:pPr>
            <a:r>
              <a:rPr lang="en-US" sz="4400" b="1" dirty="0" smtClean="0">
                <a:solidFill>
                  <a:srgbClr val="003300"/>
                </a:solidFill>
              </a:rPr>
              <a:t> </a:t>
            </a:r>
            <a:r>
              <a:rPr lang="en-US" sz="4400" b="1" dirty="0" err="1" smtClean="0">
                <a:solidFill>
                  <a:srgbClr val="003300"/>
                </a:solidFill>
              </a:rPr>
              <a:t>জুমার</a:t>
            </a:r>
            <a:r>
              <a:rPr lang="en-US" sz="4400" b="1" dirty="0" smtClean="0">
                <a:solidFill>
                  <a:srgbClr val="003300"/>
                </a:solidFill>
              </a:rPr>
              <a:t> </a:t>
            </a:r>
            <a:r>
              <a:rPr lang="en-US" sz="4400" b="1" dirty="0" err="1" smtClean="0">
                <a:solidFill>
                  <a:srgbClr val="003300"/>
                </a:solidFill>
              </a:rPr>
              <a:t>সালাত</a:t>
            </a:r>
            <a:r>
              <a:rPr lang="en-US" sz="4400" b="1" dirty="0" smtClean="0">
                <a:solidFill>
                  <a:srgbClr val="003300"/>
                </a:solidFill>
              </a:rPr>
              <a:t> </a:t>
            </a:r>
            <a:r>
              <a:rPr lang="en-US" sz="4400" b="1" dirty="0" err="1" smtClean="0">
                <a:solidFill>
                  <a:srgbClr val="003300"/>
                </a:solidFill>
              </a:rPr>
              <a:t>কাকে</a:t>
            </a:r>
            <a:r>
              <a:rPr lang="en-US" sz="4400" b="1" dirty="0" smtClean="0">
                <a:solidFill>
                  <a:srgbClr val="003300"/>
                </a:solidFill>
              </a:rPr>
              <a:t> </a:t>
            </a:r>
            <a:r>
              <a:rPr lang="en-US" sz="4400" b="1" dirty="0" err="1" smtClean="0">
                <a:solidFill>
                  <a:srgbClr val="003300"/>
                </a:solidFill>
              </a:rPr>
              <a:t>বলে</a:t>
            </a:r>
            <a:r>
              <a:rPr lang="en-US" sz="4400" b="1" dirty="0" smtClean="0">
                <a:solidFill>
                  <a:srgbClr val="003300"/>
                </a:solidFill>
              </a:rPr>
              <a:t>?</a:t>
            </a:r>
            <a:endParaRPr lang="en-US" sz="4400" b="1" dirty="0">
              <a:solidFill>
                <a:srgbClr val="003300"/>
              </a:solidFill>
            </a:endParaRPr>
          </a:p>
        </p:txBody>
      </p:sp>
      <p:sp>
        <p:nvSpPr>
          <p:cNvPr id="15" name="TextBox 14"/>
          <p:cNvSpPr txBox="1"/>
          <p:nvPr/>
        </p:nvSpPr>
        <p:spPr>
          <a:xfrm>
            <a:off x="0" y="3277850"/>
            <a:ext cx="8839200" cy="1446550"/>
          </a:xfrm>
          <a:prstGeom prst="rect">
            <a:avLst/>
          </a:prstGeom>
          <a:noFill/>
        </p:spPr>
        <p:txBody>
          <a:bodyPr wrap="square" rtlCol="0">
            <a:spAutoFit/>
          </a:bodyPr>
          <a:lstStyle/>
          <a:p>
            <a:pPr>
              <a:buFont typeface="Wingdings" pitchFamily="2" charset="2"/>
              <a:buChar char="q"/>
            </a:pPr>
            <a:r>
              <a:rPr lang="en-US" sz="4400" b="1" dirty="0" smtClean="0">
                <a:solidFill>
                  <a:srgbClr val="003300"/>
                </a:solidFill>
              </a:rPr>
              <a:t> </a:t>
            </a:r>
            <a:r>
              <a:rPr lang="en-US" sz="4400" b="1" dirty="0" err="1" smtClean="0">
                <a:solidFill>
                  <a:srgbClr val="003300"/>
                </a:solidFill>
              </a:rPr>
              <a:t>জুমার</a:t>
            </a:r>
            <a:r>
              <a:rPr lang="en-US" sz="4400" b="1" dirty="0" smtClean="0">
                <a:solidFill>
                  <a:srgbClr val="003300"/>
                </a:solidFill>
              </a:rPr>
              <a:t> </a:t>
            </a:r>
            <a:r>
              <a:rPr lang="en-US" sz="4400" b="1" dirty="0" err="1" smtClean="0">
                <a:solidFill>
                  <a:srgbClr val="003300"/>
                </a:solidFill>
              </a:rPr>
              <a:t>সালাত</a:t>
            </a:r>
            <a:r>
              <a:rPr lang="en-US" sz="4400" b="1" dirty="0" smtClean="0">
                <a:solidFill>
                  <a:srgbClr val="003300"/>
                </a:solidFill>
              </a:rPr>
              <a:t> </a:t>
            </a:r>
            <a:r>
              <a:rPr lang="en-US" sz="4400" b="1" dirty="0" err="1" smtClean="0">
                <a:solidFill>
                  <a:srgbClr val="003300"/>
                </a:solidFill>
              </a:rPr>
              <a:t>কাদের</a:t>
            </a:r>
            <a:r>
              <a:rPr lang="en-US" sz="4400" b="1" dirty="0" smtClean="0">
                <a:solidFill>
                  <a:srgbClr val="003300"/>
                </a:solidFill>
              </a:rPr>
              <a:t> </a:t>
            </a:r>
            <a:r>
              <a:rPr lang="en-US" sz="4400" b="1" dirty="0" err="1" smtClean="0">
                <a:solidFill>
                  <a:srgbClr val="003300"/>
                </a:solidFill>
              </a:rPr>
              <a:t>উপর</a:t>
            </a:r>
            <a:r>
              <a:rPr lang="en-US" sz="4400" b="1" dirty="0" smtClean="0">
                <a:solidFill>
                  <a:srgbClr val="003300"/>
                </a:solidFill>
              </a:rPr>
              <a:t> </a:t>
            </a:r>
            <a:r>
              <a:rPr lang="en-US" sz="4400" b="1" dirty="0" err="1" smtClean="0">
                <a:solidFill>
                  <a:srgbClr val="003300"/>
                </a:solidFill>
              </a:rPr>
              <a:t>ফরজ</a:t>
            </a:r>
            <a:r>
              <a:rPr lang="en-US" sz="4400" b="1" dirty="0" smtClean="0">
                <a:solidFill>
                  <a:srgbClr val="003300"/>
                </a:solidFill>
              </a:rPr>
              <a:t>? </a:t>
            </a:r>
            <a:endParaRPr lang="en-US" sz="4400" b="1" dirty="0">
              <a:solidFill>
                <a:srgbClr val="003300"/>
              </a:solidFill>
            </a:endParaRPr>
          </a:p>
        </p:txBody>
      </p:sp>
      <p:sp>
        <p:nvSpPr>
          <p:cNvPr id="16" name="TextBox 15"/>
          <p:cNvSpPr txBox="1"/>
          <p:nvPr/>
        </p:nvSpPr>
        <p:spPr>
          <a:xfrm>
            <a:off x="0" y="4878050"/>
            <a:ext cx="9144000" cy="1446550"/>
          </a:xfrm>
          <a:prstGeom prst="rect">
            <a:avLst/>
          </a:prstGeom>
          <a:noFill/>
        </p:spPr>
        <p:txBody>
          <a:bodyPr wrap="square" rtlCol="0">
            <a:spAutoFit/>
          </a:bodyPr>
          <a:lstStyle/>
          <a:p>
            <a:pPr>
              <a:buFont typeface="Wingdings" pitchFamily="2" charset="2"/>
              <a:buChar char="q"/>
            </a:pPr>
            <a:r>
              <a:rPr lang="en-US" sz="4400" b="1" dirty="0" smtClean="0">
                <a:solidFill>
                  <a:srgbClr val="003300"/>
                </a:solidFill>
              </a:rPr>
              <a:t> </a:t>
            </a:r>
            <a:r>
              <a:rPr lang="en-US" sz="4400" b="1" dirty="0" err="1" smtClean="0">
                <a:solidFill>
                  <a:srgbClr val="003300"/>
                </a:solidFill>
              </a:rPr>
              <a:t>জুমার</a:t>
            </a:r>
            <a:r>
              <a:rPr lang="en-US" sz="4400" b="1" dirty="0" smtClean="0">
                <a:solidFill>
                  <a:srgbClr val="003300"/>
                </a:solidFill>
              </a:rPr>
              <a:t> </a:t>
            </a:r>
            <a:r>
              <a:rPr lang="en-US" sz="4400" b="1" dirty="0" err="1" smtClean="0">
                <a:solidFill>
                  <a:srgbClr val="003300"/>
                </a:solidFill>
              </a:rPr>
              <a:t>সালাত</a:t>
            </a:r>
            <a:r>
              <a:rPr lang="en-US" sz="4400" b="1" dirty="0" smtClean="0">
                <a:solidFill>
                  <a:srgbClr val="003300"/>
                </a:solidFill>
              </a:rPr>
              <a:t> </a:t>
            </a:r>
            <a:r>
              <a:rPr lang="en-US" sz="4400" b="1" dirty="0" err="1" smtClean="0">
                <a:solidFill>
                  <a:srgbClr val="003300"/>
                </a:solidFill>
              </a:rPr>
              <a:t>কোনদিন</a:t>
            </a:r>
            <a:r>
              <a:rPr lang="en-US" sz="4400" b="1" dirty="0" smtClean="0">
                <a:solidFill>
                  <a:srgbClr val="003300"/>
                </a:solidFill>
              </a:rPr>
              <a:t> </a:t>
            </a:r>
            <a:r>
              <a:rPr lang="en-US" sz="4400" b="1" dirty="0" err="1" smtClean="0">
                <a:solidFill>
                  <a:srgbClr val="003300"/>
                </a:solidFill>
              </a:rPr>
              <a:t>কোথায়</a:t>
            </a:r>
            <a:r>
              <a:rPr lang="en-US" sz="4400" b="1" dirty="0" smtClean="0">
                <a:solidFill>
                  <a:srgbClr val="003300"/>
                </a:solidFill>
              </a:rPr>
              <a:t> </a:t>
            </a:r>
            <a:r>
              <a:rPr lang="en-US" sz="4400" b="1" dirty="0" err="1" smtClean="0">
                <a:solidFill>
                  <a:srgbClr val="003300"/>
                </a:solidFill>
              </a:rPr>
              <a:t>আদায়</a:t>
            </a:r>
            <a:r>
              <a:rPr lang="en-US" sz="4400" b="1" dirty="0" smtClean="0">
                <a:solidFill>
                  <a:srgbClr val="003300"/>
                </a:solidFill>
              </a:rPr>
              <a:t> </a:t>
            </a:r>
            <a:r>
              <a:rPr lang="en-US" sz="4400" b="1" dirty="0" err="1" smtClean="0">
                <a:solidFill>
                  <a:srgbClr val="003300"/>
                </a:solidFill>
              </a:rPr>
              <a:t>করতে</a:t>
            </a:r>
            <a:r>
              <a:rPr lang="en-US" sz="4400" b="1" dirty="0" smtClean="0">
                <a:solidFill>
                  <a:srgbClr val="003300"/>
                </a:solidFill>
              </a:rPr>
              <a:t> </a:t>
            </a:r>
            <a:r>
              <a:rPr lang="en-US" sz="4400" b="1" dirty="0" err="1" smtClean="0">
                <a:solidFill>
                  <a:srgbClr val="003300"/>
                </a:solidFill>
              </a:rPr>
              <a:t>হয়</a:t>
            </a:r>
            <a:r>
              <a:rPr lang="en-US" sz="4400" b="1" dirty="0" smtClean="0">
                <a:solidFill>
                  <a:srgbClr val="003300"/>
                </a:solidFill>
              </a:rPr>
              <a:t>? </a:t>
            </a:r>
            <a:endParaRPr lang="en-US" sz="4400" b="1" dirty="0">
              <a:solidFill>
                <a:srgbClr val="00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par>
                                <p:cTn id="10" presetID="53"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0" fill="hold"/>
                                        <p:tgtEl>
                                          <p:spTgt spid="12"/>
                                        </p:tgtEl>
                                        <p:attrNameLst>
                                          <p:attrName>ppt_w</p:attrName>
                                        </p:attrNameLst>
                                      </p:cBhvr>
                                      <p:tavLst>
                                        <p:tav tm="0">
                                          <p:val>
                                            <p:fltVal val="0"/>
                                          </p:val>
                                        </p:tav>
                                        <p:tav tm="100000">
                                          <p:val>
                                            <p:strVal val="#ppt_w"/>
                                          </p:val>
                                        </p:tav>
                                      </p:tavLst>
                                    </p:anim>
                                    <p:anim calcmode="lin" valueType="num">
                                      <p:cBhvr>
                                        <p:cTn id="13" dur="2000" fill="hold"/>
                                        <p:tgtEl>
                                          <p:spTgt spid="12"/>
                                        </p:tgtEl>
                                        <p:attrNameLst>
                                          <p:attrName>ppt_h</p:attrName>
                                        </p:attrNameLst>
                                      </p:cBhvr>
                                      <p:tavLst>
                                        <p:tav tm="0">
                                          <p:val>
                                            <p:fltVal val="0"/>
                                          </p:val>
                                        </p:tav>
                                        <p:tav tm="100000">
                                          <p:val>
                                            <p:strVal val="#ppt_h"/>
                                          </p:val>
                                        </p:tav>
                                      </p:tavLst>
                                    </p:anim>
                                    <p:animEffect transition="in" filter="fade">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2000" fill="hold"/>
                                        <p:tgtEl>
                                          <p:spTgt spid="13"/>
                                        </p:tgtEl>
                                        <p:attrNameLst>
                                          <p:attrName>ppt_w</p:attrName>
                                        </p:attrNameLst>
                                      </p:cBhvr>
                                      <p:tavLst>
                                        <p:tav tm="0">
                                          <p:val>
                                            <p:strVal val="#ppt_w*0.70"/>
                                          </p:val>
                                        </p:tav>
                                        <p:tav tm="100000">
                                          <p:val>
                                            <p:strVal val="#ppt_w"/>
                                          </p:val>
                                        </p:tav>
                                      </p:tavLst>
                                    </p:anim>
                                    <p:anim calcmode="lin" valueType="num">
                                      <p:cBhvr>
                                        <p:cTn id="20" dur="2000" fill="hold"/>
                                        <p:tgtEl>
                                          <p:spTgt spid="13"/>
                                        </p:tgtEl>
                                        <p:attrNameLst>
                                          <p:attrName>ppt_h</p:attrName>
                                        </p:attrNameLst>
                                      </p:cBhvr>
                                      <p:tavLst>
                                        <p:tav tm="0">
                                          <p:val>
                                            <p:strVal val="#ppt_h"/>
                                          </p:val>
                                        </p:tav>
                                        <p:tav tm="100000">
                                          <p:val>
                                            <p:strVal val="#ppt_h"/>
                                          </p:val>
                                        </p:tav>
                                      </p:tavLst>
                                    </p:anim>
                                    <p:animEffect transition="in" filter="fade">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2000" fill="hold"/>
                                        <p:tgtEl>
                                          <p:spTgt spid="15"/>
                                        </p:tgtEl>
                                        <p:attrNameLst>
                                          <p:attrName>ppt_w</p:attrName>
                                        </p:attrNameLst>
                                      </p:cBhvr>
                                      <p:tavLst>
                                        <p:tav tm="0">
                                          <p:val>
                                            <p:strVal val="#ppt_w*0.70"/>
                                          </p:val>
                                        </p:tav>
                                        <p:tav tm="100000">
                                          <p:val>
                                            <p:strVal val="#ppt_w"/>
                                          </p:val>
                                        </p:tav>
                                      </p:tavLst>
                                    </p:anim>
                                    <p:anim calcmode="lin" valueType="num">
                                      <p:cBhvr>
                                        <p:cTn id="27" dur="2000" fill="hold"/>
                                        <p:tgtEl>
                                          <p:spTgt spid="15"/>
                                        </p:tgtEl>
                                        <p:attrNameLst>
                                          <p:attrName>ppt_h</p:attrName>
                                        </p:attrNameLst>
                                      </p:cBhvr>
                                      <p:tavLst>
                                        <p:tav tm="0">
                                          <p:val>
                                            <p:strVal val="#ppt_h"/>
                                          </p:val>
                                        </p:tav>
                                        <p:tav tm="100000">
                                          <p:val>
                                            <p:strVal val="#ppt_h"/>
                                          </p:val>
                                        </p:tav>
                                      </p:tavLst>
                                    </p:anim>
                                    <p:animEffect transition="in" filter="fade">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000" fill="hold"/>
                                        <p:tgtEl>
                                          <p:spTgt spid="16"/>
                                        </p:tgtEl>
                                        <p:attrNameLst>
                                          <p:attrName>ppt_w</p:attrName>
                                        </p:attrNameLst>
                                      </p:cBhvr>
                                      <p:tavLst>
                                        <p:tav tm="0">
                                          <p:val>
                                            <p:strVal val="#ppt_w*0.70"/>
                                          </p:val>
                                        </p:tav>
                                        <p:tav tm="100000">
                                          <p:val>
                                            <p:strVal val="#ppt_w"/>
                                          </p:val>
                                        </p:tav>
                                      </p:tavLst>
                                    </p:anim>
                                    <p:anim calcmode="lin" valueType="num">
                                      <p:cBhvr>
                                        <p:cTn id="34" dur="2000" fill="hold"/>
                                        <p:tgtEl>
                                          <p:spTgt spid="16"/>
                                        </p:tgtEl>
                                        <p:attrNameLst>
                                          <p:attrName>ppt_h</p:attrName>
                                        </p:attrNameLst>
                                      </p:cBhvr>
                                      <p:tavLst>
                                        <p:tav tm="0">
                                          <p:val>
                                            <p:strVal val="#ppt_h"/>
                                          </p:val>
                                        </p:tav>
                                        <p:tav tm="100000">
                                          <p:val>
                                            <p:strVal val="#ppt_h"/>
                                          </p:val>
                                        </p:tav>
                                      </p:tavLst>
                                    </p:anim>
                                    <p:animEffect transition="in" filter="fade">
                                      <p:cBhvr>
                                        <p:cTn id="3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343400" y="6492875"/>
            <a:ext cx="48006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11</a:t>
            </a:fld>
            <a:endParaRPr lang="en-US" dirty="0"/>
          </a:p>
        </p:txBody>
      </p:sp>
      <p:sp>
        <p:nvSpPr>
          <p:cNvPr id="5" name="TextBox 4"/>
          <p:cNvSpPr txBox="1"/>
          <p:nvPr/>
        </p:nvSpPr>
        <p:spPr>
          <a:xfrm>
            <a:off x="1600200" y="0"/>
            <a:ext cx="6172200" cy="707886"/>
          </a:xfrm>
          <a:prstGeom prst="rect">
            <a:avLst/>
          </a:prstGeom>
          <a:noFill/>
        </p:spPr>
        <p:txBody>
          <a:bodyPr wrap="square" rtlCol="0">
            <a:spAutoFit/>
          </a:bodyPr>
          <a:lstStyle/>
          <a:p>
            <a:pPr algn="ctr"/>
            <a:r>
              <a:rPr lang="en-US" sz="4000" b="1" dirty="0" err="1" smtClean="0">
                <a:solidFill>
                  <a:srgbClr val="003300"/>
                </a:solidFill>
                <a:effectLst>
                  <a:outerShdw blurRad="38100" dist="38100" dir="2700000" algn="tl">
                    <a:srgbClr val="000000">
                      <a:alpha val="43137"/>
                    </a:srgbClr>
                  </a:outerShdw>
                </a:effectLst>
              </a:rPr>
              <a:t>জুমার</a:t>
            </a:r>
            <a:r>
              <a:rPr lang="en-US" sz="4000" b="1" dirty="0" smtClean="0">
                <a:solidFill>
                  <a:srgbClr val="003300"/>
                </a:solidFill>
                <a:effectLst>
                  <a:outerShdw blurRad="38100" dist="38100" dir="2700000" algn="tl">
                    <a:srgbClr val="000000">
                      <a:alpha val="43137"/>
                    </a:srgbClr>
                  </a:outerShdw>
                </a:effectLst>
              </a:rPr>
              <a:t> </a:t>
            </a:r>
            <a:r>
              <a:rPr lang="en-US" sz="4000" b="1" dirty="0" err="1" smtClean="0">
                <a:solidFill>
                  <a:srgbClr val="003300"/>
                </a:solidFill>
                <a:effectLst>
                  <a:outerShdw blurRad="38100" dist="38100" dir="2700000" algn="tl">
                    <a:srgbClr val="000000">
                      <a:alpha val="43137"/>
                    </a:srgbClr>
                  </a:outerShdw>
                </a:effectLst>
              </a:rPr>
              <a:t>সালাতের</a:t>
            </a:r>
            <a:r>
              <a:rPr lang="en-US" sz="4000" b="1" dirty="0" smtClean="0">
                <a:solidFill>
                  <a:srgbClr val="003300"/>
                </a:solidFill>
                <a:effectLst>
                  <a:outerShdw blurRad="38100" dist="38100" dir="2700000" algn="tl">
                    <a:srgbClr val="000000">
                      <a:alpha val="43137"/>
                    </a:srgbClr>
                  </a:outerShdw>
                </a:effectLst>
              </a:rPr>
              <a:t> </a:t>
            </a:r>
            <a:r>
              <a:rPr lang="en-US" sz="4000" b="1" dirty="0" err="1" smtClean="0">
                <a:solidFill>
                  <a:srgbClr val="003300"/>
                </a:solidFill>
                <a:effectLst>
                  <a:outerShdw blurRad="38100" dist="38100" dir="2700000" algn="tl">
                    <a:srgbClr val="000000">
                      <a:alpha val="43137"/>
                    </a:srgbClr>
                  </a:outerShdw>
                </a:effectLst>
              </a:rPr>
              <a:t>গুরুত্ব</a:t>
            </a:r>
            <a:r>
              <a:rPr lang="en-US" sz="4000" b="1" dirty="0" smtClean="0">
                <a:solidFill>
                  <a:srgbClr val="003300"/>
                </a:solidFill>
                <a:effectLst>
                  <a:outerShdw blurRad="38100" dist="38100" dir="2700000" algn="tl">
                    <a:srgbClr val="000000">
                      <a:alpha val="43137"/>
                    </a:srgbClr>
                  </a:outerShdw>
                </a:effectLst>
              </a:rPr>
              <a:t> </a:t>
            </a:r>
            <a:endParaRPr lang="en-US" sz="4000" b="1" dirty="0">
              <a:solidFill>
                <a:srgbClr val="003300"/>
              </a:solidFill>
              <a:effectLst>
                <a:outerShdw blurRad="38100" dist="38100" dir="2700000" algn="tl">
                  <a:srgbClr val="000000">
                    <a:alpha val="43137"/>
                  </a:srgbClr>
                </a:outerShdw>
              </a:effectLst>
            </a:endParaRPr>
          </a:p>
        </p:txBody>
      </p:sp>
      <p:sp>
        <p:nvSpPr>
          <p:cNvPr id="6" name="TextBox 5"/>
          <p:cNvSpPr txBox="1"/>
          <p:nvPr/>
        </p:nvSpPr>
        <p:spPr>
          <a:xfrm>
            <a:off x="0" y="4557399"/>
            <a:ext cx="9144000" cy="207200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r>
              <a:rPr lang="bn-BD" sz="3200" b="1" dirty="0">
                <a:solidFill>
                  <a:schemeClr val="tx1"/>
                </a:solidFill>
                <a:latin typeface="NikoshBAN" pitchFamily="2" charset="0"/>
                <a:cs typeface="NikoshBAN" pitchFamily="2" charset="0"/>
              </a:rPr>
              <a:t>প্রত্যক প্রাপ্তবয়স্ক, বুদ্ধিমান, স্বাধীন, মুসলিম পুরুষের উপর জুমার সালাত আদায় করা ফরয। অস্বীকারকারী কাফির এবং অবহেলাকারী ফাসিক হয়ে যাবে।</a:t>
            </a:r>
            <a:endParaRPr lang="en-US" sz="3200" b="1" dirty="0">
              <a:solidFill>
                <a:schemeClr val="tx1"/>
              </a:solidFill>
              <a:latin typeface="NikoshBAN" pitchFamily="2" charset="0"/>
              <a:cs typeface="NikoshBAN" pitchFamily="2" charset="0"/>
            </a:endParaRPr>
          </a:p>
        </p:txBody>
      </p:sp>
      <p:pic>
        <p:nvPicPr>
          <p:cNvPr id="7" name="Picture 6" descr="C:\Users\Yunus\Desktop\Eid_012015092515391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762000"/>
            <a:ext cx="7106194" cy="369366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strVal val="#ppt_w+.3"/>
                                          </p:val>
                                        </p:tav>
                                        <p:tav tm="100000">
                                          <p:val>
                                            <p:strVal val="#ppt_w"/>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19600" y="6492875"/>
            <a:ext cx="45720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12</a:t>
            </a:fld>
            <a:endParaRPr lang="en-US" dirty="0"/>
          </a:p>
        </p:txBody>
      </p:sp>
      <p:sp>
        <p:nvSpPr>
          <p:cNvPr id="6" name="TextBox 5"/>
          <p:cNvSpPr txBox="1"/>
          <p:nvPr/>
        </p:nvSpPr>
        <p:spPr>
          <a:xfrm>
            <a:off x="0" y="228600"/>
            <a:ext cx="9144000" cy="108711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r>
              <a:rPr lang="bn-BD" sz="3200" b="1" dirty="0">
                <a:solidFill>
                  <a:srgbClr val="002060"/>
                </a:solidFill>
                <a:latin typeface="NikoshBAN" pitchFamily="2" charset="0"/>
                <a:cs typeface="NikoshBAN" pitchFamily="2" charset="0"/>
              </a:rPr>
              <a:t>জুমার সালাতের গুরুত্ব সম্পর্কে আল্লাহ তায়ালা বলেন-</a:t>
            </a:r>
            <a:endParaRPr lang="en-US" sz="3200" b="1" dirty="0">
              <a:solidFill>
                <a:srgbClr val="002060"/>
              </a:solidFill>
              <a:latin typeface="NikoshBAN" pitchFamily="2" charset="0"/>
              <a:cs typeface="NikoshBAN" pitchFamily="2" charset="0"/>
            </a:endParaRPr>
          </a:p>
        </p:txBody>
      </p:sp>
      <p:pic>
        <p:nvPicPr>
          <p:cNvPr id="7" name="Picture 6" descr="Screen Clipping"/>
          <p:cNvPicPr>
            <a:picLocks noChangeAspect="1"/>
          </p:cNvPicPr>
          <p:nvPr/>
        </p:nvPicPr>
        <p:blipFill>
          <a:blip r:embed="rId2">
            <a:extLst>
              <a:ext uri="{BEBA8EAE-BF5A-486C-A8C5-ECC9F3942E4B}">
                <a14:imgProps xmlns:a14="http://schemas.microsoft.com/office/drawing/2010/main" xmlns="">
                  <a14:imgLayer r:embed="rId4">
                    <a14:imgEffect>
                      <a14:saturation sat="300000"/>
                    </a14:imgEffect>
                  </a14:imgLayer>
                </a14:imgProps>
              </a:ext>
              <a:ext uri="{28A0092B-C50C-407E-A947-70E740481C1C}">
                <a14:useLocalDpi xmlns:a14="http://schemas.microsoft.com/office/drawing/2010/main" xmlns="" val="0"/>
              </a:ext>
            </a:extLst>
          </a:blip>
          <a:stretch>
            <a:fillRect/>
          </a:stretch>
        </p:blipFill>
        <p:spPr>
          <a:xfrm>
            <a:off x="0" y="1295400"/>
            <a:ext cx="9144000" cy="2590800"/>
          </a:xfrm>
          <a:prstGeom prst="rect">
            <a:avLst/>
          </a:prstGeom>
        </p:spPr>
      </p:pic>
      <p:sp>
        <p:nvSpPr>
          <p:cNvPr id="8" name="TextBox 7"/>
          <p:cNvSpPr txBox="1"/>
          <p:nvPr/>
        </p:nvSpPr>
        <p:spPr>
          <a:xfrm>
            <a:off x="0" y="3886200"/>
            <a:ext cx="9144000" cy="225666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just"/>
            <a:r>
              <a:rPr lang="bn-BD" sz="2800" b="1" dirty="0">
                <a:solidFill>
                  <a:srgbClr val="003300"/>
                </a:solidFill>
                <a:latin typeface="NikoshBAN" pitchFamily="2" charset="0"/>
                <a:cs typeface="NikoshBAN" pitchFamily="2" charset="0"/>
              </a:rPr>
              <a:t>অর্থ- হে মুমিনগণ! জুমার দিনে যখন সালাতের জন্য আহবান করা হয়, তখন তোমরা আল্লাহর স্মরণে ধাবিত হও এবং ক্রয়-বিক্রয় ত্যাগ কর, এটি তোমাদের জন্য শ্রেয়, যদি তোমরা উপলব্ধি </a:t>
            </a:r>
            <a:r>
              <a:rPr lang="bn-BD" sz="2800" b="1" dirty="0" smtClean="0">
                <a:solidFill>
                  <a:srgbClr val="003300"/>
                </a:solidFill>
                <a:latin typeface="NikoshBAN" pitchFamily="2" charset="0"/>
                <a:cs typeface="NikoshBAN" pitchFamily="2" charset="0"/>
              </a:rPr>
              <a:t>কর</a:t>
            </a:r>
            <a:r>
              <a:rPr lang="en-US" sz="2800" b="1" dirty="0" smtClean="0">
                <a:solidFill>
                  <a:srgbClr val="003300"/>
                </a:solidFill>
                <a:latin typeface="NikoshBAN" pitchFamily="2" charset="0"/>
                <a:cs typeface="NikoshBAN" pitchFamily="2" charset="0"/>
              </a:rPr>
              <a:t>।</a:t>
            </a:r>
          </a:p>
          <a:p>
            <a:pPr algn="just"/>
            <a:r>
              <a:rPr lang="bn-BD" sz="2800" b="1" dirty="0" smtClean="0">
                <a:solidFill>
                  <a:srgbClr val="003300"/>
                </a:solidFill>
                <a:latin typeface="NikoshBAN" pitchFamily="2" charset="0"/>
                <a:cs typeface="NikoshBAN" pitchFamily="2" charset="0"/>
              </a:rPr>
              <a:t>(সুরা </a:t>
            </a:r>
            <a:r>
              <a:rPr lang="bn-BD" sz="2800" b="1" dirty="0">
                <a:solidFill>
                  <a:srgbClr val="003300"/>
                </a:solidFill>
                <a:latin typeface="NikoshBAN" pitchFamily="2" charset="0"/>
                <a:cs typeface="NikoshBAN" pitchFamily="2" charset="0"/>
              </a:rPr>
              <a:t>আল-জুমুআ, আয়াত-৯)</a:t>
            </a:r>
            <a:endParaRPr lang="en-US" sz="2800" b="1" dirty="0">
              <a:solidFill>
                <a:srgbClr val="0033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fltVal val="0"/>
                                          </p:val>
                                        </p:tav>
                                        <p:tav tm="100000">
                                          <p:val>
                                            <p:strVal val="#ppt_w"/>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19600" y="6492875"/>
            <a:ext cx="45720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13</a:t>
            </a:fld>
            <a:endParaRPr lang="en-US" dirty="0"/>
          </a:p>
        </p:txBody>
      </p:sp>
      <p:pic>
        <p:nvPicPr>
          <p:cNvPr id="6" name="Picture 2" descr="C:\Documents and Settings\Administrator\Desktop\111\muslims-offering-namaz-at110909094628.jpg"/>
          <p:cNvPicPr>
            <a:picLocks noChangeAspect="1" noChangeArrowheads="1"/>
          </p:cNvPicPr>
          <p:nvPr/>
        </p:nvPicPr>
        <p:blipFill rotWithShape="1">
          <a:blip r:embed="rId2" cstate="print"/>
          <a:srcRect l="33256"/>
          <a:stretch/>
        </p:blipFill>
        <p:spPr bwMode="auto">
          <a:xfrm>
            <a:off x="1" y="533400"/>
            <a:ext cx="4419599" cy="56388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4495801" y="469642"/>
            <a:ext cx="4648199" cy="5509200"/>
          </a:xfrm>
          <a:prstGeom prst="rect">
            <a:avLst/>
          </a:prstGeom>
        </p:spPr>
        <p:txBody>
          <a:bodyPr wrap="square">
            <a:spAutoFit/>
          </a:bodyPr>
          <a:lstStyle/>
          <a:p>
            <a:pPr marL="571500" indent="-571500">
              <a:buFont typeface="Wingdings" pitchFamily="2" charset="2"/>
              <a:buChar char="v"/>
            </a:pPr>
            <a:r>
              <a:rPr lang="en-US" sz="3200" b="1" dirty="0" err="1" smtClean="0">
                <a:solidFill>
                  <a:srgbClr val="242B0F"/>
                </a:solidFill>
                <a:latin typeface="NikoshBAN" pitchFamily="2" charset="0"/>
                <a:cs typeface="NikoshBAN" pitchFamily="2" charset="0"/>
              </a:rPr>
              <a:t>জুমার</a:t>
            </a:r>
            <a:r>
              <a:rPr lang="en-US" sz="3200" b="1" dirty="0" smtClean="0">
                <a:solidFill>
                  <a:srgbClr val="242B0F"/>
                </a:solidFill>
                <a:latin typeface="NikoshBAN" pitchFamily="2" charset="0"/>
                <a:cs typeface="NikoshBAN" pitchFamily="2" charset="0"/>
              </a:rPr>
              <a:t> </a:t>
            </a:r>
            <a:r>
              <a:rPr lang="en-US" sz="3200" b="1" dirty="0" err="1" smtClean="0">
                <a:solidFill>
                  <a:srgbClr val="242B0F"/>
                </a:solidFill>
                <a:latin typeface="NikoshBAN" pitchFamily="2" charset="0"/>
                <a:cs typeface="NikoshBAN" pitchFamily="2" charset="0"/>
              </a:rPr>
              <a:t>দিন</a:t>
            </a:r>
            <a:r>
              <a:rPr lang="en-US" sz="3200" b="1" dirty="0" smtClean="0">
                <a:solidFill>
                  <a:srgbClr val="242B0F"/>
                </a:solidFill>
                <a:latin typeface="NikoshBAN" pitchFamily="2" charset="0"/>
                <a:cs typeface="NikoshBAN" pitchFamily="2" charset="0"/>
              </a:rPr>
              <a:t> </a:t>
            </a:r>
            <a:r>
              <a:rPr lang="bn-BD" sz="3200" b="1" dirty="0" smtClean="0">
                <a:solidFill>
                  <a:srgbClr val="242B0F"/>
                </a:solidFill>
                <a:latin typeface="NikoshBAN" pitchFamily="2" charset="0"/>
                <a:cs typeface="NikoshBAN" pitchFamily="2" charset="0"/>
              </a:rPr>
              <a:t>সপ্তাহের </a:t>
            </a:r>
            <a:r>
              <a:rPr lang="bn-BD" sz="3200" b="1" dirty="0">
                <a:solidFill>
                  <a:srgbClr val="242B0F"/>
                </a:solidFill>
                <a:latin typeface="NikoshBAN" pitchFamily="2" charset="0"/>
                <a:cs typeface="NikoshBAN" pitchFamily="2" charset="0"/>
              </a:rPr>
              <a:t>উত্তম দিন।</a:t>
            </a:r>
          </a:p>
          <a:p>
            <a:pPr marL="571500" indent="-571500">
              <a:buFont typeface="Wingdings" pitchFamily="2" charset="2"/>
              <a:buChar char="v"/>
            </a:pPr>
            <a:r>
              <a:rPr lang="bn-BD" sz="3200" b="1" dirty="0">
                <a:solidFill>
                  <a:srgbClr val="242B0F"/>
                </a:solidFill>
                <a:latin typeface="NikoshBAN" pitchFamily="2" charset="0"/>
                <a:cs typeface="NikoshBAN" pitchFamily="2" charset="0"/>
              </a:rPr>
              <a:t>হযরত আদম (আঃ) কে সৃষ্টি করা হয়।</a:t>
            </a:r>
          </a:p>
          <a:p>
            <a:pPr marL="571500" indent="-571500">
              <a:buFont typeface="Wingdings" pitchFamily="2" charset="2"/>
              <a:buChar char="v"/>
            </a:pPr>
            <a:r>
              <a:rPr lang="en-US" sz="3200" b="1" dirty="0" err="1" smtClean="0">
                <a:solidFill>
                  <a:srgbClr val="242B0F"/>
                </a:solidFill>
                <a:latin typeface="NikoshBAN" pitchFamily="2" charset="0"/>
                <a:cs typeface="NikoshBAN" pitchFamily="2" charset="0"/>
              </a:rPr>
              <a:t>হযরত</a:t>
            </a:r>
            <a:r>
              <a:rPr lang="en-US" sz="3200" b="1" dirty="0" smtClean="0">
                <a:solidFill>
                  <a:srgbClr val="242B0F"/>
                </a:solidFill>
                <a:latin typeface="NikoshBAN" pitchFamily="2" charset="0"/>
                <a:cs typeface="NikoshBAN" pitchFamily="2" charset="0"/>
              </a:rPr>
              <a:t> </a:t>
            </a:r>
            <a:r>
              <a:rPr lang="en-US" sz="3200" b="1" dirty="0" err="1" smtClean="0">
                <a:solidFill>
                  <a:srgbClr val="242B0F"/>
                </a:solidFill>
                <a:latin typeface="NikoshBAN" pitchFamily="2" charset="0"/>
                <a:cs typeface="NikoshBAN" pitchFamily="2" charset="0"/>
              </a:rPr>
              <a:t>আদাম</a:t>
            </a:r>
            <a:r>
              <a:rPr lang="en-US" sz="3200" b="1" dirty="0" smtClean="0">
                <a:solidFill>
                  <a:srgbClr val="242B0F"/>
                </a:solidFill>
                <a:latin typeface="NikoshBAN" pitchFamily="2" charset="0"/>
                <a:cs typeface="NikoshBAN" pitchFamily="2" charset="0"/>
              </a:rPr>
              <a:t> (</a:t>
            </a:r>
            <a:r>
              <a:rPr lang="en-US" sz="3200" b="1" dirty="0" err="1" smtClean="0">
                <a:solidFill>
                  <a:srgbClr val="242B0F"/>
                </a:solidFill>
                <a:latin typeface="NikoshBAN" pitchFamily="2" charset="0"/>
                <a:cs typeface="NikoshBAN" pitchFamily="2" charset="0"/>
              </a:rPr>
              <a:t>আঃ</a:t>
            </a:r>
            <a:r>
              <a:rPr lang="en-US" sz="3200" b="1" dirty="0" smtClean="0">
                <a:solidFill>
                  <a:srgbClr val="242B0F"/>
                </a:solidFill>
                <a:latin typeface="NikoshBAN" pitchFamily="2" charset="0"/>
                <a:cs typeface="NikoshBAN" pitchFamily="2" charset="0"/>
              </a:rPr>
              <a:t>) </a:t>
            </a:r>
            <a:r>
              <a:rPr lang="en-US" sz="3200" b="1" dirty="0" err="1" smtClean="0">
                <a:solidFill>
                  <a:srgbClr val="242B0F"/>
                </a:solidFill>
                <a:latin typeface="NikoshBAN" pitchFamily="2" charset="0"/>
                <a:cs typeface="NikoshBAN" pitchFamily="2" charset="0"/>
              </a:rPr>
              <a:t>এর</a:t>
            </a:r>
            <a:r>
              <a:rPr lang="bn-BD" sz="3200" b="1" dirty="0" smtClean="0">
                <a:solidFill>
                  <a:srgbClr val="242B0F"/>
                </a:solidFill>
                <a:latin typeface="NikoshBAN" pitchFamily="2" charset="0"/>
                <a:cs typeface="NikoshBAN" pitchFamily="2" charset="0"/>
              </a:rPr>
              <a:t> </a:t>
            </a:r>
            <a:r>
              <a:rPr lang="bn-BD" sz="3200" b="1" dirty="0">
                <a:solidFill>
                  <a:srgbClr val="242B0F"/>
                </a:solidFill>
                <a:latin typeface="NikoshBAN" pitchFamily="2" charset="0"/>
                <a:cs typeface="NikoshBAN" pitchFamily="2" charset="0"/>
              </a:rPr>
              <a:t>তাওবা কবুল হয়।</a:t>
            </a:r>
          </a:p>
          <a:p>
            <a:pPr marL="571500" indent="-571500">
              <a:buFont typeface="Wingdings" pitchFamily="2" charset="2"/>
              <a:buChar char="v"/>
            </a:pPr>
            <a:r>
              <a:rPr lang="bn-BD" sz="3200" b="1" dirty="0">
                <a:solidFill>
                  <a:srgbClr val="242B0F"/>
                </a:solidFill>
                <a:latin typeface="NikoshBAN" pitchFamily="2" charset="0"/>
                <a:cs typeface="NikoshBAN" pitchFamily="2" charset="0"/>
              </a:rPr>
              <a:t>কিয়ামত সংঘটিত হবে</a:t>
            </a:r>
            <a:r>
              <a:rPr lang="bn-BD" sz="3200" b="1" dirty="0" smtClean="0">
                <a:solidFill>
                  <a:srgbClr val="242B0F"/>
                </a:solidFill>
                <a:latin typeface="NikoshBAN" pitchFamily="2" charset="0"/>
                <a:cs typeface="NikoshBAN" pitchFamily="2" charset="0"/>
              </a:rPr>
              <a:t>।</a:t>
            </a:r>
            <a:endParaRPr lang="en-US" sz="3200" b="1" dirty="0" smtClean="0">
              <a:solidFill>
                <a:srgbClr val="242B0F"/>
              </a:solidFill>
              <a:latin typeface="NikoshBAN" pitchFamily="2" charset="0"/>
              <a:cs typeface="NikoshBAN" pitchFamily="2" charset="0"/>
            </a:endParaRPr>
          </a:p>
          <a:p>
            <a:pPr marL="571500" indent="-571500">
              <a:buFont typeface="Wingdings" pitchFamily="2" charset="2"/>
              <a:buChar char="v"/>
            </a:pPr>
            <a:r>
              <a:rPr lang="en-US" sz="3200" b="1" dirty="0" err="1" smtClean="0">
                <a:solidFill>
                  <a:srgbClr val="242B0F"/>
                </a:solidFill>
                <a:latin typeface="NikoshBAN" pitchFamily="2" charset="0"/>
                <a:cs typeface="NikoshBAN" pitchFamily="2" charset="0"/>
              </a:rPr>
              <a:t>এই</a:t>
            </a:r>
            <a:r>
              <a:rPr lang="en-US" sz="3200" b="1" dirty="0" smtClean="0">
                <a:solidFill>
                  <a:srgbClr val="242B0F"/>
                </a:solidFill>
                <a:latin typeface="NikoshBAN" pitchFamily="2" charset="0"/>
                <a:cs typeface="NikoshBAN" pitchFamily="2" charset="0"/>
              </a:rPr>
              <a:t> </a:t>
            </a:r>
            <a:r>
              <a:rPr lang="en-US" sz="3200" b="1" dirty="0" err="1" smtClean="0">
                <a:solidFill>
                  <a:srgbClr val="242B0F"/>
                </a:solidFill>
                <a:latin typeface="NikoshBAN" pitchFamily="2" charset="0"/>
                <a:cs typeface="NikoshBAN" pitchFamily="2" charset="0"/>
              </a:rPr>
              <a:t>দিন</a:t>
            </a:r>
            <a:r>
              <a:rPr lang="en-US" sz="3200" b="1" dirty="0" smtClean="0">
                <a:solidFill>
                  <a:srgbClr val="242B0F"/>
                </a:solidFill>
                <a:latin typeface="NikoshBAN" pitchFamily="2" charset="0"/>
                <a:cs typeface="NikoshBAN" pitchFamily="2" charset="0"/>
              </a:rPr>
              <a:t> </a:t>
            </a:r>
            <a:r>
              <a:rPr lang="en-US" sz="3200" b="1" dirty="0" err="1" smtClean="0">
                <a:solidFill>
                  <a:srgbClr val="242B0F"/>
                </a:solidFill>
                <a:latin typeface="NikoshBAN" pitchFamily="2" charset="0"/>
                <a:cs typeface="NikoshBAN" pitchFamily="2" charset="0"/>
              </a:rPr>
              <a:t>দোয়া</a:t>
            </a:r>
            <a:r>
              <a:rPr lang="en-US" sz="3200" b="1" dirty="0" smtClean="0">
                <a:solidFill>
                  <a:srgbClr val="242B0F"/>
                </a:solidFill>
                <a:latin typeface="NikoshBAN" pitchFamily="2" charset="0"/>
                <a:cs typeface="NikoshBAN" pitchFamily="2" charset="0"/>
              </a:rPr>
              <a:t> </a:t>
            </a:r>
            <a:r>
              <a:rPr lang="en-US" sz="3200" b="1" dirty="0" err="1" smtClean="0">
                <a:solidFill>
                  <a:srgbClr val="242B0F"/>
                </a:solidFill>
                <a:latin typeface="NikoshBAN" pitchFamily="2" charset="0"/>
                <a:cs typeface="NikoshBAN" pitchFamily="2" charset="0"/>
              </a:rPr>
              <a:t>কবুলের</a:t>
            </a:r>
            <a:r>
              <a:rPr lang="en-US" sz="3200" b="1" dirty="0" smtClean="0">
                <a:solidFill>
                  <a:srgbClr val="242B0F"/>
                </a:solidFill>
                <a:latin typeface="NikoshBAN" pitchFamily="2" charset="0"/>
                <a:cs typeface="NikoshBAN" pitchFamily="2" charset="0"/>
              </a:rPr>
              <a:t> </a:t>
            </a:r>
            <a:r>
              <a:rPr lang="en-US" sz="3200" b="1" dirty="0" err="1" smtClean="0">
                <a:solidFill>
                  <a:srgbClr val="242B0F"/>
                </a:solidFill>
                <a:latin typeface="NikoshBAN" pitchFamily="2" charset="0"/>
                <a:cs typeface="NikoshBAN" pitchFamily="2" charset="0"/>
              </a:rPr>
              <a:t>উত্তম</a:t>
            </a:r>
            <a:r>
              <a:rPr lang="en-US" sz="3200" b="1" dirty="0" smtClean="0">
                <a:solidFill>
                  <a:srgbClr val="242B0F"/>
                </a:solidFill>
                <a:latin typeface="NikoshBAN" pitchFamily="2" charset="0"/>
                <a:cs typeface="NikoshBAN" pitchFamily="2" charset="0"/>
              </a:rPr>
              <a:t> </a:t>
            </a:r>
            <a:r>
              <a:rPr lang="en-US" sz="3200" b="1" dirty="0" err="1" smtClean="0">
                <a:solidFill>
                  <a:srgbClr val="242B0F"/>
                </a:solidFill>
                <a:latin typeface="NikoshBAN" pitchFamily="2" charset="0"/>
                <a:cs typeface="NikoshBAN" pitchFamily="2" charset="0"/>
              </a:rPr>
              <a:t>দিন</a:t>
            </a:r>
            <a:r>
              <a:rPr lang="en-US" sz="3200" b="1" dirty="0" smtClean="0">
                <a:solidFill>
                  <a:srgbClr val="242B0F"/>
                </a:solidFill>
                <a:latin typeface="NikoshBAN" pitchFamily="2" charset="0"/>
                <a:cs typeface="NikoshBAN" pitchFamily="2" charset="0"/>
              </a:rPr>
              <a:t>। </a:t>
            </a:r>
            <a:endParaRPr lang="en-US" sz="3200" b="1" dirty="0">
              <a:solidFill>
                <a:srgbClr val="242B0F"/>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19600" y="6492875"/>
            <a:ext cx="45720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14</a:t>
            </a:fld>
            <a:endParaRPr lang="en-US" dirty="0"/>
          </a:p>
        </p:txBody>
      </p:sp>
      <p:sp>
        <p:nvSpPr>
          <p:cNvPr id="6" name="Rectangle 5"/>
          <p:cNvSpPr/>
          <p:nvPr/>
        </p:nvSpPr>
        <p:spPr>
          <a:xfrm>
            <a:off x="2362200" y="0"/>
            <a:ext cx="6781800" cy="4154984"/>
          </a:xfrm>
          <a:prstGeom prst="rect">
            <a:avLst/>
          </a:prstGeom>
        </p:spPr>
        <p:txBody>
          <a:bodyPr wrap="square">
            <a:spAutoFit/>
          </a:bodyPr>
          <a:lstStyle/>
          <a:p>
            <a:r>
              <a:rPr lang="bn-BD" sz="2400" b="1" dirty="0">
                <a:solidFill>
                  <a:srgbClr val="003300"/>
                </a:solidFill>
                <a:latin typeface="NikoshBAN" pitchFamily="2" charset="0"/>
                <a:cs typeface="NikoshBAN" pitchFamily="2" charset="0"/>
              </a:rPr>
              <a:t>জুমার সালাতের গুরুত্ব সম্পর্কে রাসুল (সাঃ) বলেন-</a:t>
            </a:r>
          </a:p>
          <a:p>
            <a:r>
              <a:rPr lang="bn-BD" sz="2400" b="1" dirty="0">
                <a:solidFill>
                  <a:srgbClr val="003300"/>
                </a:solidFill>
                <a:latin typeface="NikoshBAN" pitchFamily="2" charset="0"/>
                <a:cs typeface="NikoshBAN" pitchFamily="2" charset="0"/>
              </a:rPr>
              <a:t>‘যে ব্যক্তি শুক্রবারে গোসল করে যথাসম্ভব পবিত্র হয়ে সুগন্ধি লাগিয়ে জুমার সালাত আদায়ের জন্য মসজিদে যায়, মসজিদে গিয়ে কাউকে কষ্ট না দিয়ে যেখানে জায়গা পায় সেখানেই বসে যায়, যথাসম্ভব সালাত আদায় করে এবং নীরবে বসে মনোযোগ সহকারে খুতবা শোনে। আল্লাহ তায়ালা তার বিগত জুমা হতে এ পর্যন্ত সকল (সগিরা) গুনাহ মাফ করে দিবেন। (বুখারি)</a:t>
            </a:r>
            <a:endParaRPr lang="en-US" sz="2400" b="1" dirty="0">
              <a:solidFill>
                <a:srgbClr val="003300"/>
              </a:solidFill>
              <a:latin typeface="NikoshBAN" pitchFamily="2" charset="0"/>
              <a:cs typeface="NikoshBAN" pitchFamily="2" charset="0"/>
            </a:endParaRPr>
          </a:p>
        </p:txBody>
      </p:sp>
      <p:sp>
        <p:nvSpPr>
          <p:cNvPr id="7" name="Rectangle 6"/>
          <p:cNvSpPr/>
          <p:nvPr/>
        </p:nvSpPr>
        <p:spPr>
          <a:xfrm>
            <a:off x="2590800" y="4191000"/>
            <a:ext cx="6553200" cy="2185214"/>
          </a:xfrm>
          <a:prstGeom prst="rect">
            <a:avLst/>
          </a:prstGeom>
        </p:spPr>
        <p:txBody>
          <a:bodyPr wrap="square">
            <a:spAutoFit/>
          </a:bodyPr>
          <a:lstStyle/>
          <a:p>
            <a:r>
              <a:rPr lang="bn-BD" sz="2000" b="1" dirty="0">
                <a:solidFill>
                  <a:srgbClr val="002060"/>
                </a:solidFill>
                <a:latin typeface="NikoshBAN" pitchFamily="2" charset="0"/>
                <a:cs typeface="NikoshBAN" pitchFamily="2" charset="0"/>
              </a:rPr>
              <a:t>জুমার সালাতের গুরুত্ব সম্পর্কে রাসুল (সাঃ) আরও বলেন-</a:t>
            </a:r>
          </a:p>
          <a:p>
            <a:r>
              <a:rPr lang="bn-BD" sz="2400" b="1" dirty="0">
                <a:solidFill>
                  <a:srgbClr val="002060"/>
                </a:solidFill>
                <a:latin typeface="NikoshBAN" pitchFamily="2" charset="0"/>
                <a:cs typeface="NikoshBAN" pitchFamily="2" charset="0"/>
              </a:rPr>
              <a:t>‘যে ব্যক্তি ইচ্ছা করে পরপর তিন জুমা ত্যাগ করে, তার অন্তরে মোহর মেরে দেওয়া হয় এবং তার দিলকে মুনাফিকের অন্তরে পরিণত করে দেওয়া হয়</a:t>
            </a:r>
            <a:r>
              <a:rPr lang="bn-BD" sz="2400" b="1" dirty="0" smtClean="0">
                <a:solidFill>
                  <a:srgbClr val="002060"/>
                </a:solidFill>
                <a:latin typeface="NikoshBAN" pitchFamily="2" charset="0"/>
                <a:cs typeface="NikoshBAN" pitchFamily="2" charset="0"/>
              </a:rPr>
              <a:t>।</a:t>
            </a:r>
            <a:r>
              <a:rPr lang="en-US" sz="2400" b="1" dirty="0" smtClean="0">
                <a:solidFill>
                  <a:srgbClr val="002060"/>
                </a:solidFill>
                <a:latin typeface="NikoshBAN" pitchFamily="2" charset="0"/>
                <a:cs typeface="NikoshBAN" pitchFamily="2" charset="0"/>
              </a:rPr>
              <a:t> </a:t>
            </a:r>
            <a:r>
              <a:rPr lang="bn-BD" sz="2400" b="1" dirty="0" smtClean="0">
                <a:solidFill>
                  <a:srgbClr val="002060"/>
                </a:solidFill>
                <a:latin typeface="NikoshBAN" pitchFamily="2" charset="0"/>
                <a:cs typeface="NikoshBAN" pitchFamily="2" charset="0"/>
              </a:rPr>
              <a:t>(</a:t>
            </a:r>
            <a:r>
              <a:rPr lang="bn-BD" sz="2400" b="1" dirty="0">
                <a:solidFill>
                  <a:srgbClr val="002060"/>
                </a:solidFill>
                <a:latin typeface="NikoshBAN" pitchFamily="2" charset="0"/>
                <a:cs typeface="NikoshBAN" pitchFamily="2" charset="0"/>
              </a:rPr>
              <a:t>তিরমিযি)</a:t>
            </a:r>
            <a:endParaRPr lang="en-US" sz="2400" b="1" dirty="0">
              <a:solidFill>
                <a:srgbClr val="002060"/>
              </a:solidFill>
              <a:latin typeface="NikoshBAN" pitchFamily="2" charset="0"/>
              <a:cs typeface="NikoshBAN"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205881"/>
            <a:ext cx="2437310" cy="265211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28600"/>
            <a:ext cx="2348125" cy="2784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191000" y="6477000"/>
            <a:ext cx="49530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15</a:t>
            </a:fld>
            <a:endParaRPr lang="en-US" dirty="0"/>
          </a:p>
        </p:txBody>
      </p:sp>
      <p:sp>
        <p:nvSpPr>
          <p:cNvPr id="21" name="TextBox 20"/>
          <p:cNvSpPr txBox="1"/>
          <p:nvPr/>
        </p:nvSpPr>
        <p:spPr>
          <a:xfrm>
            <a:off x="533400" y="76200"/>
            <a:ext cx="8153400" cy="769441"/>
          </a:xfrm>
          <a:prstGeom prst="rect">
            <a:avLst/>
          </a:prstGeom>
          <a:noFill/>
        </p:spPr>
        <p:txBody>
          <a:bodyPr wrap="square" rtlCol="0">
            <a:spAutoFit/>
          </a:bodyPr>
          <a:lstStyle/>
          <a:p>
            <a:pPr algn="ctr"/>
            <a:r>
              <a:rPr lang="en-US" sz="4400" b="1" dirty="0" err="1" smtClean="0">
                <a:solidFill>
                  <a:schemeClr val="accent6">
                    <a:lumMod val="50000"/>
                  </a:schemeClr>
                </a:solidFill>
              </a:rPr>
              <a:t>জুমার</a:t>
            </a:r>
            <a:r>
              <a:rPr lang="en-US" sz="4400" b="1" dirty="0" smtClean="0">
                <a:solidFill>
                  <a:schemeClr val="accent6">
                    <a:lumMod val="50000"/>
                  </a:schemeClr>
                </a:solidFill>
              </a:rPr>
              <a:t> </a:t>
            </a:r>
            <a:r>
              <a:rPr lang="en-US" sz="4400" b="1" dirty="0" err="1" smtClean="0">
                <a:solidFill>
                  <a:schemeClr val="accent6">
                    <a:lumMod val="50000"/>
                  </a:schemeClr>
                </a:solidFill>
              </a:rPr>
              <a:t>সালাত</a:t>
            </a:r>
            <a:r>
              <a:rPr lang="en-US" sz="4400" b="1" dirty="0" smtClean="0">
                <a:solidFill>
                  <a:schemeClr val="accent6">
                    <a:lumMod val="50000"/>
                  </a:schemeClr>
                </a:solidFill>
              </a:rPr>
              <a:t> </a:t>
            </a:r>
            <a:r>
              <a:rPr lang="en-US" sz="4400" b="1" dirty="0" err="1" smtClean="0">
                <a:solidFill>
                  <a:schemeClr val="accent6">
                    <a:lumMod val="50000"/>
                  </a:schemeClr>
                </a:solidFill>
              </a:rPr>
              <a:t>আদায়ের</a:t>
            </a:r>
            <a:r>
              <a:rPr lang="en-US" sz="4400" b="1" dirty="0" smtClean="0">
                <a:solidFill>
                  <a:schemeClr val="accent6">
                    <a:lumMod val="50000"/>
                  </a:schemeClr>
                </a:solidFill>
              </a:rPr>
              <a:t> </a:t>
            </a:r>
            <a:r>
              <a:rPr lang="en-US" sz="4400" b="1" dirty="0" err="1" smtClean="0">
                <a:solidFill>
                  <a:schemeClr val="accent6">
                    <a:lumMod val="50000"/>
                  </a:schemeClr>
                </a:solidFill>
              </a:rPr>
              <a:t>নিয়ম</a:t>
            </a:r>
            <a:r>
              <a:rPr lang="en-US" sz="4400" b="1" dirty="0" smtClean="0">
                <a:solidFill>
                  <a:schemeClr val="accent6">
                    <a:lumMod val="50000"/>
                  </a:schemeClr>
                </a:solidFill>
              </a:rPr>
              <a:t> </a:t>
            </a:r>
            <a:endParaRPr lang="en-US" sz="4400" b="1" dirty="0">
              <a:solidFill>
                <a:schemeClr val="accent6">
                  <a:lumMod val="50000"/>
                </a:schemeClr>
              </a:solidFill>
            </a:endParaRPr>
          </a:p>
        </p:txBody>
      </p:sp>
      <p:sp>
        <p:nvSpPr>
          <p:cNvPr id="22" name="10-Point Star 21"/>
          <p:cNvSpPr/>
          <p:nvPr/>
        </p:nvSpPr>
        <p:spPr>
          <a:xfrm>
            <a:off x="3048000" y="2819400"/>
            <a:ext cx="2438400" cy="1600200"/>
          </a:xfrm>
          <a:prstGeom prst="star10">
            <a:avLst>
              <a:gd name="adj" fmla="val 40330"/>
              <a:gd name="hf" fmla="val 105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FFFF00"/>
                </a:solidFill>
                <a:latin typeface="NikoshBAN" panose="02000000000000000000" pitchFamily="2" charset="0"/>
                <a:cs typeface="NikoshBAN" panose="02000000000000000000" pitchFamily="2" charset="0"/>
              </a:rPr>
              <a:t>জুমার সালাত</a:t>
            </a:r>
            <a:endParaRPr lang="en-US" sz="3600" b="1" dirty="0">
              <a:solidFill>
                <a:srgbClr val="FFFF00"/>
              </a:solidFill>
              <a:latin typeface="NikoshBAN" panose="02000000000000000000" pitchFamily="2" charset="0"/>
              <a:cs typeface="NikoshBAN" panose="02000000000000000000" pitchFamily="2" charset="0"/>
            </a:endParaRPr>
          </a:p>
        </p:txBody>
      </p:sp>
      <p:sp>
        <p:nvSpPr>
          <p:cNvPr id="23" name="Oval Callout 22"/>
          <p:cNvSpPr/>
          <p:nvPr/>
        </p:nvSpPr>
        <p:spPr>
          <a:xfrm>
            <a:off x="762000" y="990600"/>
            <a:ext cx="3581400" cy="1524000"/>
          </a:xfrm>
          <a:prstGeom prst="wedgeEllipseCallout">
            <a:avLst>
              <a:gd name="adj1" fmla="val 21312"/>
              <a:gd name="adj2" fmla="val 81884"/>
            </a:avLst>
          </a:prstGeom>
        </p:spPr>
        <p:style>
          <a:lnRef idx="0">
            <a:schemeClr val="accent6"/>
          </a:lnRef>
          <a:fillRef idx="3">
            <a:schemeClr val="accent6"/>
          </a:fillRef>
          <a:effectRef idx="3">
            <a:schemeClr val="accent6"/>
          </a:effectRef>
          <a:fontRef idx="minor">
            <a:schemeClr val="lt1"/>
          </a:fontRef>
        </p:style>
        <p:txBody>
          <a:bodyPr rtlCol="0" anchor="ctr"/>
          <a:lstStyle/>
          <a:p>
            <a:pPr lvl="0" defTabSz="1066800">
              <a:lnSpc>
                <a:spcPct val="90000"/>
              </a:lnSpc>
              <a:spcBef>
                <a:spcPct val="0"/>
              </a:spcBef>
              <a:spcAft>
                <a:spcPct val="35000"/>
              </a:spcAft>
            </a:pPr>
            <a:r>
              <a:rPr lang="bn-BD" sz="2400" b="1" dirty="0" smtClean="0">
                <a:solidFill>
                  <a:srgbClr val="002060"/>
                </a:solidFill>
                <a:latin typeface="NikoshBAN" pitchFamily="2" charset="0"/>
                <a:cs typeface="NikoshBAN" pitchFamily="2" charset="0"/>
              </a:rPr>
              <a:t>২ রাকাত তাহিয়্যাতুল ওযু</a:t>
            </a:r>
          </a:p>
          <a:p>
            <a:pPr lvl="0" defTabSz="1066800">
              <a:lnSpc>
                <a:spcPct val="90000"/>
              </a:lnSpc>
              <a:spcBef>
                <a:spcPct val="0"/>
              </a:spcBef>
              <a:spcAft>
                <a:spcPct val="35000"/>
              </a:spcAft>
            </a:pPr>
            <a:r>
              <a:rPr lang="bn-BD" sz="2400" b="1" dirty="0" smtClean="0">
                <a:solidFill>
                  <a:srgbClr val="002060"/>
                </a:solidFill>
                <a:latin typeface="NikoshBAN" pitchFamily="2" charset="0"/>
                <a:cs typeface="NikoshBAN" pitchFamily="2" charset="0"/>
              </a:rPr>
              <a:t>(নফল)</a:t>
            </a:r>
            <a:endParaRPr lang="en-US" sz="2400" b="1" dirty="0">
              <a:solidFill>
                <a:srgbClr val="002060"/>
              </a:solidFill>
              <a:latin typeface="NikoshBAN" pitchFamily="2" charset="0"/>
              <a:cs typeface="NikoshBAN" pitchFamily="2" charset="0"/>
            </a:endParaRPr>
          </a:p>
        </p:txBody>
      </p:sp>
      <p:sp>
        <p:nvSpPr>
          <p:cNvPr id="24" name="Oval Callout 23"/>
          <p:cNvSpPr/>
          <p:nvPr/>
        </p:nvSpPr>
        <p:spPr>
          <a:xfrm>
            <a:off x="5486400" y="1143000"/>
            <a:ext cx="3657600" cy="1676400"/>
          </a:xfrm>
          <a:prstGeom prst="wedgeEllipseCallout">
            <a:avLst>
              <a:gd name="adj1" fmla="val -50833"/>
              <a:gd name="adj2" fmla="val 76766"/>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defTabSz="1066800">
              <a:lnSpc>
                <a:spcPct val="90000"/>
              </a:lnSpc>
              <a:spcBef>
                <a:spcPct val="0"/>
              </a:spcBef>
              <a:spcAft>
                <a:spcPct val="35000"/>
              </a:spcAft>
            </a:pPr>
            <a:r>
              <a:rPr lang="bn-BD" sz="2800" b="1" dirty="0" smtClean="0">
                <a:solidFill>
                  <a:srgbClr val="002060"/>
                </a:solidFill>
                <a:latin typeface="NikoshBAN" pitchFamily="2" charset="0"/>
                <a:cs typeface="NikoshBAN" pitchFamily="2" charset="0"/>
              </a:rPr>
              <a:t>২ রাকাত</a:t>
            </a:r>
            <a:r>
              <a:rPr lang="en-US" sz="2800" b="1" dirty="0" smtClean="0">
                <a:solidFill>
                  <a:srgbClr val="002060"/>
                </a:solidFill>
                <a:latin typeface="NikoshBAN" pitchFamily="2" charset="0"/>
                <a:cs typeface="NikoshBAN" pitchFamily="2" charset="0"/>
              </a:rPr>
              <a:t> </a:t>
            </a:r>
            <a:r>
              <a:rPr lang="bn-BD" sz="2800" b="1" dirty="0" smtClean="0">
                <a:solidFill>
                  <a:srgbClr val="002060"/>
                </a:solidFill>
                <a:latin typeface="NikoshBAN" pitchFamily="2" charset="0"/>
                <a:cs typeface="NikoshBAN" pitchFamily="2" charset="0"/>
              </a:rPr>
              <a:t>দুখুলুল</a:t>
            </a:r>
            <a:r>
              <a:rPr lang="en-US" sz="2800" b="1" dirty="0" smtClean="0">
                <a:solidFill>
                  <a:srgbClr val="002060"/>
                </a:solidFill>
                <a:latin typeface="NikoshBAN" pitchFamily="2" charset="0"/>
                <a:cs typeface="NikoshBAN" pitchFamily="2" charset="0"/>
              </a:rPr>
              <a:t> </a:t>
            </a:r>
            <a:r>
              <a:rPr lang="bn-BD" sz="2800" b="1" dirty="0" smtClean="0">
                <a:solidFill>
                  <a:srgbClr val="002060"/>
                </a:solidFill>
                <a:latin typeface="NikoshBAN" pitchFamily="2" charset="0"/>
                <a:cs typeface="NikoshBAN" pitchFamily="2" charset="0"/>
              </a:rPr>
              <a:t>মসজিদ (নফল)</a:t>
            </a:r>
            <a:endParaRPr lang="en-US" sz="2800" b="1" dirty="0">
              <a:solidFill>
                <a:srgbClr val="002060"/>
              </a:solidFill>
            </a:endParaRPr>
          </a:p>
        </p:txBody>
      </p:sp>
      <p:sp>
        <p:nvSpPr>
          <p:cNvPr id="25" name="Oval Callout 24"/>
          <p:cNvSpPr/>
          <p:nvPr/>
        </p:nvSpPr>
        <p:spPr>
          <a:xfrm>
            <a:off x="5715000" y="3962400"/>
            <a:ext cx="3429000" cy="2286000"/>
          </a:xfrm>
          <a:prstGeom prst="wedgeEllipseCallout">
            <a:avLst>
              <a:gd name="adj1" fmla="val -61122"/>
              <a:gd name="adj2" fmla="val -46449"/>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defTabSz="977900">
              <a:lnSpc>
                <a:spcPct val="90000"/>
              </a:lnSpc>
              <a:spcBef>
                <a:spcPct val="0"/>
              </a:spcBef>
              <a:spcAft>
                <a:spcPct val="35000"/>
              </a:spcAft>
            </a:pPr>
            <a:r>
              <a:rPr lang="bn-BD" sz="2800" b="1" dirty="0" smtClean="0">
                <a:solidFill>
                  <a:srgbClr val="002060"/>
                </a:solidFill>
                <a:latin typeface="NikoshBAN" pitchFamily="2" charset="0"/>
                <a:cs typeface="NikoshBAN" pitchFamily="2" charset="0"/>
              </a:rPr>
              <a:t>৪ রাকাত কাবলাল জুমা </a:t>
            </a:r>
          </a:p>
          <a:p>
            <a:pPr lvl="0" algn="ctr" defTabSz="977900">
              <a:lnSpc>
                <a:spcPct val="90000"/>
              </a:lnSpc>
              <a:spcBef>
                <a:spcPct val="0"/>
              </a:spcBef>
              <a:spcAft>
                <a:spcPct val="35000"/>
              </a:spcAft>
            </a:pPr>
            <a:r>
              <a:rPr lang="bn-BD" sz="2800" b="1" dirty="0" smtClean="0">
                <a:solidFill>
                  <a:srgbClr val="002060"/>
                </a:solidFill>
                <a:latin typeface="NikoshBAN" pitchFamily="2" charset="0"/>
                <a:cs typeface="NikoshBAN" pitchFamily="2" charset="0"/>
              </a:rPr>
              <a:t>(সুন্নাতে মুয়াক্কাদা)</a:t>
            </a:r>
            <a:endParaRPr lang="en-US" sz="2800" b="1" dirty="0">
              <a:solidFill>
                <a:srgbClr val="002060"/>
              </a:solidFill>
            </a:endParaRPr>
          </a:p>
        </p:txBody>
      </p:sp>
      <p:sp>
        <p:nvSpPr>
          <p:cNvPr id="26" name="Oval Callout 25"/>
          <p:cNvSpPr/>
          <p:nvPr/>
        </p:nvSpPr>
        <p:spPr>
          <a:xfrm>
            <a:off x="2971800" y="5257800"/>
            <a:ext cx="2895600" cy="1371600"/>
          </a:xfrm>
          <a:prstGeom prst="wedgeEllipseCallout">
            <a:avLst>
              <a:gd name="adj1" fmla="val -2914"/>
              <a:gd name="adj2" fmla="val -104680"/>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defTabSz="1244600">
              <a:lnSpc>
                <a:spcPct val="90000"/>
              </a:lnSpc>
              <a:spcBef>
                <a:spcPct val="0"/>
              </a:spcBef>
              <a:spcAft>
                <a:spcPct val="35000"/>
              </a:spcAft>
            </a:pPr>
            <a:r>
              <a:rPr lang="bn-BD" sz="2800" b="1" dirty="0" smtClean="0">
                <a:solidFill>
                  <a:srgbClr val="002060"/>
                </a:solidFill>
                <a:latin typeface="NikoshBAN" pitchFamily="2" charset="0"/>
                <a:cs typeface="NikoshBAN" pitchFamily="2" charset="0"/>
              </a:rPr>
              <a:t>২ রাকাত ফরজ</a:t>
            </a:r>
            <a:endParaRPr lang="en-US" sz="2800" b="1" dirty="0">
              <a:solidFill>
                <a:srgbClr val="002060"/>
              </a:solidFill>
            </a:endParaRPr>
          </a:p>
        </p:txBody>
      </p:sp>
      <p:sp>
        <p:nvSpPr>
          <p:cNvPr id="27" name="Oval Callout 26"/>
          <p:cNvSpPr/>
          <p:nvPr/>
        </p:nvSpPr>
        <p:spPr>
          <a:xfrm>
            <a:off x="0" y="3352800"/>
            <a:ext cx="2895600" cy="2971800"/>
          </a:xfrm>
          <a:prstGeom prst="wedgeEllipseCallout">
            <a:avLst>
              <a:gd name="adj1" fmla="val 59815"/>
              <a:gd name="adj2" fmla="val -26170"/>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defTabSz="977900">
              <a:lnSpc>
                <a:spcPct val="90000"/>
              </a:lnSpc>
              <a:spcBef>
                <a:spcPct val="0"/>
              </a:spcBef>
              <a:spcAft>
                <a:spcPct val="35000"/>
              </a:spcAft>
            </a:pPr>
            <a:r>
              <a:rPr lang="bn-BD" sz="2800" b="1" dirty="0" smtClean="0">
                <a:solidFill>
                  <a:srgbClr val="002060"/>
                </a:solidFill>
                <a:latin typeface="NikoshBAN" pitchFamily="2" charset="0"/>
                <a:cs typeface="NikoshBAN" pitchFamily="2" charset="0"/>
              </a:rPr>
              <a:t>৪ রাকাত বা’দাল জুমা (সুন্নাতে মুয়াক্কাদা)</a:t>
            </a:r>
            <a:endParaRPr lang="en-US" sz="28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2000"/>
                                        <p:tgtEl>
                                          <p:spTgt spid="21">
                                            <p:txEl>
                                              <p:pRg st="0" end="0"/>
                                            </p:txEl>
                                          </p:spTgt>
                                        </p:tgtEl>
                                      </p:cBhvr>
                                    </p:animEffect>
                                    <p:anim calcmode="lin" valueType="num">
                                      <p:cBhvr>
                                        <p:cTn id="8" dur="2000" fill="hold"/>
                                        <p:tgtEl>
                                          <p:spTgt spid="21">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2000" fill="hold"/>
                                        <p:tgtEl>
                                          <p:spTgt spid="22"/>
                                        </p:tgtEl>
                                        <p:attrNameLst>
                                          <p:attrName>ppt_w</p:attrName>
                                        </p:attrNameLst>
                                      </p:cBhvr>
                                      <p:tavLst>
                                        <p:tav tm="0">
                                          <p:val>
                                            <p:strVal val="#ppt_w+.3"/>
                                          </p:val>
                                        </p:tav>
                                        <p:tav tm="100000">
                                          <p:val>
                                            <p:strVal val="#ppt_w"/>
                                          </p:val>
                                        </p:tav>
                                      </p:tavLst>
                                    </p:anim>
                                    <p:anim calcmode="lin" valueType="num">
                                      <p:cBhvr>
                                        <p:cTn id="15" dur="2000" fill="hold"/>
                                        <p:tgtEl>
                                          <p:spTgt spid="22"/>
                                        </p:tgtEl>
                                        <p:attrNameLst>
                                          <p:attrName>ppt_h</p:attrName>
                                        </p:attrNameLst>
                                      </p:cBhvr>
                                      <p:tavLst>
                                        <p:tav tm="0">
                                          <p:val>
                                            <p:strVal val="#ppt_h"/>
                                          </p:val>
                                        </p:tav>
                                        <p:tav tm="100000">
                                          <p:val>
                                            <p:strVal val="#ppt_h"/>
                                          </p:val>
                                        </p:tav>
                                      </p:tavLst>
                                    </p:anim>
                                    <p:animEffect transition="in" filter="fade">
                                      <p:cBhvr>
                                        <p:cTn id="16" dur="2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2000" fill="hold"/>
                                        <p:tgtEl>
                                          <p:spTgt spid="23"/>
                                        </p:tgtEl>
                                        <p:attrNameLst>
                                          <p:attrName>ppt_w</p:attrName>
                                        </p:attrNameLst>
                                      </p:cBhvr>
                                      <p:tavLst>
                                        <p:tav tm="0">
                                          <p:val>
                                            <p:strVal val="#ppt_w*0.70"/>
                                          </p:val>
                                        </p:tav>
                                        <p:tav tm="100000">
                                          <p:val>
                                            <p:strVal val="#ppt_w"/>
                                          </p:val>
                                        </p:tav>
                                      </p:tavLst>
                                    </p:anim>
                                    <p:anim calcmode="lin" valueType="num">
                                      <p:cBhvr>
                                        <p:cTn id="22" dur="2000" fill="hold"/>
                                        <p:tgtEl>
                                          <p:spTgt spid="23"/>
                                        </p:tgtEl>
                                        <p:attrNameLst>
                                          <p:attrName>ppt_h</p:attrName>
                                        </p:attrNameLst>
                                      </p:cBhvr>
                                      <p:tavLst>
                                        <p:tav tm="0">
                                          <p:val>
                                            <p:strVal val="#ppt_h"/>
                                          </p:val>
                                        </p:tav>
                                        <p:tav tm="100000">
                                          <p:val>
                                            <p:strVal val="#ppt_h"/>
                                          </p:val>
                                        </p:tav>
                                      </p:tavLst>
                                    </p:anim>
                                    <p:animEffect transition="in" filter="fade">
                                      <p:cBhvr>
                                        <p:cTn id="23" dur="2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2000" fill="hold"/>
                                        <p:tgtEl>
                                          <p:spTgt spid="24"/>
                                        </p:tgtEl>
                                        <p:attrNameLst>
                                          <p:attrName>ppt_w</p:attrName>
                                        </p:attrNameLst>
                                      </p:cBhvr>
                                      <p:tavLst>
                                        <p:tav tm="0">
                                          <p:val>
                                            <p:strVal val="#ppt_w*0.70"/>
                                          </p:val>
                                        </p:tav>
                                        <p:tav tm="100000">
                                          <p:val>
                                            <p:strVal val="#ppt_w"/>
                                          </p:val>
                                        </p:tav>
                                      </p:tavLst>
                                    </p:anim>
                                    <p:anim calcmode="lin" valueType="num">
                                      <p:cBhvr>
                                        <p:cTn id="29" dur="2000" fill="hold"/>
                                        <p:tgtEl>
                                          <p:spTgt spid="24"/>
                                        </p:tgtEl>
                                        <p:attrNameLst>
                                          <p:attrName>ppt_h</p:attrName>
                                        </p:attrNameLst>
                                      </p:cBhvr>
                                      <p:tavLst>
                                        <p:tav tm="0">
                                          <p:val>
                                            <p:strVal val="#ppt_h"/>
                                          </p:val>
                                        </p:tav>
                                        <p:tav tm="100000">
                                          <p:val>
                                            <p:strVal val="#ppt_h"/>
                                          </p:val>
                                        </p:tav>
                                      </p:tavLst>
                                    </p:anim>
                                    <p:animEffect transition="in" filter="fade">
                                      <p:cBhvr>
                                        <p:cTn id="30" dur="2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2000" fill="hold"/>
                                        <p:tgtEl>
                                          <p:spTgt spid="25"/>
                                        </p:tgtEl>
                                        <p:attrNameLst>
                                          <p:attrName>ppt_w</p:attrName>
                                        </p:attrNameLst>
                                      </p:cBhvr>
                                      <p:tavLst>
                                        <p:tav tm="0">
                                          <p:val>
                                            <p:strVal val="#ppt_w*0.70"/>
                                          </p:val>
                                        </p:tav>
                                        <p:tav tm="100000">
                                          <p:val>
                                            <p:strVal val="#ppt_w"/>
                                          </p:val>
                                        </p:tav>
                                      </p:tavLst>
                                    </p:anim>
                                    <p:anim calcmode="lin" valueType="num">
                                      <p:cBhvr>
                                        <p:cTn id="36" dur="2000" fill="hold"/>
                                        <p:tgtEl>
                                          <p:spTgt spid="25"/>
                                        </p:tgtEl>
                                        <p:attrNameLst>
                                          <p:attrName>ppt_h</p:attrName>
                                        </p:attrNameLst>
                                      </p:cBhvr>
                                      <p:tavLst>
                                        <p:tav tm="0">
                                          <p:val>
                                            <p:strVal val="#ppt_h"/>
                                          </p:val>
                                        </p:tav>
                                        <p:tav tm="100000">
                                          <p:val>
                                            <p:strVal val="#ppt_h"/>
                                          </p:val>
                                        </p:tav>
                                      </p:tavLst>
                                    </p:anim>
                                    <p:animEffect transition="in" filter="fade">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2000" fill="hold"/>
                                        <p:tgtEl>
                                          <p:spTgt spid="26"/>
                                        </p:tgtEl>
                                        <p:attrNameLst>
                                          <p:attrName>ppt_w</p:attrName>
                                        </p:attrNameLst>
                                      </p:cBhvr>
                                      <p:tavLst>
                                        <p:tav tm="0">
                                          <p:val>
                                            <p:strVal val="#ppt_w*0.70"/>
                                          </p:val>
                                        </p:tav>
                                        <p:tav tm="100000">
                                          <p:val>
                                            <p:strVal val="#ppt_w"/>
                                          </p:val>
                                        </p:tav>
                                      </p:tavLst>
                                    </p:anim>
                                    <p:anim calcmode="lin" valueType="num">
                                      <p:cBhvr>
                                        <p:cTn id="43" dur="2000" fill="hold"/>
                                        <p:tgtEl>
                                          <p:spTgt spid="26"/>
                                        </p:tgtEl>
                                        <p:attrNameLst>
                                          <p:attrName>ppt_h</p:attrName>
                                        </p:attrNameLst>
                                      </p:cBhvr>
                                      <p:tavLst>
                                        <p:tav tm="0">
                                          <p:val>
                                            <p:strVal val="#ppt_h"/>
                                          </p:val>
                                        </p:tav>
                                        <p:tav tm="100000">
                                          <p:val>
                                            <p:strVal val="#ppt_h"/>
                                          </p:val>
                                        </p:tav>
                                      </p:tavLst>
                                    </p:anim>
                                    <p:animEffect transition="in" filter="fade">
                                      <p:cBhvr>
                                        <p:cTn id="44" dur="2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2000" fill="hold"/>
                                        <p:tgtEl>
                                          <p:spTgt spid="27"/>
                                        </p:tgtEl>
                                        <p:attrNameLst>
                                          <p:attrName>ppt_w</p:attrName>
                                        </p:attrNameLst>
                                      </p:cBhvr>
                                      <p:tavLst>
                                        <p:tav tm="0">
                                          <p:val>
                                            <p:strVal val="#ppt_w*0.70"/>
                                          </p:val>
                                        </p:tav>
                                        <p:tav tm="100000">
                                          <p:val>
                                            <p:strVal val="#ppt_w"/>
                                          </p:val>
                                        </p:tav>
                                      </p:tavLst>
                                    </p:anim>
                                    <p:anim calcmode="lin" valueType="num">
                                      <p:cBhvr>
                                        <p:cTn id="50" dur="2000" fill="hold"/>
                                        <p:tgtEl>
                                          <p:spTgt spid="27"/>
                                        </p:tgtEl>
                                        <p:attrNameLst>
                                          <p:attrName>ppt_h</p:attrName>
                                        </p:attrNameLst>
                                      </p:cBhvr>
                                      <p:tavLst>
                                        <p:tav tm="0">
                                          <p:val>
                                            <p:strVal val="#ppt_h"/>
                                          </p:val>
                                        </p:tav>
                                        <p:tav tm="100000">
                                          <p:val>
                                            <p:strVal val="#ppt_h"/>
                                          </p:val>
                                        </p:tav>
                                      </p:tavLst>
                                    </p:anim>
                                    <p:animEffect transition="in" filter="fade">
                                      <p:cBhvr>
                                        <p:cTn id="5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0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343400" y="6492875"/>
            <a:ext cx="46482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16</a:t>
            </a:fld>
            <a:endParaRPr lang="en-US"/>
          </a:p>
        </p:txBody>
      </p:sp>
      <p:pic>
        <p:nvPicPr>
          <p:cNvPr id="6" name="Picture 5" descr="1442818843.jpg"/>
          <p:cNvPicPr>
            <a:picLocks noChangeAspect="1"/>
          </p:cNvPicPr>
          <p:nvPr/>
        </p:nvPicPr>
        <p:blipFill>
          <a:blip r:embed="rId2"/>
          <a:stretch>
            <a:fillRect/>
          </a:stretch>
        </p:blipFill>
        <p:spPr>
          <a:xfrm>
            <a:off x="304800" y="685800"/>
            <a:ext cx="4267200" cy="4572000"/>
          </a:xfrm>
          <a:prstGeom prst="rect">
            <a:avLst/>
          </a:prstGeom>
        </p:spPr>
      </p:pic>
      <p:sp>
        <p:nvSpPr>
          <p:cNvPr id="7" name="TextBox 6"/>
          <p:cNvSpPr txBox="1"/>
          <p:nvPr/>
        </p:nvSpPr>
        <p:spPr>
          <a:xfrm>
            <a:off x="1066800" y="5486400"/>
            <a:ext cx="2971800" cy="923330"/>
          </a:xfrm>
          <a:prstGeom prst="rect">
            <a:avLst/>
          </a:prstGeom>
          <a:noFill/>
        </p:spPr>
        <p:txBody>
          <a:bodyPr wrap="square" rtlCol="0">
            <a:spAutoFit/>
          </a:bodyPr>
          <a:lstStyle/>
          <a:p>
            <a:r>
              <a:rPr lang="en-US" sz="5400" b="1" dirty="0" err="1" smtClean="0">
                <a:solidFill>
                  <a:schemeClr val="accent6">
                    <a:lumMod val="50000"/>
                  </a:schemeClr>
                </a:solidFill>
              </a:rPr>
              <a:t>আজান</a:t>
            </a:r>
            <a:r>
              <a:rPr lang="en-US" sz="5400" b="1" dirty="0" smtClean="0">
                <a:solidFill>
                  <a:schemeClr val="accent6">
                    <a:lumMod val="50000"/>
                  </a:schemeClr>
                </a:solidFill>
              </a:rPr>
              <a:t> </a:t>
            </a:r>
            <a:endParaRPr lang="en-US" sz="5400" b="1" dirty="0">
              <a:solidFill>
                <a:schemeClr val="accent6">
                  <a:lumMod val="50000"/>
                </a:schemeClr>
              </a:solidFill>
            </a:endParaRPr>
          </a:p>
        </p:txBody>
      </p:sp>
      <p:sp>
        <p:nvSpPr>
          <p:cNvPr id="8" name="Rounded Rectangle 7"/>
          <p:cNvSpPr/>
          <p:nvPr/>
        </p:nvSpPr>
        <p:spPr>
          <a:xfrm>
            <a:off x="4953000" y="762000"/>
            <a:ext cx="3962400" cy="4495800"/>
          </a:xfrm>
          <a:prstGeom prst="roundRect">
            <a:avLst>
              <a:gd name="adj" fmla="val 3212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b="1" dirty="0" err="1" smtClean="0">
                <a:solidFill>
                  <a:srgbClr val="FF0000"/>
                </a:solidFill>
              </a:rPr>
              <a:t>জুমার</a:t>
            </a:r>
            <a:r>
              <a:rPr lang="en-US" sz="4800" b="1" dirty="0" smtClean="0">
                <a:solidFill>
                  <a:srgbClr val="FF0000"/>
                </a:solidFill>
              </a:rPr>
              <a:t> </a:t>
            </a:r>
            <a:r>
              <a:rPr lang="en-US" sz="4800" b="1" dirty="0" err="1" smtClean="0">
                <a:solidFill>
                  <a:srgbClr val="FF0000"/>
                </a:solidFill>
              </a:rPr>
              <a:t>সালাতের</a:t>
            </a:r>
            <a:r>
              <a:rPr lang="en-US" sz="4800" b="1" dirty="0" smtClean="0">
                <a:solidFill>
                  <a:srgbClr val="FF0000"/>
                </a:solidFill>
              </a:rPr>
              <a:t> </a:t>
            </a:r>
            <a:r>
              <a:rPr lang="en-US" sz="4800" b="1" dirty="0" err="1" smtClean="0">
                <a:solidFill>
                  <a:srgbClr val="FF0000"/>
                </a:solidFill>
              </a:rPr>
              <a:t>জন্য</a:t>
            </a:r>
            <a:r>
              <a:rPr lang="en-US" sz="4800" b="1" dirty="0" smtClean="0">
                <a:solidFill>
                  <a:srgbClr val="FF0000"/>
                </a:solidFill>
              </a:rPr>
              <a:t> </a:t>
            </a:r>
            <a:r>
              <a:rPr lang="en-US" sz="4800" b="1" dirty="0" err="1" smtClean="0">
                <a:solidFill>
                  <a:srgbClr val="FF0000"/>
                </a:solidFill>
              </a:rPr>
              <a:t>দুটি</a:t>
            </a:r>
            <a:r>
              <a:rPr lang="en-US" sz="4800" b="1" dirty="0" smtClean="0">
                <a:solidFill>
                  <a:srgbClr val="FF0000"/>
                </a:solidFill>
              </a:rPr>
              <a:t> </a:t>
            </a:r>
            <a:r>
              <a:rPr lang="en-US" sz="4800" b="1" dirty="0" err="1" smtClean="0">
                <a:solidFill>
                  <a:srgbClr val="FF0000"/>
                </a:solidFill>
              </a:rPr>
              <a:t>আযান</a:t>
            </a:r>
            <a:r>
              <a:rPr lang="en-US" sz="4800" b="1" dirty="0" smtClean="0">
                <a:solidFill>
                  <a:srgbClr val="FF0000"/>
                </a:solidFill>
              </a:rPr>
              <a:t> </a:t>
            </a:r>
            <a:r>
              <a:rPr lang="en-US" sz="4800" b="1" dirty="0" err="1" smtClean="0">
                <a:solidFill>
                  <a:srgbClr val="FF0000"/>
                </a:solidFill>
              </a:rPr>
              <a:t>দেওয়া</a:t>
            </a:r>
            <a:r>
              <a:rPr lang="en-US" sz="4800" b="1" dirty="0" smtClean="0">
                <a:solidFill>
                  <a:srgbClr val="FF0000"/>
                </a:solidFill>
              </a:rPr>
              <a:t> </a:t>
            </a:r>
            <a:r>
              <a:rPr lang="en-US" sz="4800" b="1" dirty="0" err="1" smtClean="0">
                <a:solidFill>
                  <a:srgbClr val="FF0000"/>
                </a:solidFill>
              </a:rPr>
              <a:t>হয়</a:t>
            </a:r>
            <a:r>
              <a:rPr lang="en-US" sz="4800" b="1" dirty="0" smtClean="0">
                <a:solidFill>
                  <a:srgbClr val="FF0000"/>
                </a:solidFill>
              </a:rPr>
              <a:t>। </a:t>
            </a:r>
            <a:endParaRPr lang="en-US" sz="4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strVal val="#ppt_w*0.70"/>
                                          </p:val>
                                        </p:tav>
                                        <p:tav tm="100000">
                                          <p:val>
                                            <p:strVal val="#ppt_w"/>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648200" y="6492875"/>
            <a:ext cx="44958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17</a:t>
            </a:fld>
            <a:endParaRPr lang="en-US"/>
          </a:p>
        </p:txBody>
      </p:sp>
      <p:pic>
        <p:nvPicPr>
          <p:cNvPr id="7" name="Picture 6" descr="160814045013_new_york_imam_shooting_640x360_shahinchowdhuryviaap_nocredit.jpg"/>
          <p:cNvPicPr>
            <a:picLocks noChangeAspect="1"/>
          </p:cNvPicPr>
          <p:nvPr/>
        </p:nvPicPr>
        <p:blipFill>
          <a:blip r:embed="rId2"/>
          <a:stretch>
            <a:fillRect/>
          </a:stretch>
        </p:blipFill>
        <p:spPr>
          <a:xfrm>
            <a:off x="4876800" y="457200"/>
            <a:ext cx="3886200" cy="3886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4800" y="457200"/>
            <a:ext cx="4267200" cy="394506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52400" y="4572000"/>
            <a:ext cx="4648200" cy="1754326"/>
          </a:xfrm>
          <a:prstGeom prst="rect">
            <a:avLst/>
          </a:prstGeom>
          <a:noFill/>
        </p:spPr>
        <p:txBody>
          <a:bodyPr wrap="square" rtlCol="0">
            <a:spAutoFit/>
          </a:bodyPr>
          <a:lstStyle/>
          <a:p>
            <a:r>
              <a:rPr lang="en-US" sz="3600" b="1" dirty="0" err="1" smtClean="0">
                <a:solidFill>
                  <a:srgbClr val="003300"/>
                </a:solidFill>
              </a:rPr>
              <a:t>প্রথম</a:t>
            </a:r>
            <a:r>
              <a:rPr lang="en-US" sz="3600" b="1" dirty="0" smtClean="0">
                <a:solidFill>
                  <a:srgbClr val="003300"/>
                </a:solidFill>
              </a:rPr>
              <a:t> </a:t>
            </a:r>
            <a:r>
              <a:rPr lang="en-US" sz="3600" b="1" dirty="0" err="1" smtClean="0">
                <a:solidFill>
                  <a:srgbClr val="003300"/>
                </a:solidFill>
              </a:rPr>
              <a:t>আজান</a:t>
            </a:r>
            <a:r>
              <a:rPr lang="en-US" sz="3600" b="1" dirty="0" smtClean="0">
                <a:solidFill>
                  <a:srgbClr val="003300"/>
                </a:solidFill>
              </a:rPr>
              <a:t> </a:t>
            </a:r>
            <a:r>
              <a:rPr lang="en-US" sz="3600" b="1" dirty="0" err="1" smtClean="0">
                <a:solidFill>
                  <a:srgbClr val="003300"/>
                </a:solidFill>
              </a:rPr>
              <a:t>মসজিদের</a:t>
            </a:r>
            <a:r>
              <a:rPr lang="en-US" sz="3600" b="1" dirty="0" smtClean="0">
                <a:solidFill>
                  <a:srgbClr val="003300"/>
                </a:solidFill>
              </a:rPr>
              <a:t> </a:t>
            </a:r>
            <a:r>
              <a:rPr lang="en-US" sz="3600" b="1" dirty="0" err="1" smtClean="0">
                <a:solidFill>
                  <a:srgbClr val="003300"/>
                </a:solidFill>
              </a:rPr>
              <a:t>বাহিরে</a:t>
            </a:r>
            <a:r>
              <a:rPr lang="en-US" sz="3600" b="1" dirty="0" smtClean="0">
                <a:solidFill>
                  <a:srgbClr val="003300"/>
                </a:solidFill>
              </a:rPr>
              <a:t> </a:t>
            </a:r>
            <a:r>
              <a:rPr lang="en-US" sz="3600" b="1" dirty="0" err="1" smtClean="0">
                <a:solidFill>
                  <a:srgbClr val="003300"/>
                </a:solidFill>
              </a:rPr>
              <a:t>মিনারে</a:t>
            </a:r>
            <a:r>
              <a:rPr lang="en-US" sz="3600" b="1" dirty="0" smtClean="0">
                <a:solidFill>
                  <a:srgbClr val="003300"/>
                </a:solidFill>
              </a:rPr>
              <a:t>। </a:t>
            </a:r>
            <a:endParaRPr lang="en-US" sz="3600" b="1" dirty="0">
              <a:solidFill>
                <a:srgbClr val="003300"/>
              </a:solidFill>
            </a:endParaRPr>
          </a:p>
        </p:txBody>
      </p:sp>
      <p:sp>
        <p:nvSpPr>
          <p:cNvPr id="10" name="TextBox 9"/>
          <p:cNvSpPr txBox="1"/>
          <p:nvPr/>
        </p:nvSpPr>
        <p:spPr>
          <a:xfrm>
            <a:off x="4648200" y="4495800"/>
            <a:ext cx="4495800" cy="2062103"/>
          </a:xfrm>
          <a:prstGeom prst="rect">
            <a:avLst/>
          </a:prstGeom>
          <a:noFill/>
        </p:spPr>
        <p:txBody>
          <a:bodyPr wrap="square" rtlCol="0">
            <a:spAutoFit/>
          </a:bodyPr>
          <a:lstStyle/>
          <a:p>
            <a:r>
              <a:rPr lang="en-US" sz="3200" b="1" dirty="0" err="1" smtClean="0">
                <a:solidFill>
                  <a:srgbClr val="003300"/>
                </a:solidFill>
              </a:rPr>
              <a:t>দ্বিতীয়</a:t>
            </a:r>
            <a:r>
              <a:rPr lang="en-US" sz="3200" b="1" dirty="0" smtClean="0">
                <a:solidFill>
                  <a:srgbClr val="003300"/>
                </a:solidFill>
              </a:rPr>
              <a:t> </a:t>
            </a:r>
            <a:r>
              <a:rPr lang="en-US" sz="3200" b="1" dirty="0" err="1" smtClean="0">
                <a:solidFill>
                  <a:srgbClr val="003300"/>
                </a:solidFill>
              </a:rPr>
              <a:t>আজান</a:t>
            </a:r>
            <a:r>
              <a:rPr lang="en-US" sz="3200" b="1" dirty="0" smtClean="0">
                <a:solidFill>
                  <a:srgbClr val="003300"/>
                </a:solidFill>
              </a:rPr>
              <a:t> </a:t>
            </a:r>
            <a:r>
              <a:rPr lang="en-US" sz="3200" b="1" dirty="0" err="1" smtClean="0">
                <a:solidFill>
                  <a:srgbClr val="003300"/>
                </a:solidFill>
              </a:rPr>
              <a:t>মসজিদের</a:t>
            </a:r>
            <a:r>
              <a:rPr lang="en-US" sz="3200" b="1" dirty="0" smtClean="0">
                <a:solidFill>
                  <a:srgbClr val="003300"/>
                </a:solidFill>
              </a:rPr>
              <a:t> </a:t>
            </a:r>
            <a:r>
              <a:rPr lang="en-US" sz="3200" b="1" dirty="0" err="1" smtClean="0">
                <a:solidFill>
                  <a:srgbClr val="003300"/>
                </a:solidFill>
              </a:rPr>
              <a:t>ভিতরে</a:t>
            </a:r>
            <a:r>
              <a:rPr lang="en-US" sz="3200" b="1" dirty="0" smtClean="0">
                <a:solidFill>
                  <a:srgbClr val="003300"/>
                </a:solidFill>
              </a:rPr>
              <a:t> </a:t>
            </a:r>
            <a:r>
              <a:rPr lang="en-US" sz="3200" b="1" dirty="0" err="1" smtClean="0">
                <a:solidFill>
                  <a:srgbClr val="003300"/>
                </a:solidFill>
              </a:rPr>
              <a:t>ইমাম</a:t>
            </a:r>
            <a:r>
              <a:rPr lang="en-US" sz="3200" b="1" dirty="0" smtClean="0">
                <a:solidFill>
                  <a:srgbClr val="003300"/>
                </a:solidFill>
              </a:rPr>
              <a:t> </a:t>
            </a:r>
            <a:r>
              <a:rPr lang="en-US" sz="3200" b="1" dirty="0" err="1" smtClean="0">
                <a:solidFill>
                  <a:srgbClr val="003300"/>
                </a:solidFill>
              </a:rPr>
              <a:t>খুতবা</a:t>
            </a:r>
            <a:r>
              <a:rPr lang="en-US" sz="3200" b="1" dirty="0" smtClean="0">
                <a:solidFill>
                  <a:srgbClr val="003300"/>
                </a:solidFill>
              </a:rPr>
              <a:t> </a:t>
            </a:r>
            <a:r>
              <a:rPr lang="en-US" sz="3200" b="1" dirty="0" err="1" smtClean="0">
                <a:solidFill>
                  <a:srgbClr val="003300"/>
                </a:solidFill>
              </a:rPr>
              <a:t>দেওয়ার</a:t>
            </a:r>
            <a:r>
              <a:rPr lang="en-US" sz="3200" b="1" dirty="0" smtClean="0">
                <a:solidFill>
                  <a:srgbClr val="003300"/>
                </a:solidFill>
              </a:rPr>
              <a:t> </a:t>
            </a:r>
            <a:r>
              <a:rPr lang="en-US" sz="3200" b="1" dirty="0" err="1" smtClean="0">
                <a:solidFill>
                  <a:srgbClr val="003300"/>
                </a:solidFill>
              </a:rPr>
              <a:t>পূর্বে</a:t>
            </a:r>
            <a:r>
              <a:rPr lang="en-US" sz="3200" b="1" dirty="0" smtClean="0">
                <a:solidFill>
                  <a:srgbClr val="003300"/>
                </a:solidFill>
              </a:rPr>
              <a:t>। </a:t>
            </a:r>
            <a:endParaRPr lang="en-US" sz="3200" b="1" dirty="0">
              <a:solidFill>
                <a:srgbClr val="00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2000" fill="hold"/>
                                        <p:tgtEl>
                                          <p:spTgt spid="10"/>
                                        </p:tgtEl>
                                        <p:attrNameLst>
                                          <p:attrName>ppt_w</p:attrName>
                                        </p:attrNameLst>
                                      </p:cBhvr>
                                      <p:tavLst>
                                        <p:tav tm="0">
                                          <p:val>
                                            <p:fltVal val="0"/>
                                          </p:val>
                                        </p:tav>
                                        <p:tav tm="100000">
                                          <p:val>
                                            <p:strVal val="#ppt_w"/>
                                          </p:val>
                                        </p:tav>
                                      </p:tavLst>
                                    </p:anim>
                                    <p:anim calcmode="lin" valueType="num">
                                      <p:cBhvr>
                                        <p:cTn id="25" dur="2000" fill="hold"/>
                                        <p:tgtEl>
                                          <p:spTgt spid="10"/>
                                        </p:tgtEl>
                                        <p:attrNameLst>
                                          <p:attrName>ppt_h</p:attrName>
                                        </p:attrNameLst>
                                      </p:cBhvr>
                                      <p:tavLst>
                                        <p:tav tm="0">
                                          <p:val>
                                            <p:fltVal val="0"/>
                                          </p:val>
                                        </p:tav>
                                        <p:tav tm="100000">
                                          <p:val>
                                            <p:strVal val="#ppt_h"/>
                                          </p:val>
                                        </p:tav>
                                      </p:tavLst>
                                    </p:anim>
                                    <p:animEffect transition="in" filter="fade">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267200" y="6492875"/>
            <a:ext cx="46482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18</a:t>
            </a:fld>
            <a:endParaRPr lang="en-US" dirty="0"/>
          </a:p>
        </p:txBody>
      </p:sp>
      <p:sp>
        <p:nvSpPr>
          <p:cNvPr id="6" name="TextBox 5"/>
          <p:cNvSpPr txBox="1"/>
          <p:nvPr/>
        </p:nvSpPr>
        <p:spPr>
          <a:xfrm>
            <a:off x="304800" y="76200"/>
            <a:ext cx="8686800" cy="769441"/>
          </a:xfrm>
          <a:prstGeom prst="rect">
            <a:avLst/>
          </a:prstGeom>
          <a:noFill/>
        </p:spPr>
        <p:txBody>
          <a:bodyPr wrap="square" rtlCol="0">
            <a:spAutoFit/>
          </a:bodyPr>
          <a:lstStyle/>
          <a:p>
            <a:pPr algn="ctr"/>
            <a:r>
              <a:rPr lang="en-US" sz="4400" b="1" dirty="0" err="1" smtClean="0">
                <a:solidFill>
                  <a:schemeClr val="accent6">
                    <a:lumMod val="50000"/>
                  </a:schemeClr>
                </a:solidFill>
              </a:rPr>
              <a:t>জুমার</a:t>
            </a:r>
            <a:r>
              <a:rPr lang="en-US" sz="4400" b="1" dirty="0" smtClean="0">
                <a:solidFill>
                  <a:schemeClr val="accent6">
                    <a:lumMod val="50000"/>
                  </a:schemeClr>
                </a:solidFill>
              </a:rPr>
              <a:t> </a:t>
            </a:r>
            <a:r>
              <a:rPr lang="en-US" sz="4400" b="1" dirty="0" err="1" smtClean="0">
                <a:solidFill>
                  <a:schemeClr val="accent6">
                    <a:lumMod val="50000"/>
                  </a:schemeClr>
                </a:solidFill>
              </a:rPr>
              <a:t>সালাতে</a:t>
            </a:r>
            <a:r>
              <a:rPr lang="en-US" sz="4400" b="1" dirty="0" smtClean="0">
                <a:solidFill>
                  <a:schemeClr val="accent6">
                    <a:lumMod val="50000"/>
                  </a:schemeClr>
                </a:solidFill>
              </a:rPr>
              <a:t> </a:t>
            </a:r>
            <a:r>
              <a:rPr lang="en-US" sz="4400" b="1" dirty="0" err="1" smtClean="0">
                <a:solidFill>
                  <a:schemeClr val="accent6">
                    <a:lumMod val="50000"/>
                  </a:schemeClr>
                </a:solidFill>
              </a:rPr>
              <a:t>মুসল্লিদের</a:t>
            </a:r>
            <a:r>
              <a:rPr lang="en-US" sz="4400" b="1" dirty="0" smtClean="0">
                <a:solidFill>
                  <a:schemeClr val="accent6">
                    <a:lumMod val="50000"/>
                  </a:schemeClr>
                </a:solidFill>
              </a:rPr>
              <a:t> </a:t>
            </a:r>
            <a:r>
              <a:rPr lang="en-US" sz="4400" b="1" dirty="0" err="1" smtClean="0">
                <a:solidFill>
                  <a:schemeClr val="accent6">
                    <a:lumMod val="50000"/>
                  </a:schemeClr>
                </a:solidFill>
              </a:rPr>
              <a:t>করনীয়</a:t>
            </a:r>
            <a:r>
              <a:rPr lang="en-US" sz="4400" b="1" dirty="0" smtClean="0">
                <a:solidFill>
                  <a:schemeClr val="accent6">
                    <a:lumMod val="50000"/>
                  </a:schemeClr>
                </a:solidFill>
              </a:rPr>
              <a:t> </a:t>
            </a:r>
            <a:endParaRPr lang="en-US" sz="4400" b="1" dirty="0">
              <a:solidFill>
                <a:schemeClr val="accent6">
                  <a:lumMod val="50000"/>
                </a:schemeClr>
              </a:solidFill>
            </a:endParaRPr>
          </a:p>
        </p:txBody>
      </p:sp>
      <p:sp>
        <p:nvSpPr>
          <p:cNvPr id="7" name="Rectangle 6"/>
          <p:cNvSpPr/>
          <p:nvPr/>
        </p:nvSpPr>
        <p:spPr>
          <a:xfrm>
            <a:off x="-19844" y="914400"/>
            <a:ext cx="9163844" cy="5943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marL="571500" indent="-571500">
              <a:buFont typeface="Wingdings" pitchFamily="2" charset="2"/>
              <a:buChar char="Ø"/>
            </a:pPr>
            <a:r>
              <a:rPr lang="bn-BD" sz="4400" b="1" dirty="0">
                <a:solidFill>
                  <a:srgbClr val="003300"/>
                </a:solidFill>
                <a:latin typeface="NikoshBAN" pitchFamily="2" charset="0"/>
                <a:cs typeface="NikoshBAN" pitchFamily="2" charset="0"/>
              </a:rPr>
              <a:t>ইমামের খুৎবা </a:t>
            </a:r>
            <a:r>
              <a:rPr lang="bn-BD" sz="4400" b="1" dirty="0" smtClean="0">
                <a:solidFill>
                  <a:srgbClr val="003300"/>
                </a:solidFill>
                <a:latin typeface="NikoshBAN" pitchFamily="2" charset="0"/>
                <a:cs typeface="NikoshBAN" pitchFamily="2" charset="0"/>
              </a:rPr>
              <a:t>পাঠ</a:t>
            </a:r>
            <a:r>
              <a:rPr lang="en-US" sz="4400" b="1" dirty="0" err="1" smtClean="0">
                <a:solidFill>
                  <a:srgbClr val="003300"/>
                </a:solidFill>
                <a:latin typeface="NikoshBAN" pitchFamily="2" charset="0"/>
                <a:cs typeface="NikoshBAN" pitchFamily="2" charset="0"/>
              </a:rPr>
              <a:t>ের</a:t>
            </a:r>
            <a:r>
              <a:rPr lang="en-US" sz="4400" b="1" dirty="0" smtClean="0">
                <a:solidFill>
                  <a:srgbClr val="003300"/>
                </a:solidFill>
                <a:latin typeface="NikoshBAN" pitchFamily="2" charset="0"/>
                <a:cs typeface="NikoshBAN" pitchFamily="2" charset="0"/>
              </a:rPr>
              <a:t> </a:t>
            </a:r>
            <a:r>
              <a:rPr lang="en-US" sz="4400" b="1" dirty="0" err="1" smtClean="0">
                <a:solidFill>
                  <a:srgbClr val="003300"/>
                </a:solidFill>
                <a:latin typeface="NikoshBAN" pitchFamily="2" charset="0"/>
                <a:cs typeface="NikoshBAN" pitchFamily="2" charset="0"/>
              </a:rPr>
              <a:t>সময়</a:t>
            </a:r>
            <a:r>
              <a:rPr lang="en-US" sz="4400" b="1" dirty="0" smtClean="0">
                <a:solidFill>
                  <a:srgbClr val="003300"/>
                </a:solidFill>
                <a:latin typeface="NikoshBAN" pitchFamily="2" charset="0"/>
                <a:cs typeface="NikoshBAN" pitchFamily="2" charset="0"/>
              </a:rPr>
              <a:t> </a:t>
            </a:r>
            <a:r>
              <a:rPr lang="en-US" sz="4000" b="1" dirty="0" smtClean="0">
                <a:solidFill>
                  <a:srgbClr val="003300"/>
                </a:solidFill>
                <a:latin typeface="NikoshBAN" pitchFamily="2" charset="0"/>
                <a:cs typeface="NikoshBAN" pitchFamily="2" charset="0"/>
              </a:rPr>
              <a:t> </a:t>
            </a:r>
            <a:r>
              <a:rPr lang="bn-BD" sz="4400" b="1" dirty="0" smtClean="0">
                <a:solidFill>
                  <a:srgbClr val="003300"/>
                </a:solidFill>
                <a:latin typeface="NikoshBAN" pitchFamily="2" charset="0"/>
                <a:cs typeface="NikoshBAN" pitchFamily="2" charset="0"/>
              </a:rPr>
              <a:t>মুসল্লিদের </a:t>
            </a:r>
            <a:r>
              <a:rPr lang="bn-BD" sz="4400" b="1" dirty="0">
                <a:solidFill>
                  <a:srgbClr val="003300"/>
                </a:solidFill>
                <a:latin typeface="NikoshBAN" pitchFamily="2" charset="0"/>
                <a:cs typeface="NikoshBAN" pitchFamily="2" charset="0"/>
              </a:rPr>
              <a:t>খুৎবা শোনা ওয়াজিব।</a:t>
            </a:r>
          </a:p>
          <a:p>
            <a:endParaRPr lang="bn-BD" sz="800" b="1" dirty="0">
              <a:solidFill>
                <a:srgbClr val="003300"/>
              </a:solidFill>
              <a:latin typeface="NikoshBAN" pitchFamily="2" charset="0"/>
              <a:cs typeface="NikoshBAN" pitchFamily="2" charset="0"/>
            </a:endParaRPr>
          </a:p>
          <a:p>
            <a:pPr marL="571500" indent="-571500">
              <a:buFont typeface="Wingdings" pitchFamily="2" charset="2"/>
              <a:buChar char="Ø"/>
            </a:pPr>
            <a:r>
              <a:rPr lang="bn-BD" sz="4400" b="1" dirty="0">
                <a:solidFill>
                  <a:srgbClr val="003300"/>
                </a:solidFill>
                <a:latin typeface="NikoshBAN" pitchFamily="2" charset="0"/>
                <a:cs typeface="NikoshBAN" pitchFamily="2" charset="0"/>
              </a:rPr>
              <a:t>এ সময় কথা বলা, অনর্থক কিছু করা নিষেধ</a:t>
            </a:r>
            <a:r>
              <a:rPr lang="bn-BD" sz="4400" b="1" dirty="0" smtClean="0">
                <a:solidFill>
                  <a:srgbClr val="003300"/>
                </a:solidFill>
                <a:latin typeface="NikoshBAN" pitchFamily="2" charset="0"/>
                <a:cs typeface="NikoshBAN" pitchFamily="2" charset="0"/>
              </a:rPr>
              <a:t>।</a:t>
            </a:r>
            <a:endParaRPr lang="en-US" sz="4400" b="1" dirty="0" smtClean="0">
              <a:solidFill>
                <a:srgbClr val="003300"/>
              </a:solidFill>
              <a:latin typeface="NikoshBAN" pitchFamily="2" charset="0"/>
              <a:cs typeface="NikoshBAN" pitchFamily="2" charset="0"/>
            </a:endParaRPr>
          </a:p>
          <a:p>
            <a:pPr marL="571500" indent="-571500">
              <a:buFont typeface="Wingdings" pitchFamily="2" charset="2"/>
              <a:buChar char="Ø"/>
            </a:pPr>
            <a:r>
              <a:rPr lang="en-US" sz="4400" b="1" dirty="0" smtClean="0">
                <a:solidFill>
                  <a:srgbClr val="003300"/>
                </a:solidFill>
                <a:latin typeface="NikoshBAN" pitchFamily="2" charset="0"/>
                <a:cs typeface="NikoshBAN" pitchFamily="2" charset="0"/>
              </a:rPr>
              <a:t> </a:t>
            </a:r>
            <a:r>
              <a:rPr lang="en-US" sz="4400" b="1" dirty="0" err="1" smtClean="0">
                <a:solidFill>
                  <a:srgbClr val="003300"/>
                </a:solidFill>
                <a:latin typeface="NikoshBAN" pitchFamily="2" charset="0"/>
                <a:cs typeface="NikoshBAN" pitchFamily="2" charset="0"/>
              </a:rPr>
              <a:t>খুতবা</a:t>
            </a:r>
            <a:r>
              <a:rPr lang="en-US" sz="4400" b="1" dirty="0" smtClean="0">
                <a:solidFill>
                  <a:srgbClr val="003300"/>
                </a:solidFill>
                <a:latin typeface="NikoshBAN" pitchFamily="2" charset="0"/>
                <a:cs typeface="NikoshBAN" pitchFamily="2" charset="0"/>
              </a:rPr>
              <a:t> </a:t>
            </a:r>
            <a:r>
              <a:rPr lang="en-US" sz="4400" b="1" dirty="0" err="1" smtClean="0">
                <a:solidFill>
                  <a:srgbClr val="003300"/>
                </a:solidFill>
                <a:latin typeface="NikoshBAN" pitchFamily="2" charset="0"/>
                <a:cs typeface="NikoshBAN" pitchFamily="2" charset="0"/>
              </a:rPr>
              <a:t>শেষে</a:t>
            </a:r>
            <a:r>
              <a:rPr lang="en-US" sz="4400" b="1" dirty="0" smtClean="0">
                <a:solidFill>
                  <a:srgbClr val="003300"/>
                </a:solidFill>
                <a:latin typeface="NikoshBAN" pitchFamily="2" charset="0"/>
                <a:cs typeface="NikoshBAN" pitchFamily="2" charset="0"/>
              </a:rPr>
              <a:t> </a:t>
            </a:r>
            <a:r>
              <a:rPr lang="en-US" sz="4400" b="1" dirty="0" err="1" smtClean="0">
                <a:solidFill>
                  <a:srgbClr val="003300"/>
                </a:solidFill>
                <a:latin typeface="NikoshBAN" pitchFamily="2" charset="0"/>
                <a:cs typeface="NikoshBAN" pitchFamily="2" charset="0"/>
              </a:rPr>
              <a:t>দুই</a:t>
            </a:r>
            <a:r>
              <a:rPr lang="en-US" sz="4400" b="1" dirty="0" smtClean="0">
                <a:solidFill>
                  <a:srgbClr val="003300"/>
                </a:solidFill>
                <a:latin typeface="NikoshBAN" pitchFamily="2" charset="0"/>
                <a:cs typeface="NikoshBAN" pitchFamily="2" charset="0"/>
              </a:rPr>
              <a:t> </a:t>
            </a:r>
            <a:r>
              <a:rPr lang="en-US" sz="4400" b="1" dirty="0" err="1" smtClean="0">
                <a:solidFill>
                  <a:srgbClr val="003300"/>
                </a:solidFill>
                <a:latin typeface="NikoshBAN" pitchFamily="2" charset="0"/>
                <a:cs typeface="NikoshBAN" pitchFamily="2" charset="0"/>
              </a:rPr>
              <a:t>রাকাত</a:t>
            </a:r>
            <a:r>
              <a:rPr lang="en-US" sz="4400" b="1" dirty="0" smtClean="0">
                <a:solidFill>
                  <a:srgbClr val="003300"/>
                </a:solidFill>
                <a:latin typeface="NikoshBAN" pitchFamily="2" charset="0"/>
                <a:cs typeface="NikoshBAN" pitchFamily="2" charset="0"/>
              </a:rPr>
              <a:t> </a:t>
            </a:r>
            <a:r>
              <a:rPr lang="en-US" sz="4400" b="1" dirty="0" err="1" smtClean="0">
                <a:solidFill>
                  <a:srgbClr val="003300"/>
                </a:solidFill>
                <a:latin typeface="NikoshBAN" pitchFamily="2" charset="0"/>
                <a:cs typeface="NikoshBAN" pitchFamily="2" charset="0"/>
              </a:rPr>
              <a:t>ফরজ</a:t>
            </a:r>
            <a:r>
              <a:rPr lang="en-US" sz="4400" b="1" dirty="0" smtClean="0">
                <a:solidFill>
                  <a:srgbClr val="003300"/>
                </a:solidFill>
                <a:latin typeface="NikoshBAN" pitchFamily="2" charset="0"/>
                <a:cs typeface="NikoshBAN" pitchFamily="2" charset="0"/>
              </a:rPr>
              <a:t> </a:t>
            </a:r>
            <a:r>
              <a:rPr lang="en-US" sz="4400" b="1" dirty="0" err="1" smtClean="0">
                <a:solidFill>
                  <a:srgbClr val="003300"/>
                </a:solidFill>
                <a:latin typeface="NikoshBAN" pitchFamily="2" charset="0"/>
                <a:cs typeface="NikoshBAN" pitchFamily="2" charset="0"/>
              </a:rPr>
              <a:t>সালাত</a:t>
            </a:r>
            <a:r>
              <a:rPr lang="en-US" sz="4400" b="1" dirty="0" smtClean="0">
                <a:solidFill>
                  <a:srgbClr val="003300"/>
                </a:solidFill>
                <a:latin typeface="NikoshBAN" pitchFamily="2" charset="0"/>
                <a:cs typeface="NikoshBAN" pitchFamily="2" charset="0"/>
              </a:rPr>
              <a:t> </a:t>
            </a:r>
            <a:r>
              <a:rPr lang="en-US" sz="4400" b="1" dirty="0" err="1" smtClean="0">
                <a:solidFill>
                  <a:srgbClr val="003300"/>
                </a:solidFill>
                <a:latin typeface="NikoshBAN" pitchFamily="2" charset="0"/>
                <a:cs typeface="NikoshBAN" pitchFamily="2" charset="0"/>
              </a:rPr>
              <a:t>অন্যান্য</a:t>
            </a:r>
            <a:r>
              <a:rPr lang="en-US" sz="4400" b="1" dirty="0" smtClean="0">
                <a:solidFill>
                  <a:srgbClr val="003300"/>
                </a:solidFill>
                <a:latin typeface="NikoshBAN" pitchFamily="2" charset="0"/>
                <a:cs typeface="NikoshBAN" pitchFamily="2" charset="0"/>
              </a:rPr>
              <a:t> </a:t>
            </a:r>
            <a:r>
              <a:rPr lang="en-US" sz="4400" b="1" dirty="0" err="1" smtClean="0">
                <a:solidFill>
                  <a:srgbClr val="003300"/>
                </a:solidFill>
                <a:latin typeface="NikoshBAN" pitchFamily="2" charset="0"/>
                <a:cs typeface="NikoshBAN" pitchFamily="2" charset="0"/>
              </a:rPr>
              <a:t>ফরজ</a:t>
            </a:r>
            <a:r>
              <a:rPr lang="en-US" sz="4400" b="1" dirty="0" smtClean="0">
                <a:solidFill>
                  <a:srgbClr val="003300"/>
                </a:solidFill>
                <a:latin typeface="NikoshBAN" pitchFamily="2" charset="0"/>
                <a:cs typeface="NikoshBAN" pitchFamily="2" charset="0"/>
              </a:rPr>
              <a:t> </a:t>
            </a:r>
            <a:r>
              <a:rPr lang="en-US" sz="4400" b="1" dirty="0" err="1" smtClean="0">
                <a:solidFill>
                  <a:srgbClr val="003300"/>
                </a:solidFill>
                <a:latin typeface="NikoshBAN" pitchFamily="2" charset="0"/>
                <a:cs typeface="NikoshBAN" pitchFamily="2" charset="0"/>
              </a:rPr>
              <a:t>সালাতের</a:t>
            </a:r>
            <a:r>
              <a:rPr lang="en-US" sz="4400" b="1" dirty="0" smtClean="0">
                <a:solidFill>
                  <a:srgbClr val="003300"/>
                </a:solidFill>
                <a:latin typeface="NikoshBAN" pitchFamily="2" charset="0"/>
                <a:cs typeface="NikoshBAN" pitchFamily="2" charset="0"/>
              </a:rPr>
              <a:t> </a:t>
            </a:r>
            <a:r>
              <a:rPr lang="en-US" sz="4400" b="1" dirty="0" err="1" smtClean="0">
                <a:solidFill>
                  <a:srgbClr val="003300"/>
                </a:solidFill>
                <a:latin typeface="NikoshBAN" pitchFamily="2" charset="0"/>
                <a:cs typeface="NikoshBAN" pitchFamily="2" charset="0"/>
              </a:rPr>
              <a:t>ন্যায়</a:t>
            </a:r>
            <a:r>
              <a:rPr lang="en-US" sz="4400" b="1" dirty="0" smtClean="0">
                <a:solidFill>
                  <a:srgbClr val="003300"/>
                </a:solidFill>
                <a:latin typeface="NikoshBAN" pitchFamily="2" charset="0"/>
                <a:cs typeface="NikoshBAN" pitchFamily="2" charset="0"/>
              </a:rPr>
              <a:t> </a:t>
            </a:r>
            <a:r>
              <a:rPr lang="en-US" sz="4400" b="1" dirty="0" err="1" smtClean="0">
                <a:solidFill>
                  <a:srgbClr val="003300"/>
                </a:solidFill>
                <a:latin typeface="NikoshBAN" pitchFamily="2" charset="0"/>
                <a:cs typeface="NikoshBAN" pitchFamily="2" charset="0"/>
              </a:rPr>
              <a:t>আদায়</a:t>
            </a:r>
            <a:r>
              <a:rPr lang="en-US" sz="4400" b="1" dirty="0" smtClean="0">
                <a:solidFill>
                  <a:srgbClr val="003300"/>
                </a:solidFill>
                <a:latin typeface="NikoshBAN" pitchFamily="2" charset="0"/>
                <a:cs typeface="NikoshBAN" pitchFamily="2" charset="0"/>
              </a:rPr>
              <a:t> </a:t>
            </a:r>
            <a:r>
              <a:rPr lang="en-US" sz="4400" b="1" dirty="0" err="1" smtClean="0">
                <a:solidFill>
                  <a:srgbClr val="003300"/>
                </a:solidFill>
                <a:latin typeface="NikoshBAN" pitchFamily="2" charset="0"/>
                <a:cs typeface="NikoshBAN" pitchFamily="2" charset="0"/>
              </a:rPr>
              <a:t>করতে</a:t>
            </a:r>
            <a:r>
              <a:rPr lang="en-US" sz="4400" b="1" dirty="0" smtClean="0">
                <a:solidFill>
                  <a:srgbClr val="003300"/>
                </a:solidFill>
                <a:latin typeface="NikoshBAN" pitchFamily="2" charset="0"/>
                <a:cs typeface="NikoshBAN" pitchFamily="2" charset="0"/>
              </a:rPr>
              <a:t> </a:t>
            </a:r>
            <a:r>
              <a:rPr lang="en-US" sz="4400" b="1" dirty="0" err="1" smtClean="0">
                <a:solidFill>
                  <a:srgbClr val="003300"/>
                </a:solidFill>
                <a:latin typeface="NikoshBAN" pitchFamily="2" charset="0"/>
                <a:cs typeface="NikoshBAN" pitchFamily="2" charset="0"/>
              </a:rPr>
              <a:t>হয়</a:t>
            </a:r>
            <a:r>
              <a:rPr lang="en-US" sz="4400" b="1" dirty="0" smtClean="0">
                <a:solidFill>
                  <a:srgbClr val="003300"/>
                </a:solidFill>
                <a:latin typeface="NikoshBAN" pitchFamily="2" charset="0"/>
                <a:cs typeface="NikoshBAN" pitchFamily="2" charset="0"/>
              </a:rPr>
              <a:t>। </a:t>
            </a:r>
            <a:endParaRPr lang="bn-BD" sz="4400" b="1" dirty="0">
              <a:solidFill>
                <a:srgbClr val="0033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2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5" dur="2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2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2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29" dur="2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19600" y="6492875"/>
            <a:ext cx="47244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19</a:t>
            </a:fld>
            <a:endParaRPr lang="en-US" dirty="0"/>
          </a:p>
        </p:txBody>
      </p:sp>
      <p:sp>
        <p:nvSpPr>
          <p:cNvPr id="5" name="TextBox 4"/>
          <p:cNvSpPr txBox="1"/>
          <p:nvPr/>
        </p:nvSpPr>
        <p:spPr>
          <a:xfrm>
            <a:off x="0" y="0"/>
            <a:ext cx="9144000" cy="71778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defPPr>
              <a:defRPr lang="en-US"/>
            </a:defPPr>
            <a:lvl1pPr marL="0" algn="l" defTabSz="1012424" rtl="0" eaLnBrk="1" latinLnBrk="0" hangingPunct="1">
              <a:defRPr sz="2000" kern="1200">
                <a:solidFill>
                  <a:schemeClr val="lt1"/>
                </a:solidFill>
                <a:latin typeface="+mn-lt"/>
                <a:ea typeface="+mn-ea"/>
                <a:cs typeface="+mn-cs"/>
              </a:defRPr>
            </a:lvl1pPr>
            <a:lvl2pPr marL="506212" algn="l" defTabSz="1012424" rtl="0" eaLnBrk="1" latinLnBrk="0" hangingPunct="1">
              <a:defRPr sz="2000" kern="1200">
                <a:solidFill>
                  <a:schemeClr val="lt1"/>
                </a:solidFill>
                <a:latin typeface="+mn-lt"/>
                <a:ea typeface="+mn-ea"/>
                <a:cs typeface="+mn-cs"/>
              </a:defRPr>
            </a:lvl2pPr>
            <a:lvl3pPr marL="1012424" algn="l" defTabSz="1012424" rtl="0" eaLnBrk="1" latinLnBrk="0" hangingPunct="1">
              <a:defRPr sz="2000" kern="1200">
                <a:solidFill>
                  <a:schemeClr val="lt1"/>
                </a:solidFill>
                <a:latin typeface="+mn-lt"/>
                <a:ea typeface="+mn-ea"/>
                <a:cs typeface="+mn-cs"/>
              </a:defRPr>
            </a:lvl3pPr>
            <a:lvl4pPr marL="1518636" algn="l" defTabSz="1012424" rtl="0" eaLnBrk="1" latinLnBrk="0" hangingPunct="1">
              <a:defRPr sz="2000" kern="1200">
                <a:solidFill>
                  <a:schemeClr val="lt1"/>
                </a:solidFill>
                <a:latin typeface="+mn-lt"/>
                <a:ea typeface="+mn-ea"/>
                <a:cs typeface="+mn-cs"/>
              </a:defRPr>
            </a:lvl4pPr>
            <a:lvl5pPr marL="2024847" algn="l" defTabSz="1012424" rtl="0" eaLnBrk="1" latinLnBrk="0" hangingPunct="1">
              <a:defRPr sz="2000" kern="1200">
                <a:solidFill>
                  <a:schemeClr val="lt1"/>
                </a:solidFill>
                <a:latin typeface="+mn-lt"/>
                <a:ea typeface="+mn-ea"/>
                <a:cs typeface="+mn-cs"/>
              </a:defRPr>
            </a:lvl5pPr>
            <a:lvl6pPr marL="2531059" algn="l" defTabSz="1012424" rtl="0" eaLnBrk="1" latinLnBrk="0" hangingPunct="1">
              <a:defRPr sz="2000" kern="1200">
                <a:solidFill>
                  <a:schemeClr val="lt1"/>
                </a:solidFill>
                <a:latin typeface="+mn-lt"/>
                <a:ea typeface="+mn-ea"/>
                <a:cs typeface="+mn-cs"/>
              </a:defRPr>
            </a:lvl6pPr>
            <a:lvl7pPr marL="3037271" algn="l" defTabSz="1012424" rtl="0" eaLnBrk="1" latinLnBrk="0" hangingPunct="1">
              <a:defRPr sz="2000" kern="1200">
                <a:solidFill>
                  <a:schemeClr val="lt1"/>
                </a:solidFill>
                <a:latin typeface="+mn-lt"/>
                <a:ea typeface="+mn-ea"/>
                <a:cs typeface="+mn-cs"/>
              </a:defRPr>
            </a:lvl7pPr>
            <a:lvl8pPr marL="3543483" algn="l" defTabSz="1012424" rtl="0" eaLnBrk="1" latinLnBrk="0" hangingPunct="1">
              <a:defRPr sz="2000" kern="1200">
                <a:solidFill>
                  <a:schemeClr val="lt1"/>
                </a:solidFill>
                <a:latin typeface="+mn-lt"/>
                <a:ea typeface="+mn-ea"/>
                <a:cs typeface="+mn-cs"/>
              </a:defRPr>
            </a:lvl8pPr>
            <a:lvl9pPr marL="4049695" algn="l" defTabSz="1012424" rtl="0" eaLnBrk="1" latinLnBrk="0" hangingPunct="1">
              <a:defRPr sz="2000" kern="1200">
                <a:solidFill>
                  <a:schemeClr val="lt1"/>
                </a:solidFill>
                <a:latin typeface="+mn-lt"/>
                <a:ea typeface="+mn-ea"/>
                <a:cs typeface="+mn-cs"/>
              </a:defRPr>
            </a:lvl9pPr>
          </a:lstStyle>
          <a:p>
            <a:pPr algn="ctr"/>
            <a:r>
              <a:rPr lang="bn-BD" sz="4000" b="1" dirty="0">
                <a:solidFill>
                  <a:srgbClr val="002060"/>
                </a:solidFill>
                <a:latin typeface="NikoshBAN" pitchFamily="2" charset="0"/>
                <a:cs typeface="NikoshBAN" pitchFamily="2" charset="0"/>
              </a:rPr>
              <a:t>জুমার ফরযের জন্য </a:t>
            </a:r>
            <a:r>
              <a:rPr lang="bn-BD" sz="4000" b="1" dirty="0" smtClean="0">
                <a:solidFill>
                  <a:srgbClr val="002060"/>
                </a:solidFill>
                <a:latin typeface="NikoshBAN" pitchFamily="2" charset="0"/>
                <a:cs typeface="NikoshBAN" pitchFamily="2" charset="0"/>
              </a:rPr>
              <a:t>জামাআত</a:t>
            </a:r>
            <a:r>
              <a:rPr lang="en-US" sz="4000" b="1" dirty="0" smtClean="0">
                <a:solidFill>
                  <a:srgbClr val="002060"/>
                </a:solidFill>
                <a:latin typeface="NikoshBAN" pitchFamily="2" charset="0"/>
                <a:cs typeface="NikoshBAN" pitchFamily="2" charset="0"/>
              </a:rPr>
              <a:t> </a:t>
            </a:r>
            <a:r>
              <a:rPr lang="bn-BD" sz="4000" b="1" dirty="0" smtClean="0">
                <a:solidFill>
                  <a:srgbClr val="002060"/>
                </a:solidFill>
                <a:latin typeface="NikoshBAN" pitchFamily="2" charset="0"/>
                <a:cs typeface="NikoshBAN" pitchFamily="2" charset="0"/>
              </a:rPr>
              <a:t>শর্ত</a:t>
            </a:r>
            <a:r>
              <a:rPr lang="bn-BD" sz="4000" b="1" dirty="0">
                <a:solidFill>
                  <a:srgbClr val="002060"/>
                </a:solidFill>
                <a:latin typeface="NikoshBAN" pitchFamily="2" charset="0"/>
                <a:cs typeface="NikoshBAN" pitchFamily="2" charset="0"/>
              </a:rPr>
              <a:t>।</a:t>
            </a:r>
            <a:endParaRPr lang="en-US" sz="4000" b="1" dirty="0">
              <a:solidFill>
                <a:srgbClr val="002060"/>
              </a:solidFill>
              <a:latin typeface="NikoshBAN" pitchFamily="2" charset="0"/>
              <a:cs typeface="NikoshBAN" pitchFamily="2" charset="0"/>
            </a:endParaRPr>
          </a:p>
        </p:txBody>
      </p:sp>
      <p:pic>
        <p:nvPicPr>
          <p:cNvPr id="6" name="Picture 5"/>
          <p:cNvPicPr>
            <a:picLocks noChangeAspect="1"/>
          </p:cNvPicPr>
          <p:nvPr/>
        </p:nvPicPr>
        <p:blipFill>
          <a:blip r:embed="rId3"/>
          <a:stretch>
            <a:fillRect/>
          </a:stretch>
        </p:blipFill>
        <p:spPr>
          <a:xfrm>
            <a:off x="838200" y="990600"/>
            <a:ext cx="7454537" cy="47244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9"/>
          <p:cNvSpPr txBox="1"/>
          <p:nvPr/>
        </p:nvSpPr>
        <p:spPr>
          <a:xfrm>
            <a:off x="0" y="5647774"/>
            <a:ext cx="9144000" cy="1210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defPPr>
              <a:defRPr lang="en-US"/>
            </a:defPPr>
            <a:lvl1pPr marL="0" algn="l" defTabSz="1012424" rtl="0" eaLnBrk="1" latinLnBrk="0" hangingPunct="1">
              <a:defRPr sz="2000" kern="1200">
                <a:solidFill>
                  <a:schemeClr val="lt1"/>
                </a:solidFill>
                <a:latin typeface="+mn-lt"/>
                <a:ea typeface="+mn-ea"/>
                <a:cs typeface="+mn-cs"/>
              </a:defRPr>
            </a:lvl1pPr>
            <a:lvl2pPr marL="506212" algn="l" defTabSz="1012424" rtl="0" eaLnBrk="1" latinLnBrk="0" hangingPunct="1">
              <a:defRPr sz="2000" kern="1200">
                <a:solidFill>
                  <a:schemeClr val="lt1"/>
                </a:solidFill>
                <a:latin typeface="+mn-lt"/>
                <a:ea typeface="+mn-ea"/>
                <a:cs typeface="+mn-cs"/>
              </a:defRPr>
            </a:lvl2pPr>
            <a:lvl3pPr marL="1012424" algn="l" defTabSz="1012424" rtl="0" eaLnBrk="1" latinLnBrk="0" hangingPunct="1">
              <a:defRPr sz="2000" kern="1200">
                <a:solidFill>
                  <a:schemeClr val="lt1"/>
                </a:solidFill>
                <a:latin typeface="+mn-lt"/>
                <a:ea typeface="+mn-ea"/>
                <a:cs typeface="+mn-cs"/>
              </a:defRPr>
            </a:lvl3pPr>
            <a:lvl4pPr marL="1518636" algn="l" defTabSz="1012424" rtl="0" eaLnBrk="1" latinLnBrk="0" hangingPunct="1">
              <a:defRPr sz="2000" kern="1200">
                <a:solidFill>
                  <a:schemeClr val="lt1"/>
                </a:solidFill>
                <a:latin typeface="+mn-lt"/>
                <a:ea typeface="+mn-ea"/>
                <a:cs typeface="+mn-cs"/>
              </a:defRPr>
            </a:lvl4pPr>
            <a:lvl5pPr marL="2024847" algn="l" defTabSz="1012424" rtl="0" eaLnBrk="1" latinLnBrk="0" hangingPunct="1">
              <a:defRPr sz="2000" kern="1200">
                <a:solidFill>
                  <a:schemeClr val="lt1"/>
                </a:solidFill>
                <a:latin typeface="+mn-lt"/>
                <a:ea typeface="+mn-ea"/>
                <a:cs typeface="+mn-cs"/>
              </a:defRPr>
            </a:lvl5pPr>
            <a:lvl6pPr marL="2531059" algn="l" defTabSz="1012424" rtl="0" eaLnBrk="1" latinLnBrk="0" hangingPunct="1">
              <a:defRPr sz="2000" kern="1200">
                <a:solidFill>
                  <a:schemeClr val="lt1"/>
                </a:solidFill>
                <a:latin typeface="+mn-lt"/>
                <a:ea typeface="+mn-ea"/>
                <a:cs typeface="+mn-cs"/>
              </a:defRPr>
            </a:lvl6pPr>
            <a:lvl7pPr marL="3037271" algn="l" defTabSz="1012424" rtl="0" eaLnBrk="1" latinLnBrk="0" hangingPunct="1">
              <a:defRPr sz="2000" kern="1200">
                <a:solidFill>
                  <a:schemeClr val="lt1"/>
                </a:solidFill>
                <a:latin typeface="+mn-lt"/>
                <a:ea typeface="+mn-ea"/>
                <a:cs typeface="+mn-cs"/>
              </a:defRPr>
            </a:lvl7pPr>
            <a:lvl8pPr marL="3543483" algn="l" defTabSz="1012424" rtl="0" eaLnBrk="1" latinLnBrk="0" hangingPunct="1">
              <a:defRPr sz="2000" kern="1200">
                <a:solidFill>
                  <a:schemeClr val="lt1"/>
                </a:solidFill>
                <a:latin typeface="+mn-lt"/>
                <a:ea typeface="+mn-ea"/>
                <a:cs typeface="+mn-cs"/>
              </a:defRPr>
            </a:lvl8pPr>
            <a:lvl9pPr marL="4049695" algn="l" defTabSz="1012424" rtl="0" eaLnBrk="1" latinLnBrk="0" hangingPunct="1">
              <a:defRPr sz="2000" kern="1200">
                <a:solidFill>
                  <a:schemeClr val="lt1"/>
                </a:solidFill>
                <a:latin typeface="+mn-lt"/>
                <a:ea typeface="+mn-ea"/>
                <a:cs typeface="+mn-cs"/>
              </a:defRPr>
            </a:lvl9pPr>
          </a:lstStyle>
          <a:p>
            <a:pPr algn="ctr"/>
            <a:r>
              <a:rPr lang="bn-BD" sz="3600" b="1" dirty="0">
                <a:solidFill>
                  <a:schemeClr val="accent6">
                    <a:lumMod val="50000"/>
                  </a:schemeClr>
                </a:solidFill>
                <a:latin typeface="NikoshBAN" pitchFamily="2" charset="0"/>
                <a:cs typeface="NikoshBAN" pitchFamily="2" charset="0"/>
              </a:rPr>
              <a:t>কোন কারণে জুমাতে অংশগ্রহণ করতে না পারলে যুহরের সালাত আদায় করতে হয়।</a:t>
            </a:r>
            <a:endParaRPr lang="en-US" sz="3600" b="1" dirty="0">
              <a:solidFill>
                <a:schemeClr val="accent6">
                  <a:lumMod val="50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strVal val="#ppt_w*0.70"/>
                                          </p:val>
                                        </p:tav>
                                        <p:tav tm="100000">
                                          <p:val>
                                            <p:strVal val="#ppt_w"/>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animEffect transition="in" filter="fade">
                                      <p:cBhvr>
                                        <p:cTn id="14" dur="2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strVal val="#ppt_w*0.70"/>
                                          </p:val>
                                        </p:tav>
                                        <p:tav tm="100000">
                                          <p:val>
                                            <p:strVal val="#ppt_w"/>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00" y="6477000"/>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572000" y="6477000"/>
            <a:ext cx="44958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4" descr="pexels-photo-6684651273104762.jpeg"/>
          <p:cNvPicPr>
            <a:picLocks noChangeAspect="1"/>
          </p:cNvPicPr>
          <p:nvPr/>
        </p:nvPicPr>
        <p:blipFill>
          <a:blip r:embed="rId2"/>
          <a:stretch>
            <a:fillRect/>
          </a:stretch>
        </p:blipFill>
        <p:spPr>
          <a:xfrm>
            <a:off x="0" y="1"/>
            <a:ext cx="9144000" cy="6934200"/>
          </a:xfrm>
          <a:prstGeom prst="rect">
            <a:avLst/>
          </a:prstGeom>
        </p:spPr>
      </p:pic>
      <p:sp>
        <p:nvSpPr>
          <p:cNvPr id="6" name="TextBox 5"/>
          <p:cNvSpPr txBox="1"/>
          <p:nvPr/>
        </p:nvSpPr>
        <p:spPr>
          <a:xfrm>
            <a:off x="0" y="1828800"/>
            <a:ext cx="9144000" cy="2862322"/>
          </a:xfrm>
          <a:prstGeom prst="rect">
            <a:avLst/>
          </a:prstGeom>
          <a:noFill/>
        </p:spPr>
        <p:txBody>
          <a:bodyPr wrap="square" rtlCol="0">
            <a:spAutoFit/>
          </a:bodyPr>
          <a:lstStyle/>
          <a:p>
            <a:pPr algn="ctr"/>
            <a:r>
              <a:rPr lang="en-US" sz="18000" b="1" dirty="0" err="1" smtClean="0">
                <a:solidFill>
                  <a:srgbClr val="FFFF00"/>
                </a:solidFill>
              </a:rPr>
              <a:t>স্বাগতম</a:t>
            </a:r>
            <a:r>
              <a:rPr lang="en-US" sz="18000" b="1" dirty="0" smtClean="0">
                <a:solidFill>
                  <a:srgbClr val="FFFF00"/>
                </a:solidFill>
              </a:rPr>
              <a:t> </a:t>
            </a:r>
            <a:endParaRPr lang="en-US" sz="18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19600" y="6492875"/>
            <a:ext cx="47244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20</a:t>
            </a:fld>
            <a:endParaRPr lang="en-US" dirty="0"/>
          </a:p>
        </p:txBody>
      </p:sp>
      <p:sp>
        <p:nvSpPr>
          <p:cNvPr id="5" name="TextBox 4"/>
          <p:cNvSpPr txBox="1"/>
          <p:nvPr/>
        </p:nvSpPr>
        <p:spPr>
          <a:xfrm>
            <a:off x="2590800" y="0"/>
            <a:ext cx="3962400" cy="830997"/>
          </a:xfrm>
          <a:prstGeom prst="rect">
            <a:avLst/>
          </a:prstGeom>
          <a:noFill/>
        </p:spPr>
        <p:txBody>
          <a:bodyPr wrap="square" rtlCol="0">
            <a:spAutoFit/>
          </a:bodyPr>
          <a:lstStyle/>
          <a:p>
            <a:pPr algn="ctr"/>
            <a:r>
              <a:rPr lang="en-US" sz="4800" b="1" dirty="0" err="1" smtClean="0">
                <a:solidFill>
                  <a:srgbClr val="003300"/>
                </a:solidFill>
              </a:rPr>
              <a:t>দলীয়</a:t>
            </a:r>
            <a:r>
              <a:rPr lang="en-US" sz="4800" b="1" dirty="0" smtClean="0">
                <a:solidFill>
                  <a:srgbClr val="003300"/>
                </a:solidFill>
              </a:rPr>
              <a:t> </a:t>
            </a:r>
            <a:r>
              <a:rPr lang="en-US" sz="4800" b="1" dirty="0" err="1" smtClean="0">
                <a:solidFill>
                  <a:srgbClr val="003300"/>
                </a:solidFill>
              </a:rPr>
              <a:t>কাজ</a:t>
            </a:r>
            <a:r>
              <a:rPr lang="en-US" sz="4800" b="1" dirty="0" smtClean="0">
                <a:solidFill>
                  <a:srgbClr val="003300"/>
                </a:solidFill>
              </a:rPr>
              <a:t> </a:t>
            </a:r>
            <a:endParaRPr lang="en-US" sz="4800" b="1" dirty="0">
              <a:solidFill>
                <a:srgbClr val="0033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9400" y="533400"/>
            <a:ext cx="2971800" cy="2904404"/>
          </a:xfrm>
          <a:prstGeom prst="ellipse">
            <a:avLst/>
          </a:prstGeom>
          <a:ln>
            <a:noFill/>
          </a:ln>
          <a:effectLst>
            <a:softEdge rad="112500"/>
          </a:effectLst>
        </p:spPr>
      </p:pic>
      <p:sp>
        <p:nvSpPr>
          <p:cNvPr id="7" name="TextBox 6"/>
          <p:cNvSpPr txBox="1"/>
          <p:nvPr/>
        </p:nvSpPr>
        <p:spPr>
          <a:xfrm>
            <a:off x="0" y="3307140"/>
            <a:ext cx="9144000" cy="1569660"/>
          </a:xfrm>
          <a:prstGeom prst="rect">
            <a:avLst/>
          </a:prstGeom>
          <a:noFill/>
        </p:spPr>
        <p:txBody>
          <a:bodyPr wrap="square" rtlCol="0">
            <a:spAutoFit/>
          </a:bodyPr>
          <a:lstStyle/>
          <a:p>
            <a:r>
              <a:rPr lang="en-US" sz="4800" b="1" dirty="0" smtClean="0">
                <a:solidFill>
                  <a:srgbClr val="003300"/>
                </a:solidFill>
              </a:rPr>
              <a:t>ক </a:t>
            </a:r>
            <a:r>
              <a:rPr lang="en-US" sz="4800" b="1" dirty="0" err="1" smtClean="0">
                <a:solidFill>
                  <a:srgbClr val="003300"/>
                </a:solidFill>
              </a:rPr>
              <a:t>দলঃ</a:t>
            </a:r>
            <a:r>
              <a:rPr lang="en-US" sz="4800" b="1" dirty="0" smtClean="0">
                <a:solidFill>
                  <a:srgbClr val="003300"/>
                </a:solidFill>
              </a:rPr>
              <a:t>  </a:t>
            </a:r>
            <a:r>
              <a:rPr lang="en-US" sz="4800" b="1" dirty="0" err="1" smtClean="0">
                <a:solidFill>
                  <a:srgbClr val="003300"/>
                </a:solidFill>
              </a:rPr>
              <a:t>জুমার</a:t>
            </a:r>
            <a:r>
              <a:rPr lang="en-US" sz="4800" b="1" dirty="0" smtClean="0">
                <a:solidFill>
                  <a:srgbClr val="003300"/>
                </a:solidFill>
              </a:rPr>
              <a:t> </a:t>
            </a:r>
            <a:r>
              <a:rPr lang="en-US" sz="4800" b="1" dirty="0" err="1" smtClean="0">
                <a:solidFill>
                  <a:srgbClr val="003300"/>
                </a:solidFill>
              </a:rPr>
              <a:t>সালাতের</a:t>
            </a:r>
            <a:r>
              <a:rPr lang="en-US" sz="4800" b="1" dirty="0" smtClean="0">
                <a:solidFill>
                  <a:srgbClr val="003300"/>
                </a:solidFill>
              </a:rPr>
              <a:t> </a:t>
            </a:r>
            <a:r>
              <a:rPr lang="en-US" sz="4800" b="1" dirty="0" err="1" smtClean="0">
                <a:solidFill>
                  <a:srgbClr val="003300"/>
                </a:solidFill>
              </a:rPr>
              <a:t>গুরুত্ব</a:t>
            </a:r>
            <a:r>
              <a:rPr lang="en-US" sz="4800" b="1" dirty="0" smtClean="0">
                <a:solidFill>
                  <a:srgbClr val="003300"/>
                </a:solidFill>
              </a:rPr>
              <a:t> </a:t>
            </a:r>
            <a:r>
              <a:rPr lang="en-US" sz="4800" b="1" dirty="0" err="1" smtClean="0">
                <a:solidFill>
                  <a:srgbClr val="003300"/>
                </a:solidFill>
              </a:rPr>
              <a:t>ব্যাখ্যা</a:t>
            </a:r>
            <a:r>
              <a:rPr lang="en-US" sz="4800" b="1" dirty="0" smtClean="0">
                <a:solidFill>
                  <a:srgbClr val="003300"/>
                </a:solidFill>
              </a:rPr>
              <a:t> </a:t>
            </a:r>
            <a:r>
              <a:rPr lang="en-US" sz="4800" b="1" dirty="0" err="1" smtClean="0">
                <a:solidFill>
                  <a:srgbClr val="003300"/>
                </a:solidFill>
              </a:rPr>
              <a:t>করে</a:t>
            </a:r>
            <a:r>
              <a:rPr lang="en-US" sz="4800" b="1" dirty="0" smtClean="0">
                <a:solidFill>
                  <a:srgbClr val="003300"/>
                </a:solidFill>
              </a:rPr>
              <a:t> </a:t>
            </a:r>
            <a:r>
              <a:rPr lang="en-US" sz="4800" b="1" dirty="0" err="1" smtClean="0">
                <a:solidFill>
                  <a:srgbClr val="003300"/>
                </a:solidFill>
              </a:rPr>
              <a:t>পাঁচটি</a:t>
            </a:r>
            <a:r>
              <a:rPr lang="en-US" sz="4800" b="1" dirty="0" smtClean="0">
                <a:solidFill>
                  <a:srgbClr val="003300"/>
                </a:solidFill>
              </a:rPr>
              <a:t> </a:t>
            </a:r>
            <a:r>
              <a:rPr lang="en-US" sz="4800" b="1" dirty="0" err="1" smtClean="0">
                <a:solidFill>
                  <a:srgbClr val="003300"/>
                </a:solidFill>
              </a:rPr>
              <a:t>বাক্য</a:t>
            </a:r>
            <a:r>
              <a:rPr lang="en-US" sz="4800" b="1" dirty="0" smtClean="0">
                <a:solidFill>
                  <a:srgbClr val="003300"/>
                </a:solidFill>
              </a:rPr>
              <a:t> </a:t>
            </a:r>
            <a:r>
              <a:rPr lang="en-US" sz="4800" b="1" dirty="0" err="1" smtClean="0">
                <a:solidFill>
                  <a:srgbClr val="003300"/>
                </a:solidFill>
              </a:rPr>
              <a:t>লিখ</a:t>
            </a:r>
            <a:r>
              <a:rPr lang="en-US" sz="4800" b="1" dirty="0" smtClean="0">
                <a:solidFill>
                  <a:srgbClr val="003300"/>
                </a:solidFill>
              </a:rPr>
              <a:t>।</a:t>
            </a:r>
            <a:endParaRPr lang="en-US" sz="4800" b="1" dirty="0">
              <a:solidFill>
                <a:srgbClr val="003300"/>
              </a:solidFill>
            </a:endParaRPr>
          </a:p>
        </p:txBody>
      </p:sp>
      <p:sp>
        <p:nvSpPr>
          <p:cNvPr id="8" name="TextBox 7"/>
          <p:cNvSpPr txBox="1"/>
          <p:nvPr/>
        </p:nvSpPr>
        <p:spPr>
          <a:xfrm>
            <a:off x="0" y="5059740"/>
            <a:ext cx="9144000" cy="1569660"/>
          </a:xfrm>
          <a:prstGeom prst="rect">
            <a:avLst/>
          </a:prstGeom>
          <a:noFill/>
        </p:spPr>
        <p:txBody>
          <a:bodyPr wrap="square" rtlCol="0">
            <a:spAutoFit/>
          </a:bodyPr>
          <a:lstStyle/>
          <a:p>
            <a:r>
              <a:rPr lang="en-US" sz="4800" b="1" dirty="0" smtClean="0">
                <a:solidFill>
                  <a:srgbClr val="003300"/>
                </a:solidFill>
              </a:rPr>
              <a:t>খ </a:t>
            </a:r>
            <a:r>
              <a:rPr lang="en-US" sz="4800" b="1" dirty="0" err="1" smtClean="0">
                <a:solidFill>
                  <a:srgbClr val="003300"/>
                </a:solidFill>
              </a:rPr>
              <a:t>দলঃ</a:t>
            </a:r>
            <a:r>
              <a:rPr lang="en-US" sz="4800" b="1" dirty="0" smtClean="0">
                <a:solidFill>
                  <a:srgbClr val="003300"/>
                </a:solidFill>
              </a:rPr>
              <a:t> </a:t>
            </a:r>
            <a:r>
              <a:rPr lang="en-US" sz="4800" b="1" dirty="0" err="1" smtClean="0">
                <a:solidFill>
                  <a:srgbClr val="003300"/>
                </a:solidFill>
              </a:rPr>
              <a:t>জুমার</a:t>
            </a:r>
            <a:r>
              <a:rPr lang="en-US" sz="4800" b="1" dirty="0" smtClean="0">
                <a:solidFill>
                  <a:srgbClr val="003300"/>
                </a:solidFill>
              </a:rPr>
              <a:t> </a:t>
            </a:r>
            <a:r>
              <a:rPr lang="en-US" sz="4800" b="1" dirty="0" err="1" smtClean="0">
                <a:solidFill>
                  <a:srgbClr val="003300"/>
                </a:solidFill>
              </a:rPr>
              <a:t>সালাতের</a:t>
            </a:r>
            <a:r>
              <a:rPr lang="en-US" sz="4800" b="1" dirty="0" smtClean="0">
                <a:solidFill>
                  <a:srgbClr val="003300"/>
                </a:solidFill>
              </a:rPr>
              <a:t> </a:t>
            </a:r>
            <a:r>
              <a:rPr lang="en-US" sz="4800" b="1" dirty="0" err="1" smtClean="0">
                <a:solidFill>
                  <a:srgbClr val="003300"/>
                </a:solidFill>
              </a:rPr>
              <a:t>নিয়ম</a:t>
            </a:r>
            <a:r>
              <a:rPr lang="en-US" sz="4800" b="1" dirty="0" smtClean="0">
                <a:solidFill>
                  <a:srgbClr val="003300"/>
                </a:solidFill>
              </a:rPr>
              <a:t> </a:t>
            </a:r>
            <a:r>
              <a:rPr lang="en-US" sz="4800" b="1" dirty="0" err="1" smtClean="0">
                <a:solidFill>
                  <a:srgbClr val="003300"/>
                </a:solidFill>
              </a:rPr>
              <a:t>ব্যাখ্যা</a:t>
            </a:r>
            <a:r>
              <a:rPr lang="en-US" sz="4800" b="1" dirty="0" smtClean="0">
                <a:solidFill>
                  <a:srgbClr val="003300"/>
                </a:solidFill>
              </a:rPr>
              <a:t> </a:t>
            </a:r>
            <a:r>
              <a:rPr lang="en-US" sz="4800" b="1" dirty="0" err="1" smtClean="0">
                <a:solidFill>
                  <a:srgbClr val="003300"/>
                </a:solidFill>
              </a:rPr>
              <a:t>কর</a:t>
            </a:r>
            <a:r>
              <a:rPr lang="en-US" sz="4800" b="1" dirty="0" smtClean="0">
                <a:solidFill>
                  <a:srgbClr val="003300"/>
                </a:solidFill>
              </a:rPr>
              <a:t>। </a:t>
            </a:r>
            <a:endParaRPr lang="en-US" sz="4800" b="1" dirty="0">
              <a:solidFill>
                <a:srgbClr val="00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19600" y="6492875"/>
            <a:ext cx="47244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21</a:t>
            </a:fld>
            <a:endParaRPr lang="en-US" dirty="0"/>
          </a:p>
        </p:txBody>
      </p:sp>
      <p:sp>
        <p:nvSpPr>
          <p:cNvPr id="5" name="TextBox 4"/>
          <p:cNvSpPr txBox="1"/>
          <p:nvPr/>
        </p:nvSpPr>
        <p:spPr>
          <a:xfrm>
            <a:off x="0" y="68759"/>
            <a:ext cx="9144000" cy="769441"/>
          </a:xfrm>
          <a:prstGeom prst="rect">
            <a:avLst/>
          </a:prstGeom>
          <a:noFill/>
        </p:spPr>
        <p:txBody>
          <a:bodyPr wrap="square" rtlCol="0">
            <a:spAutoFit/>
          </a:bodyPr>
          <a:lstStyle/>
          <a:p>
            <a:pPr algn="ctr"/>
            <a:r>
              <a:rPr lang="en-US" sz="4400" b="1" dirty="0" err="1" smtClean="0">
                <a:solidFill>
                  <a:srgbClr val="003300"/>
                </a:solidFill>
              </a:rPr>
              <a:t>জুমার</a:t>
            </a:r>
            <a:r>
              <a:rPr lang="en-US" sz="4400" b="1" dirty="0" smtClean="0">
                <a:solidFill>
                  <a:srgbClr val="003300"/>
                </a:solidFill>
              </a:rPr>
              <a:t> </a:t>
            </a:r>
            <a:r>
              <a:rPr lang="en-US" sz="4400" b="1" dirty="0" err="1" smtClean="0">
                <a:solidFill>
                  <a:srgbClr val="003300"/>
                </a:solidFill>
              </a:rPr>
              <a:t>সালাতের</a:t>
            </a:r>
            <a:r>
              <a:rPr lang="en-US" sz="4400" b="1" dirty="0" smtClean="0">
                <a:solidFill>
                  <a:srgbClr val="003300"/>
                </a:solidFill>
              </a:rPr>
              <a:t> </a:t>
            </a:r>
            <a:r>
              <a:rPr lang="en-US" sz="4400" b="1" dirty="0" err="1" smtClean="0">
                <a:solidFill>
                  <a:srgbClr val="003300"/>
                </a:solidFill>
              </a:rPr>
              <a:t>সামাজিক</a:t>
            </a:r>
            <a:r>
              <a:rPr lang="en-US" sz="4400" b="1" dirty="0" smtClean="0">
                <a:solidFill>
                  <a:srgbClr val="003300"/>
                </a:solidFill>
              </a:rPr>
              <a:t> </a:t>
            </a:r>
            <a:r>
              <a:rPr lang="en-US" sz="4400" b="1" dirty="0" err="1" smtClean="0">
                <a:solidFill>
                  <a:srgbClr val="003300"/>
                </a:solidFill>
              </a:rPr>
              <a:t>শিক্ষা</a:t>
            </a:r>
            <a:r>
              <a:rPr lang="en-US" sz="4400" b="1" dirty="0" smtClean="0">
                <a:solidFill>
                  <a:srgbClr val="003300"/>
                </a:solidFill>
              </a:rPr>
              <a:t> </a:t>
            </a:r>
            <a:endParaRPr lang="en-US" sz="4400" b="1" dirty="0">
              <a:solidFill>
                <a:srgbClr val="003300"/>
              </a:solidFill>
            </a:endParaRPr>
          </a:p>
        </p:txBody>
      </p:sp>
      <p:pic>
        <p:nvPicPr>
          <p:cNvPr id="6" name="Picture 5" descr="0056fe9c-52d2-4ae0-b6bd-79c62aac8498HiRes.JPG"/>
          <p:cNvPicPr>
            <a:picLocks noChangeAspect="1"/>
          </p:cNvPicPr>
          <p:nvPr/>
        </p:nvPicPr>
        <p:blipFill rotWithShape="1">
          <a:blip r:embed="rId2"/>
          <a:srcRect t="18560"/>
          <a:stretch/>
        </p:blipFill>
        <p:spPr>
          <a:xfrm>
            <a:off x="745288" y="770709"/>
            <a:ext cx="7752921" cy="47108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3"/>
          <p:cNvSpPr txBox="1"/>
          <p:nvPr/>
        </p:nvSpPr>
        <p:spPr>
          <a:xfrm>
            <a:off x="609600" y="5481532"/>
            <a:ext cx="8077200" cy="133333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defPPr>
              <a:defRPr lang="en-US"/>
            </a:defPPr>
            <a:lvl1pPr marL="0" algn="l" defTabSz="1012424" rtl="0" eaLnBrk="1" latinLnBrk="0" hangingPunct="1">
              <a:defRPr sz="2000" kern="1200">
                <a:solidFill>
                  <a:schemeClr val="lt1"/>
                </a:solidFill>
                <a:latin typeface="+mn-lt"/>
                <a:ea typeface="+mn-ea"/>
                <a:cs typeface="+mn-cs"/>
              </a:defRPr>
            </a:lvl1pPr>
            <a:lvl2pPr marL="506212" algn="l" defTabSz="1012424" rtl="0" eaLnBrk="1" latinLnBrk="0" hangingPunct="1">
              <a:defRPr sz="2000" kern="1200">
                <a:solidFill>
                  <a:schemeClr val="lt1"/>
                </a:solidFill>
                <a:latin typeface="+mn-lt"/>
                <a:ea typeface="+mn-ea"/>
                <a:cs typeface="+mn-cs"/>
              </a:defRPr>
            </a:lvl2pPr>
            <a:lvl3pPr marL="1012424" algn="l" defTabSz="1012424" rtl="0" eaLnBrk="1" latinLnBrk="0" hangingPunct="1">
              <a:defRPr sz="2000" kern="1200">
                <a:solidFill>
                  <a:schemeClr val="lt1"/>
                </a:solidFill>
                <a:latin typeface="+mn-lt"/>
                <a:ea typeface="+mn-ea"/>
                <a:cs typeface="+mn-cs"/>
              </a:defRPr>
            </a:lvl3pPr>
            <a:lvl4pPr marL="1518636" algn="l" defTabSz="1012424" rtl="0" eaLnBrk="1" latinLnBrk="0" hangingPunct="1">
              <a:defRPr sz="2000" kern="1200">
                <a:solidFill>
                  <a:schemeClr val="lt1"/>
                </a:solidFill>
                <a:latin typeface="+mn-lt"/>
                <a:ea typeface="+mn-ea"/>
                <a:cs typeface="+mn-cs"/>
              </a:defRPr>
            </a:lvl4pPr>
            <a:lvl5pPr marL="2024847" algn="l" defTabSz="1012424" rtl="0" eaLnBrk="1" latinLnBrk="0" hangingPunct="1">
              <a:defRPr sz="2000" kern="1200">
                <a:solidFill>
                  <a:schemeClr val="lt1"/>
                </a:solidFill>
                <a:latin typeface="+mn-lt"/>
                <a:ea typeface="+mn-ea"/>
                <a:cs typeface="+mn-cs"/>
              </a:defRPr>
            </a:lvl5pPr>
            <a:lvl6pPr marL="2531059" algn="l" defTabSz="1012424" rtl="0" eaLnBrk="1" latinLnBrk="0" hangingPunct="1">
              <a:defRPr sz="2000" kern="1200">
                <a:solidFill>
                  <a:schemeClr val="lt1"/>
                </a:solidFill>
                <a:latin typeface="+mn-lt"/>
                <a:ea typeface="+mn-ea"/>
                <a:cs typeface="+mn-cs"/>
              </a:defRPr>
            </a:lvl6pPr>
            <a:lvl7pPr marL="3037271" algn="l" defTabSz="1012424" rtl="0" eaLnBrk="1" latinLnBrk="0" hangingPunct="1">
              <a:defRPr sz="2000" kern="1200">
                <a:solidFill>
                  <a:schemeClr val="lt1"/>
                </a:solidFill>
                <a:latin typeface="+mn-lt"/>
                <a:ea typeface="+mn-ea"/>
                <a:cs typeface="+mn-cs"/>
              </a:defRPr>
            </a:lvl7pPr>
            <a:lvl8pPr marL="3543483" algn="l" defTabSz="1012424" rtl="0" eaLnBrk="1" latinLnBrk="0" hangingPunct="1">
              <a:defRPr sz="2000" kern="1200">
                <a:solidFill>
                  <a:schemeClr val="lt1"/>
                </a:solidFill>
                <a:latin typeface="+mn-lt"/>
                <a:ea typeface="+mn-ea"/>
                <a:cs typeface="+mn-cs"/>
              </a:defRPr>
            </a:lvl8pPr>
            <a:lvl9pPr marL="4049695" algn="l" defTabSz="1012424" rtl="0" eaLnBrk="1" latinLnBrk="0" hangingPunct="1">
              <a:defRPr sz="2000" kern="1200">
                <a:solidFill>
                  <a:schemeClr val="lt1"/>
                </a:solidFill>
                <a:latin typeface="+mn-lt"/>
                <a:ea typeface="+mn-ea"/>
                <a:cs typeface="+mn-cs"/>
              </a:defRPr>
            </a:lvl9pPr>
          </a:lstStyle>
          <a:p>
            <a:r>
              <a:rPr lang="bn-BD" sz="4000" b="1" dirty="0" smtClean="0">
                <a:solidFill>
                  <a:srgbClr val="002060"/>
                </a:solidFill>
                <a:latin typeface="NikoshBAN" pitchFamily="2" charset="0"/>
                <a:cs typeface="NikoshBAN" pitchFamily="2" charset="0"/>
              </a:rPr>
              <a:t>জুমার সালাতে এলাকার লোকজন একত্রিত হয়।</a:t>
            </a:r>
            <a:endParaRPr lang="en-US" sz="4000" b="1"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ppt_w</p:attrName>
                                        </p:attrNameLst>
                                      </p:cBhvr>
                                      <p:tavLst>
                                        <p:tav tm="0">
                                          <p:val>
                                            <p:fltVal val="0"/>
                                          </p:val>
                                        </p:tav>
                                        <p:tav tm="100000">
                                          <p:val>
                                            <p:strVal val="#ppt_w"/>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Effect transition="in" filter="fade">
                                      <p:cBhvr>
                                        <p:cTn id="17" dur="2000"/>
                                        <p:tgtEl>
                                          <p:spTgt spid="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2000" fill="hold"/>
                                        <p:tgtEl>
                                          <p:spTgt spid="7"/>
                                        </p:tgtEl>
                                        <p:attrNameLst>
                                          <p:attrName>ppt_w</p:attrName>
                                        </p:attrNameLst>
                                      </p:cBhvr>
                                      <p:tavLst>
                                        <p:tav tm="0">
                                          <p:val>
                                            <p:strVal val="#ppt_w*0.70"/>
                                          </p:val>
                                        </p:tav>
                                        <p:tav tm="100000">
                                          <p:val>
                                            <p:strVal val="#ppt_w"/>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267200" y="6492875"/>
            <a:ext cx="46482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r>
              <a:rPr lang="en-US" dirty="0" smtClean="0"/>
              <a:t>    </a:t>
            </a:r>
            <a:fld id="{B6F15528-21DE-4FAA-801E-634DDDAF4B2B}" type="slidenum">
              <a:rPr lang="en-US" smtClean="0"/>
              <a:pPr/>
              <a:t>22</a:t>
            </a:fld>
            <a:endParaRPr lang="en-US" dirty="0"/>
          </a:p>
        </p:txBody>
      </p:sp>
      <p:pic>
        <p:nvPicPr>
          <p:cNvPr id="6" name="Picture 5" descr="C:\Users\Md. Yunus Azad\Desktop\1\Handshek-1.jpg"/>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990599" y="152400"/>
            <a:ext cx="7239001" cy="3505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 y="3810000"/>
            <a:ext cx="9282597" cy="108711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defPPr>
              <a:defRPr lang="en-US"/>
            </a:defPPr>
            <a:lvl1pPr marL="0" algn="l" defTabSz="1012424" rtl="0" eaLnBrk="1" latinLnBrk="0" hangingPunct="1">
              <a:defRPr sz="2000" kern="1200">
                <a:solidFill>
                  <a:schemeClr val="lt1"/>
                </a:solidFill>
                <a:latin typeface="+mn-lt"/>
                <a:ea typeface="+mn-ea"/>
                <a:cs typeface="+mn-cs"/>
              </a:defRPr>
            </a:lvl1pPr>
            <a:lvl2pPr marL="506212" algn="l" defTabSz="1012424" rtl="0" eaLnBrk="1" latinLnBrk="0" hangingPunct="1">
              <a:defRPr sz="2000" kern="1200">
                <a:solidFill>
                  <a:schemeClr val="lt1"/>
                </a:solidFill>
                <a:latin typeface="+mn-lt"/>
                <a:ea typeface="+mn-ea"/>
                <a:cs typeface="+mn-cs"/>
              </a:defRPr>
            </a:lvl2pPr>
            <a:lvl3pPr marL="1012424" algn="l" defTabSz="1012424" rtl="0" eaLnBrk="1" latinLnBrk="0" hangingPunct="1">
              <a:defRPr sz="2000" kern="1200">
                <a:solidFill>
                  <a:schemeClr val="lt1"/>
                </a:solidFill>
                <a:latin typeface="+mn-lt"/>
                <a:ea typeface="+mn-ea"/>
                <a:cs typeface="+mn-cs"/>
              </a:defRPr>
            </a:lvl3pPr>
            <a:lvl4pPr marL="1518636" algn="l" defTabSz="1012424" rtl="0" eaLnBrk="1" latinLnBrk="0" hangingPunct="1">
              <a:defRPr sz="2000" kern="1200">
                <a:solidFill>
                  <a:schemeClr val="lt1"/>
                </a:solidFill>
                <a:latin typeface="+mn-lt"/>
                <a:ea typeface="+mn-ea"/>
                <a:cs typeface="+mn-cs"/>
              </a:defRPr>
            </a:lvl4pPr>
            <a:lvl5pPr marL="2024847" algn="l" defTabSz="1012424" rtl="0" eaLnBrk="1" latinLnBrk="0" hangingPunct="1">
              <a:defRPr sz="2000" kern="1200">
                <a:solidFill>
                  <a:schemeClr val="lt1"/>
                </a:solidFill>
                <a:latin typeface="+mn-lt"/>
                <a:ea typeface="+mn-ea"/>
                <a:cs typeface="+mn-cs"/>
              </a:defRPr>
            </a:lvl5pPr>
            <a:lvl6pPr marL="2531059" algn="l" defTabSz="1012424" rtl="0" eaLnBrk="1" latinLnBrk="0" hangingPunct="1">
              <a:defRPr sz="2000" kern="1200">
                <a:solidFill>
                  <a:schemeClr val="lt1"/>
                </a:solidFill>
                <a:latin typeface="+mn-lt"/>
                <a:ea typeface="+mn-ea"/>
                <a:cs typeface="+mn-cs"/>
              </a:defRPr>
            </a:lvl6pPr>
            <a:lvl7pPr marL="3037271" algn="l" defTabSz="1012424" rtl="0" eaLnBrk="1" latinLnBrk="0" hangingPunct="1">
              <a:defRPr sz="2000" kern="1200">
                <a:solidFill>
                  <a:schemeClr val="lt1"/>
                </a:solidFill>
                <a:latin typeface="+mn-lt"/>
                <a:ea typeface="+mn-ea"/>
                <a:cs typeface="+mn-cs"/>
              </a:defRPr>
            </a:lvl7pPr>
            <a:lvl8pPr marL="3543483" algn="l" defTabSz="1012424" rtl="0" eaLnBrk="1" latinLnBrk="0" hangingPunct="1">
              <a:defRPr sz="2000" kern="1200">
                <a:solidFill>
                  <a:schemeClr val="lt1"/>
                </a:solidFill>
                <a:latin typeface="+mn-lt"/>
                <a:ea typeface="+mn-ea"/>
                <a:cs typeface="+mn-cs"/>
              </a:defRPr>
            </a:lvl8pPr>
            <a:lvl9pPr marL="4049695" algn="l" defTabSz="1012424" rtl="0" eaLnBrk="1" latinLnBrk="0" hangingPunct="1">
              <a:defRPr sz="2000" kern="1200">
                <a:solidFill>
                  <a:schemeClr val="lt1"/>
                </a:solidFill>
                <a:latin typeface="+mn-lt"/>
                <a:ea typeface="+mn-ea"/>
                <a:cs typeface="+mn-cs"/>
              </a:defRPr>
            </a:lvl9pPr>
          </a:lstStyle>
          <a:p>
            <a:r>
              <a:rPr lang="bn-BD" sz="3200" b="1" dirty="0">
                <a:solidFill>
                  <a:srgbClr val="002060"/>
                </a:solidFill>
                <a:latin typeface="NikoshBAN" pitchFamily="2" charset="0"/>
                <a:cs typeface="NikoshBAN" pitchFamily="2" charset="0"/>
              </a:rPr>
              <a:t>পরস্পরের দেখা-সাক্ষাত হয়।</a:t>
            </a:r>
            <a:r>
              <a:rPr lang="en-US" sz="3200" b="1" dirty="0">
                <a:solidFill>
                  <a:srgbClr val="002060"/>
                </a:solidFill>
                <a:latin typeface="NikoshBAN" pitchFamily="2" charset="0"/>
                <a:cs typeface="NikoshBAN" pitchFamily="2" charset="0"/>
              </a:rPr>
              <a:t> </a:t>
            </a:r>
            <a:r>
              <a:rPr lang="bn-BD" sz="3200" b="1" dirty="0">
                <a:solidFill>
                  <a:srgbClr val="002060"/>
                </a:solidFill>
                <a:latin typeface="NikoshBAN" pitchFamily="2" charset="0"/>
                <a:cs typeface="NikoshBAN" pitchFamily="2" charset="0"/>
              </a:rPr>
              <a:t>কুশলাদি বিনিময়ের সুযোগ হয়।</a:t>
            </a:r>
            <a:endParaRPr lang="en-US" sz="3200" b="1" dirty="0">
              <a:solidFill>
                <a:srgbClr val="002060"/>
              </a:solidFill>
              <a:latin typeface="NikoshBAN" pitchFamily="2" charset="0"/>
              <a:cs typeface="NikoshBAN" pitchFamily="2" charset="0"/>
            </a:endParaRPr>
          </a:p>
        </p:txBody>
      </p:sp>
      <p:sp>
        <p:nvSpPr>
          <p:cNvPr id="8" name="Rectangle 7"/>
          <p:cNvSpPr/>
          <p:nvPr/>
        </p:nvSpPr>
        <p:spPr>
          <a:xfrm>
            <a:off x="0" y="4953000"/>
            <a:ext cx="9144000" cy="1569660"/>
          </a:xfrm>
          <a:prstGeom prst="rect">
            <a:avLst/>
          </a:prstGeom>
        </p:spPr>
        <p:txBody>
          <a:bodyPr wrap="square">
            <a:spAutoFit/>
          </a:bodyPr>
          <a:lstStyle/>
          <a:p>
            <a:r>
              <a:rPr lang="bn-BD" sz="3200" b="1" dirty="0" smtClean="0">
                <a:solidFill>
                  <a:srgbClr val="003300"/>
                </a:solidFill>
                <a:latin typeface="NikoshBAN" pitchFamily="2" charset="0"/>
                <a:cs typeface="NikoshBAN" pitchFamily="2" charset="0"/>
              </a:rPr>
              <a:t>সকলের মধ্যে সম্প্রীতি, ভালোবাসা ও ভ্রাতৃত্ববোধ গড়ে উঠে। মুসলিম ঐক্য সুদৃঢ় হয়। নেতার আনুগত্য প্রকাশ হয়।</a:t>
            </a:r>
            <a:endParaRPr lang="en-US" sz="3200" b="1" dirty="0">
              <a:solidFill>
                <a:srgbClr val="0033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strVal val="#ppt_w*0.70"/>
                                          </p:val>
                                        </p:tav>
                                        <p:tav tm="100000">
                                          <p:val>
                                            <p:strVal val="#ppt_w"/>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19600" y="6492875"/>
            <a:ext cx="45720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23</a:t>
            </a:fld>
            <a:endParaRPr lang="en-US" dirty="0"/>
          </a:p>
        </p:txBody>
      </p:sp>
      <p:sp>
        <p:nvSpPr>
          <p:cNvPr id="7" name="TextBox 8"/>
          <p:cNvSpPr txBox="1"/>
          <p:nvPr/>
        </p:nvSpPr>
        <p:spPr>
          <a:xfrm>
            <a:off x="0" y="4419600"/>
            <a:ext cx="9144000" cy="194889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defPPr>
              <a:defRPr lang="en-US"/>
            </a:defPPr>
            <a:lvl1pPr marL="0" algn="l" defTabSz="1012424" rtl="0" eaLnBrk="1" latinLnBrk="0" hangingPunct="1">
              <a:defRPr sz="2000" kern="1200">
                <a:solidFill>
                  <a:schemeClr val="lt1"/>
                </a:solidFill>
                <a:latin typeface="+mn-lt"/>
                <a:ea typeface="+mn-ea"/>
                <a:cs typeface="+mn-cs"/>
              </a:defRPr>
            </a:lvl1pPr>
            <a:lvl2pPr marL="506212" algn="l" defTabSz="1012424" rtl="0" eaLnBrk="1" latinLnBrk="0" hangingPunct="1">
              <a:defRPr sz="2000" kern="1200">
                <a:solidFill>
                  <a:schemeClr val="lt1"/>
                </a:solidFill>
                <a:latin typeface="+mn-lt"/>
                <a:ea typeface="+mn-ea"/>
                <a:cs typeface="+mn-cs"/>
              </a:defRPr>
            </a:lvl2pPr>
            <a:lvl3pPr marL="1012424" algn="l" defTabSz="1012424" rtl="0" eaLnBrk="1" latinLnBrk="0" hangingPunct="1">
              <a:defRPr sz="2000" kern="1200">
                <a:solidFill>
                  <a:schemeClr val="lt1"/>
                </a:solidFill>
                <a:latin typeface="+mn-lt"/>
                <a:ea typeface="+mn-ea"/>
                <a:cs typeface="+mn-cs"/>
              </a:defRPr>
            </a:lvl3pPr>
            <a:lvl4pPr marL="1518636" algn="l" defTabSz="1012424" rtl="0" eaLnBrk="1" latinLnBrk="0" hangingPunct="1">
              <a:defRPr sz="2000" kern="1200">
                <a:solidFill>
                  <a:schemeClr val="lt1"/>
                </a:solidFill>
                <a:latin typeface="+mn-lt"/>
                <a:ea typeface="+mn-ea"/>
                <a:cs typeface="+mn-cs"/>
              </a:defRPr>
            </a:lvl4pPr>
            <a:lvl5pPr marL="2024847" algn="l" defTabSz="1012424" rtl="0" eaLnBrk="1" latinLnBrk="0" hangingPunct="1">
              <a:defRPr sz="2000" kern="1200">
                <a:solidFill>
                  <a:schemeClr val="lt1"/>
                </a:solidFill>
                <a:latin typeface="+mn-lt"/>
                <a:ea typeface="+mn-ea"/>
                <a:cs typeface="+mn-cs"/>
              </a:defRPr>
            </a:lvl5pPr>
            <a:lvl6pPr marL="2531059" algn="l" defTabSz="1012424" rtl="0" eaLnBrk="1" latinLnBrk="0" hangingPunct="1">
              <a:defRPr sz="2000" kern="1200">
                <a:solidFill>
                  <a:schemeClr val="lt1"/>
                </a:solidFill>
                <a:latin typeface="+mn-lt"/>
                <a:ea typeface="+mn-ea"/>
                <a:cs typeface="+mn-cs"/>
              </a:defRPr>
            </a:lvl6pPr>
            <a:lvl7pPr marL="3037271" algn="l" defTabSz="1012424" rtl="0" eaLnBrk="1" latinLnBrk="0" hangingPunct="1">
              <a:defRPr sz="2000" kern="1200">
                <a:solidFill>
                  <a:schemeClr val="lt1"/>
                </a:solidFill>
                <a:latin typeface="+mn-lt"/>
                <a:ea typeface="+mn-ea"/>
                <a:cs typeface="+mn-cs"/>
              </a:defRPr>
            </a:lvl7pPr>
            <a:lvl8pPr marL="3543483" algn="l" defTabSz="1012424" rtl="0" eaLnBrk="1" latinLnBrk="0" hangingPunct="1">
              <a:defRPr sz="2000" kern="1200">
                <a:solidFill>
                  <a:schemeClr val="lt1"/>
                </a:solidFill>
                <a:latin typeface="+mn-lt"/>
                <a:ea typeface="+mn-ea"/>
                <a:cs typeface="+mn-cs"/>
              </a:defRPr>
            </a:lvl8pPr>
            <a:lvl9pPr marL="4049695" algn="l" defTabSz="1012424" rtl="0" eaLnBrk="1" latinLnBrk="0" hangingPunct="1">
              <a:defRPr sz="2000" kern="1200">
                <a:solidFill>
                  <a:schemeClr val="lt1"/>
                </a:solidFill>
                <a:latin typeface="+mn-lt"/>
                <a:ea typeface="+mn-ea"/>
                <a:cs typeface="+mn-cs"/>
              </a:defRPr>
            </a:lvl9pPr>
          </a:lstStyle>
          <a:p>
            <a:r>
              <a:rPr lang="bn-BD" sz="4000" b="1" dirty="0">
                <a:solidFill>
                  <a:srgbClr val="003300"/>
                </a:solidFill>
                <a:latin typeface="NikoshBAN" pitchFamily="2" charset="0"/>
                <a:cs typeface="NikoshBAN" pitchFamily="2" charset="0"/>
              </a:rPr>
              <a:t>সকলের মধ্যে সম্প্রীতি, ভালোবাসা ও ভ্রাতৃত্ববোধ গড়ে উঠে। মুসলিম ঐক্য সুদৃঢ় হয়। নেতার আনুগত্য প্রকাশ হয়।</a:t>
            </a:r>
            <a:endParaRPr lang="en-US" sz="4000" b="1" dirty="0">
              <a:solidFill>
                <a:srgbClr val="003300"/>
              </a:solidFill>
              <a:latin typeface="NikoshBAN" pitchFamily="2" charset="0"/>
              <a:cs typeface="NikoshBAN" pitchFamily="2"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xmlns="" val="0"/>
              </a:ext>
            </a:extLst>
          </a:blip>
          <a:srcRect r="15862"/>
          <a:stretch/>
        </p:blipFill>
        <p:spPr>
          <a:xfrm>
            <a:off x="643695" y="304800"/>
            <a:ext cx="7658100" cy="3913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2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5" dur="2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267200" y="6492875"/>
            <a:ext cx="48768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24</a:t>
            </a:fld>
            <a:endParaRPr lang="en-US" dirty="0"/>
          </a:p>
        </p:txBody>
      </p:sp>
      <p:sp>
        <p:nvSpPr>
          <p:cNvPr id="7" name="TextBox 6"/>
          <p:cNvSpPr txBox="1"/>
          <p:nvPr/>
        </p:nvSpPr>
        <p:spPr>
          <a:xfrm>
            <a:off x="0" y="304800"/>
            <a:ext cx="5334000" cy="5909310"/>
          </a:xfrm>
          <a:prstGeom prst="rect">
            <a:avLst/>
          </a:prstGeom>
          <a:noFill/>
        </p:spPr>
        <p:txBody>
          <a:bodyPr wrap="square" rtlCol="0">
            <a:spAutoFit/>
          </a:bodyPr>
          <a:lstStyle/>
          <a:p>
            <a:r>
              <a:rPr lang="bn-BD"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itchFamily="2" charset="0"/>
                <a:cs typeface="NikoshBAN" pitchFamily="2" charset="0"/>
              </a:rPr>
              <a:t>জুমার সালাত আদায়ের লক্ষ্যে মুসল্লিগণ-</a:t>
            </a:r>
          </a:p>
          <a:p>
            <a:pPr marL="571500" indent="-571500">
              <a:buFont typeface="Wingdings" pitchFamily="2" charset="2"/>
              <a:buChar char="v"/>
            </a:pPr>
            <a:r>
              <a:rPr lang="bn-BD" sz="3600" b="1" dirty="0" smtClean="0">
                <a:solidFill>
                  <a:srgbClr val="242B0F"/>
                </a:solidFill>
                <a:latin typeface="NikoshBAN" pitchFamily="2" charset="0"/>
                <a:cs typeface="NikoshBAN" pitchFamily="2" charset="0"/>
              </a:rPr>
              <a:t>গোসলের মাধ্যমে পবিত্র ও পরিষ্কার-পরিচ্ছন্ন হয়।</a:t>
            </a:r>
          </a:p>
          <a:p>
            <a:pPr marL="571500" indent="-571500">
              <a:buFont typeface="Wingdings" pitchFamily="2" charset="2"/>
              <a:buChar char="v"/>
            </a:pPr>
            <a:r>
              <a:rPr lang="bn-BD" sz="3600" b="1" dirty="0" smtClean="0">
                <a:solidFill>
                  <a:srgbClr val="242B0F"/>
                </a:solidFill>
                <a:latin typeface="NikoshBAN" pitchFamily="2" charset="0"/>
                <a:cs typeface="NikoshBAN" pitchFamily="2" charset="0"/>
              </a:rPr>
              <a:t>যথাসম্ভব পরিষ্কার কাপড় পরিধান করে।</a:t>
            </a:r>
          </a:p>
          <a:p>
            <a:pPr marL="571500" indent="-571500">
              <a:buFont typeface="Wingdings" pitchFamily="2" charset="2"/>
              <a:buChar char="v"/>
            </a:pPr>
            <a:r>
              <a:rPr lang="bn-BD" sz="3600" b="1" dirty="0" smtClean="0">
                <a:solidFill>
                  <a:srgbClr val="242B0F"/>
                </a:solidFill>
                <a:latin typeface="NikoshBAN" pitchFamily="2" charset="0"/>
                <a:cs typeface="NikoshBAN" pitchFamily="2" charset="0"/>
              </a:rPr>
              <a:t>প্রথম কাতারে বসার মানসিকতা বাড়ে।</a:t>
            </a:r>
          </a:p>
          <a:p>
            <a:pPr marL="571500" indent="-571500">
              <a:buFont typeface="Wingdings" pitchFamily="2" charset="2"/>
              <a:buChar char="v"/>
            </a:pPr>
            <a:r>
              <a:rPr lang="bn-BD" sz="3600" b="1" dirty="0" smtClean="0">
                <a:solidFill>
                  <a:srgbClr val="242B0F"/>
                </a:solidFill>
                <a:latin typeface="NikoshBAN" pitchFamily="2" charset="0"/>
                <a:cs typeface="NikoshBAN" pitchFamily="2" charset="0"/>
              </a:rPr>
              <a:t>মন প্রফুল্ল থাকে।</a:t>
            </a:r>
          </a:p>
          <a:p>
            <a:endParaRPr lang="en-US" dirty="0"/>
          </a:p>
        </p:txBody>
      </p:sp>
      <p:pic>
        <p:nvPicPr>
          <p:cNvPr id="8" name="Picture 7" descr="C:\Users\Md. Yunus Azad\Desktop\file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57800" y="533400"/>
            <a:ext cx="3886200" cy="4983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strVal val="#ppt_w*0.70"/>
                                          </p:val>
                                        </p:tav>
                                        <p:tav tm="100000">
                                          <p:val>
                                            <p:strVal val="#ppt_w"/>
                                          </p:val>
                                        </p:tav>
                                      </p:tavLst>
                                    </p:anim>
                                    <p:anim calcmode="lin" valueType="num">
                                      <p:cBhvr>
                                        <p:cTn id="15" dur="2000" fill="hold"/>
                                        <p:tgtEl>
                                          <p:spTgt spid="7"/>
                                        </p:tgtEl>
                                        <p:attrNameLst>
                                          <p:attrName>ppt_h</p:attrName>
                                        </p:attrNameLst>
                                      </p:cBhvr>
                                      <p:tavLst>
                                        <p:tav tm="0">
                                          <p:val>
                                            <p:strVal val="#ppt_h"/>
                                          </p:val>
                                        </p:tav>
                                        <p:tav tm="100000">
                                          <p:val>
                                            <p:strVal val="#ppt_h"/>
                                          </p:val>
                                        </p:tav>
                                      </p:tavLst>
                                    </p:anim>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19600" y="6492875"/>
            <a:ext cx="46482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25</a:t>
            </a:fld>
            <a:endParaRPr lang="en-US" dirty="0"/>
          </a:p>
        </p:txBody>
      </p:sp>
      <p:sp>
        <p:nvSpPr>
          <p:cNvPr id="5" name="Oval 4"/>
          <p:cNvSpPr/>
          <p:nvPr/>
        </p:nvSpPr>
        <p:spPr>
          <a:xfrm>
            <a:off x="2895600" y="0"/>
            <a:ext cx="3657600" cy="990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400" b="1" dirty="0" err="1" smtClean="0">
                <a:solidFill>
                  <a:srgbClr val="003300"/>
                </a:solidFill>
              </a:rPr>
              <a:t>মূল্যায়ন</a:t>
            </a:r>
            <a:r>
              <a:rPr lang="en-US" sz="4400" b="1" dirty="0" smtClean="0">
                <a:solidFill>
                  <a:srgbClr val="003300"/>
                </a:solidFill>
              </a:rPr>
              <a:t> </a:t>
            </a:r>
            <a:endParaRPr lang="en-US" sz="4400" b="1" dirty="0">
              <a:solidFill>
                <a:srgbClr val="003300"/>
              </a:solidFill>
            </a:endParaRPr>
          </a:p>
        </p:txBody>
      </p:sp>
      <p:sp>
        <p:nvSpPr>
          <p:cNvPr id="6" name="TextBox 5"/>
          <p:cNvSpPr txBox="1"/>
          <p:nvPr/>
        </p:nvSpPr>
        <p:spPr>
          <a:xfrm>
            <a:off x="0" y="1066800"/>
            <a:ext cx="7848600" cy="707886"/>
          </a:xfrm>
          <a:prstGeom prst="rect">
            <a:avLst/>
          </a:prstGeom>
          <a:noFill/>
        </p:spPr>
        <p:txBody>
          <a:bodyPr wrap="square" rtlCol="0">
            <a:spAutoFit/>
          </a:bodyPr>
          <a:lstStyle/>
          <a:p>
            <a:pPr>
              <a:buFont typeface="Wingdings" pitchFamily="2" charset="2"/>
              <a:buChar char="Ø"/>
            </a:pPr>
            <a:r>
              <a:rPr lang="en-US" sz="4000" b="1" dirty="0" smtClean="0">
                <a:solidFill>
                  <a:srgbClr val="002060"/>
                </a:solidFill>
              </a:rPr>
              <a:t> </a:t>
            </a:r>
            <a:r>
              <a:rPr lang="en-US" sz="4000" b="1" dirty="0" err="1" smtClean="0">
                <a:solidFill>
                  <a:srgbClr val="002060"/>
                </a:solidFill>
              </a:rPr>
              <a:t>জুমার</a:t>
            </a:r>
            <a:r>
              <a:rPr lang="en-US" sz="4000" b="1" dirty="0" smtClean="0">
                <a:solidFill>
                  <a:srgbClr val="002060"/>
                </a:solidFill>
              </a:rPr>
              <a:t> </a:t>
            </a:r>
            <a:r>
              <a:rPr lang="en-US" sz="4000" b="1" dirty="0" err="1" smtClean="0">
                <a:solidFill>
                  <a:srgbClr val="002060"/>
                </a:solidFill>
              </a:rPr>
              <a:t>সালাত</a:t>
            </a:r>
            <a:r>
              <a:rPr lang="en-US" sz="4000" b="1" dirty="0" smtClean="0">
                <a:solidFill>
                  <a:srgbClr val="002060"/>
                </a:solidFill>
              </a:rPr>
              <a:t> </a:t>
            </a:r>
            <a:r>
              <a:rPr lang="en-US" sz="4000" b="1" dirty="0" err="1" smtClean="0">
                <a:solidFill>
                  <a:srgbClr val="002060"/>
                </a:solidFill>
              </a:rPr>
              <a:t>কাকে</a:t>
            </a:r>
            <a:r>
              <a:rPr lang="en-US" sz="4000" b="1" dirty="0" smtClean="0">
                <a:solidFill>
                  <a:srgbClr val="002060"/>
                </a:solidFill>
              </a:rPr>
              <a:t> </a:t>
            </a:r>
            <a:r>
              <a:rPr lang="en-US" sz="4000" b="1" dirty="0" err="1" smtClean="0">
                <a:solidFill>
                  <a:srgbClr val="002060"/>
                </a:solidFill>
              </a:rPr>
              <a:t>বলে</a:t>
            </a:r>
            <a:r>
              <a:rPr lang="en-US" sz="4000" b="1" dirty="0" smtClean="0">
                <a:solidFill>
                  <a:srgbClr val="002060"/>
                </a:solidFill>
              </a:rPr>
              <a:t>? </a:t>
            </a:r>
            <a:endParaRPr lang="en-US" sz="4000" b="1" dirty="0">
              <a:solidFill>
                <a:srgbClr val="002060"/>
              </a:solidFill>
            </a:endParaRPr>
          </a:p>
        </p:txBody>
      </p:sp>
      <p:sp>
        <p:nvSpPr>
          <p:cNvPr id="7" name="TextBox 6"/>
          <p:cNvSpPr txBox="1"/>
          <p:nvPr/>
        </p:nvSpPr>
        <p:spPr>
          <a:xfrm>
            <a:off x="0" y="3254514"/>
            <a:ext cx="9144000" cy="707886"/>
          </a:xfrm>
          <a:prstGeom prst="rect">
            <a:avLst/>
          </a:prstGeom>
          <a:noFill/>
        </p:spPr>
        <p:txBody>
          <a:bodyPr wrap="square" rtlCol="0">
            <a:spAutoFit/>
          </a:bodyPr>
          <a:lstStyle/>
          <a:p>
            <a:pPr>
              <a:buFont typeface="Wingdings" pitchFamily="2" charset="2"/>
              <a:buChar char="Ø"/>
            </a:pPr>
            <a:r>
              <a:rPr lang="en-US" sz="4000" b="1" dirty="0" err="1" smtClean="0">
                <a:solidFill>
                  <a:srgbClr val="002060"/>
                </a:solidFill>
              </a:rPr>
              <a:t>জুমার</a:t>
            </a:r>
            <a:r>
              <a:rPr lang="en-US" sz="4000" b="1" dirty="0" smtClean="0">
                <a:solidFill>
                  <a:srgbClr val="002060"/>
                </a:solidFill>
              </a:rPr>
              <a:t> </a:t>
            </a:r>
            <a:r>
              <a:rPr lang="en-US" sz="4000" b="1" dirty="0" err="1" smtClean="0">
                <a:solidFill>
                  <a:srgbClr val="002060"/>
                </a:solidFill>
              </a:rPr>
              <a:t>সালাত</a:t>
            </a:r>
            <a:r>
              <a:rPr lang="en-US" sz="4000" b="1" dirty="0" smtClean="0">
                <a:solidFill>
                  <a:srgbClr val="002060"/>
                </a:solidFill>
              </a:rPr>
              <a:t> </a:t>
            </a:r>
            <a:r>
              <a:rPr lang="en-US" sz="4000" b="1" dirty="0" err="1" smtClean="0">
                <a:solidFill>
                  <a:srgbClr val="002060"/>
                </a:solidFill>
              </a:rPr>
              <a:t>কাদের</a:t>
            </a:r>
            <a:r>
              <a:rPr lang="en-US" sz="4000" b="1" dirty="0" smtClean="0">
                <a:solidFill>
                  <a:srgbClr val="002060"/>
                </a:solidFill>
              </a:rPr>
              <a:t> </a:t>
            </a:r>
            <a:r>
              <a:rPr lang="en-US" sz="4000" b="1" dirty="0" err="1" smtClean="0">
                <a:solidFill>
                  <a:srgbClr val="002060"/>
                </a:solidFill>
              </a:rPr>
              <a:t>উপর</a:t>
            </a:r>
            <a:r>
              <a:rPr lang="en-US" sz="4000" b="1" dirty="0" smtClean="0">
                <a:solidFill>
                  <a:srgbClr val="002060"/>
                </a:solidFill>
              </a:rPr>
              <a:t> </a:t>
            </a:r>
            <a:r>
              <a:rPr lang="en-US" sz="4000" b="1" dirty="0" err="1" smtClean="0">
                <a:solidFill>
                  <a:srgbClr val="002060"/>
                </a:solidFill>
              </a:rPr>
              <a:t>ফরজ</a:t>
            </a:r>
            <a:r>
              <a:rPr lang="en-US" sz="4000" b="1" dirty="0" smtClean="0">
                <a:solidFill>
                  <a:srgbClr val="002060"/>
                </a:solidFill>
              </a:rPr>
              <a:t>? </a:t>
            </a:r>
            <a:endParaRPr lang="en-US" sz="4000" b="1" dirty="0">
              <a:solidFill>
                <a:srgbClr val="002060"/>
              </a:solidFill>
            </a:endParaRPr>
          </a:p>
        </p:txBody>
      </p:sp>
      <p:sp>
        <p:nvSpPr>
          <p:cNvPr id="8" name="TextBox 7"/>
          <p:cNvSpPr txBox="1"/>
          <p:nvPr/>
        </p:nvSpPr>
        <p:spPr>
          <a:xfrm>
            <a:off x="0" y="5144869"/>
            <a:ext cx="9144000" cy="707886"/>
          </a:xfrm>
          <a:prstGeom prst="rect">
            <a:avLst/>
          </a:prstGeom>
          <a:noFill/>
        </p:spPr>
        <p:txBody>
          <a:bodyPr wrap="square" rtlCol="0">
            <a:spAutoFit/>
          </a:bodyPr>
          <a:lstStyle/>
          <a:p>
            <a:pPr>
              <a:buFont typeface="Wingdings" pitchFamily="2" charset="2"/>
              <a:buChar char="Ø"/>
            </a:pPr>
            <a:r>
              <a:rPr lang="en-US" sz="4000" b="1" dirty="0" smtClean="0">
                <a:solidFill>
                  <a:srgbClr val="002060"/>
                </a:solidFill>
              </a:rPr>
              <a:t> </a:t>
            </a:r>
            <a:r>
              <a:rPr lang="en-US" sz="4000" b="1" dirty="0" err="1" smtClean="0">
                <a:solidFill>
                  <a:srgbClr val="002060"/>
                </a:solidFill>
              </a:rPr>
              <a:t>জুমার</a:t>
            </a:r>
            <a:r>
              <a:rPr lang="en-US" sz="4000" b="1" dirty="0" smtClean="0">
                <a:solidFill>
                  <a:srgbClr val="002060"/>
                </a:solidFill>
              </a:rPr>
              <a:t> </a:t>
            </a:r>
            <a:r>
              <a:rPr lang="en-US" sz="4000" b="1" dirty="0" err="1" smtClean="0">
                <a:solidFill>
                  <a:srgbClr val="002060"/>
                </a:solidFill>
              </a:rPr>
              <a:t>খুতবা</a:t>
            </a:r>
            <a:r>
              <a:rPr lang="en-US" sz="4000" b="1" dirty="0" smtClean="0">
                <a:solidFill>
                  <a:srgbClr val="002060"/>
                </a:solidFill>
              </a:rPr>
              <a:t> </a:t>
            </a:r>
            <a:r>
              <a:rPr lang="en-US" sz="4000" b="1" dirty="0" err="1" smtClean="0">
                <a:solidFill>
                  <a:srgbClr val="002060"/>
                </a:solidFill>
              </a:rPr>
              <a:t>শুনার</a:t>
            </a:r>
            <a:r>
              <a:rPr lang="en-US" sz="4000" b="1" dirty="0" smtClean="0">
                <a:solidFill>
                  <a:srgbClr val="002060"/>
                </a:solidFill>
              </a:rPr>
              <a:t> </a:t>
            </a:r>
            <a:r>
              <a:rPr lang="en-US" sz="4000" b="1" dirty="0" err="1" smtClean="0">
                <a:solidFill>
                  <a:srgbClr val="002060"/>
                </a:solidFill>
              </a:rPr>
              <a:t>শরীয়</a:t>
            </a:r>
            <a:r>
              <a:rPr lang="en-US" sz="4000" b="1" dirty="0" smtClean="0">
                <a:solidFill>
                  <a:srgbClr val="002060"/>
                </a:solidFill>
              </a:rPr>
              <a:t> </a:t>
            </a:r>
            <a:r>
              <a:rPr lang="en-US" sz="4000" b="1" dirty="0" err="1" smtClean="0">
                <a:solidFill>
                  <a:srgbClr val="002060"/>
                </a:solidFill>
              </a:rPr>
              <a:t>হুকুম</a:t>
            </a:r>
            <a:r>
              <a:rPr lang="en-US" sz="4000" b="1" dirty="0" smtClean="0">
                <a:solidFill>
                  <a:srgbClr val="002060"/>
                </a:solidFill>
              </a:rPr>
              <a:t> </a:t>
            </a:r>
            <a:r>
              <a:rPr lang="en-US" sz="4000" b="1" dirty="0" err="1" smtClean="0">
                <a:solidFill>
                  <a:srgbClr val="002060"/>
                </a:solidFill>
              </a:rPr>
              <a:t>কি</a:t>
            </a:r>
            <a:r>
              <a:rPr lang="en-US" sz="4000" b="1" dirty="0" smtClean="0">
                <a:solidFill>
                  <a:srgbClr val="002060"/>
                </a:solidFill>
              </a:rPr>
              <a:t>? </a:t>
            </a:r>
            <a:endParaRPr lang="en-US" sz="4000" b="1" dirty="0">
              <a:solidFill>
                <a:srgbClr val="002060"/>
              </a:solidFill>
            </a:endParaRPr>
          </a:p>
        </p:txBody>
      </p:sp>
      <p:sp>
        <p:nvSpPr>
          <p:cNvPr id="9" name="Rectangle 8"/>
          <p:cNvSpPr/>
          <p:nvPr/>
        </p:nvSpPr>
        <p:spPr>
          <a:xfrm>
            <a:off x="381000" y="1752600"/>
            <a:ext cx="8763000" cy="1569660"/>
          </a:xfrm>
          <a:prstGeom prst="rect">
            <a:avLst/>
          </a:prstGeom>
        </p:spPr>
        <p:txBody>
          <a:bodyPr wrap="square">
            <a:spAutoFit/>
          </a:bodyPr>
          <a:lstStyle/>
          <a:p>
            <a:pPr>
              <a:buFont typeface="Wingdings" pitchFamily="2" charset="2"/>
              <a:buChar char="ü"/>
            </a:pPr>
            <a:r>
              <a:rPr lang="bn-BD" sz="3200" b="1" dirty="0">
                <a:solidFill>
                  <a:srgbClr val="353F15"/>
                </a:solidFill>
                <a:latin typeface="NikoshBAN" pitchFamily="2" charset="0"/>
                <a:cs typeface="NikoshBAN" pitchFamily="2" charset="0"/>
              </a:rPr>
              <a:t>শুক্রবার যুহরের সময়ে যুহরের সালাতের পরিবর্তে যে সালাত আদায় করা হয়, তাকে বলা হয় জুমার সালাত। </a:t>
            </a:r>
            <a:endParaRPr lang="en-US" sz="3200" b="1" dirty="0">
              <a:solidFill>
                <a:srgbClr val="353F15"/>
              </a:solidFill>
              <a:latin typeface="NikoshBAN" pitchFamily="2" charset="0"/>
              <a:cs typeface="NikoshBAN" pitchFamily="2" charset="0"/>
            </a:endParaRPr>
          </a:p>
        </p:txBody>
      </p:sp>
      <p:sp>
        <p:nvSpPr>
          <p:cNvPr id="10" name="TextBox 9"/>
          <p:cNvSpPr txBox="1"/>
          <p:nvPr/>
        </p:nvSpPr>
        <p:spPr>
          <a:xfrm>
            <a:off x="533400" y="3962400"/>
            <a:ext cx="8610600" cy="1077218"/>
          </a:xfrm>
          <a:prstGeom prst="rect">
            <a:avLst/>
          </a:prstGeom>
          <a:noFill/>
        </p:spPr>
        <p:txBody>
          <a:bodyPr wrap="square" rtlCol="0">
            <a:spAutoFit/>
          </a:bodyPr>
          <a:lstStyle/>
          <a:p>
            <a:pPr>
              <a:buFont typeface="Wingdings" pitchFamily="2" charset="2"/>
              <a:buChar char="ü"/>
            </a:pPr>
            <a:r>
              <a:rPr lang="en-US" sz="3200" b="1" dirty="0" err="1" smtClean="0">
                <a:solidFill>
                  <a:srgbClr val="353F15"/>
                </a:solidFill>
              </a:rPr>
              <a:t>প্রত্যেক</a:t>
            </a:r>
            <a:r>
              <a:rPr lang="en-US" sz="3200" b="1" dirty="0" smtClean="0">
                <a:solidFill>
                  <a:srgbClr val="353F15"/>
                </a:solidFill>
              </a:rPr>
              <a:t> </a:t>
            </a:r>
            <a:r>
              <a:rPr lang="en-US" sz="3200" b="1" dirty="0" err="1" smtClean="0">
                <a:solidFill>
                  <a:srgbClr val="353F15"/>
                </a:solidFill>
              </a:rPr>
              <a:t>প্রাপ্তবয়স্ক</a:t>
            </a:r>
            <a:r>
              <a:rPr lang="en-US" sz="3200" b="1" dirty="0" smtClean="0">
                <a:solidFill>
                  <a:srgbClr val="353F15"/>
                </a:solidFill>
              </a:rPr>
              <a:t>, </a:t>
            </a:r>
            <a:r>
              <a:rPr lang="en-US" sz="3200" b="1" dirty="0" err="1" smtClean="0">
                <a:solidFill>
                  <a:srgbClr val="353F15"/>
                </a:solidFill>
              </a:rPr>
              <a:t>বুদ্ধিমান,স্বাধীন</a:t>
            </a:r>
            <a:r>
              <a:rPr lang="en-US" sz="3200" b="1" dirty="0" smtClean="0">
                <a:solidFill>
                  <a:srgbClr val="353F15"/>
                </a:solidFill>
              </a:rPr>
              <a:t>, </a:t>
            </a:r>
            <a:r>
              <a:rPr lang="en-US" sz="3200" b="1" dirty="0" err="1" smtClean="0">
                <a:solidFill>
                  <a:srgbClr val="353F15"/>
                </a:solidFill>
              </a:rPr>
              <a:t>মুসলিম</a:t>
            </a:r>
            <a:r>
              <a:rPr lang="en-US" sz="3200" b="1" dirty="0" smtClean="0">
                <a:solidFill>
                  <a:srgbClr val="353F15"/>
                </a:solidFill>
              </a:rPr>
              <a:t> </a:t>
            </a:r>
            <a:r>
              <a:rPr lang="en-US" sz="3200" b="1" dirty="0" err="1" smtClean="0">
                <a:solidFill>
                  <a:srgbClr val="353F15"/>
                </a:solidFill>
              </a:rPr>
              <a:t>পুরুষের</a:t>
            </a:r>
            <a:r>
              <a:rPr lang="en-US" sz="3200" b="1" dirty="0" smtClean="0">
                <a:solidFill>
                  <a:srgbClr val="353F15"/>
                </a:solidFill>
              </a:rPr>
              <a:t> </a:t>
            </a:r>
            <a:r>
              <a:rPr lang="en-US" sz="3200" b="1" dirty="0" err="1" smtClean="0">
                <a:solidFill>
                  <a:srgbClr val="353F15"/>
                </a:solidFill>
              </a:rPr>
              <a:t>উপর</a:t>
            </a:r>
            <a:r>
              <a:rPr lang="en-US" sz="3200" b="1" dirty="0" smtClean="0">
                <a:solidFill>
                  <a:srgbClr val="353F15"/>
                </a:solidFill>
              </a:rPr>
              <a:t>।</a:t>
            </a:r>
            <a:endParaRPr lang="en-US" sz="3200" b="1" dirty="0">
              <a:solidFill>
                <a:srgbClr val="353F15"/>
              </a:solidFill>
            </a:endParaRPr>
          </a:p>
        </p:txBody>
      </p:sp>
      <p:sp>
        <p:nvSpPr>
          <p:cNvPr id="11" name="TextBox 10"/>
          <p:cNvSpPr txBox="1"/>
          <p:nvPr/>
        </p:nvSpPr>
        <p:spPr>
          <a:xfrm>
            <a:off x="533400" y="5943600"/>
            <a:ext cx="3276600" cy="584775"/>
          </a:xfrm>
          <a:prstGeom prst="rect">
            <a:avLst/>
          </a:prstGeom>
          <a:noFill/>
        </p:spPr>
        <p:txBody>
          <a:bodyPr wrap="square" rtlCol="0">
            <a:spAutoFit/>
          </a:bodyPr>
          <a:lstStyle/>
          <a:p>
            <a:pPr>
              <a:buFont typeface="Wingdings" pitchFamily="2" charset="2"/>
              <a:buChar char="ü"/>
            </a:pPr>
            <a:r>
              <a:rPr lang="en-US" sz="3200" b="1" dirty="0" smtClean="0">
                <a:solidFill>
                  <a:srgbClr val="353F15"/>
                </a:solidFill>
              </a:rPr>
              <a:t> </a:t>
            </a:r>
            <a:r>
              <a:rPr lang="en-US" sz="3200" b="1" dirty="0" err="1" smtClean="0">
                <a:solidFill>
                  <a:srgbClr val="353F15"/>
                </a:solidFill>
              </a:rPr>
              <a:t>ওয়াজিব</a:t>
            </a:r>
            <a:r>
              <a:rPr lang="en-US" sz="3200" b="1" dirty="0" smtClean="0">
                <a:solidFill>
                  <a:srgbClr val="353F15"/>
                </a:solidFill>
              </a:rPr>
              <a:t>।  </a:t>
            </a:r>
            <a:endParaRPr lang="en-US" sz="3200" b="1" dirty="0">
              <a:solidFill>
                <a:srgbClr val="353F1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2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6" dur="2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strVal val="#ppt_w*0.70"/>
                                          </p:val>
                                        </p:tav>
                                        <p:tav tm="100000">
                                          <p:val>
                                            <p:strVal val="#ppt_w"/>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animEffect transition="in" filter="fade">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000" fill="hold"/>
                                        <p:tgtEl>
                                          <p:spTgt spid="8"/>
                                        </p:tgtEl>
                                        <p:attrNameLst>
                                          <p:attrName>ppt_w</p:attrName>
                                        </p:attrNameLst>
                                      </p:cBhvr>
                                      <p:tavLst>
                                        <p:tav tm="0">
                                          <p:val>
                                            <p:strVal val="#ppt_w*0.70"/>
                                          </p:val>
                                        </p:tav>
                                        <p:tav tm="100000">
                                          <p:val>
                                            <p:strVal val="#ppt_w"/>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animEffect transition="in" filter="fade">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Date Placeholder 1"/>
          <p:cNvSpPr txBox="1">
            <a:spLocks/>
          </p:cNvSpPr>
          <p:nvPr/>
        </p:nvSpPr>
        <p:spPr>
          <a:xfrm>
            <a:off x="0" y="6492875"/>
            <a:ext cx="2133600" cy="365125"/>
          </a:xfrm>
          <a:prstGeom prst="rect">
            <a:avLst/>
          </a:prstGeom>
        </p:spPr>
        <p:txBody>
          <a:bodyPr vert="horz" lIns="0" tIns="0" rIns="0" bIns="0" anchor="b"/>
          <a:lstStyle/>
          <a:p>
            <a:pPr marL="0" marR="0" lvl="0" indent="0" algn="l" defTabSz="914400" rtl="0" eaLnBrk="1" fontAlgn="auto" latinLnBrk="0" hangingPunct="1">
              <a:lnSpc>
                <a:spcPct val="100000"/>
              </a:lnSpc>
              <a:spcBef>
                <a:spcPts val="0"/>
              </a:spcBef>
              <a:spcAft>
                <a:spcPts val="0"/>
              </a:spcAft>
              <a:buClrTx/>
              <a:buSzTx/>
              <a:buFontTx/>
              <a:buNone/>
              <a:tabLst/>
              <a:defRPr/>
            </a:pPr>
            <a:fld id="{75B346B8-6211-4518-9436-49BCE6C7FC56}" type="datetime2">
              <a:rPr kumimoji="0" lang="en-US" sz="1200" b="1"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Monday, February 22, 2021</a:t>
            </a:fld>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6" name="Footer Placeholder 2"/>
          <p:cNvSpPr txBox="1">
            <a:spLocks/>
          </p:cNvSpPr>
          <p:nvPr/>
        </p:nvSpPr>
        <p:spPr>
          <a:xfrm>
            <a:off x="4419600" y="6492875"/>
            <a:ext cx="4648200" cy="365125"/>
          </a:xfrm>
          <a:prstGeom prst="rect">
            <a:avLst/>
          </a:prstGeom>
        </p:spPr>
        <p:txBody>
          <a:bodyPr vert="horz" lIns="0" tIns="0" rIns="0" bIns="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chemeClr val="tx2">
                    <a:shade val="90000"/>
                  </a:schemeClr>
                </a:solidFill>
                <a:effectLst/>
                <a:uLnTx/>
                <a:uFillTx/>
                <a:latin typeface="+mn-lt"/>
                <a:ea typeface="+mn-ea"/>
                <a:cs typeface="+mn-cs"/>
              </a:rPr>
              <a:t>Md. Kawcher Hossen, Assis't Teacher, Karim Ullah High School</a:t>
            </a:r>
            <a:endParaRPr kumimoji="0" lang="en-US" sz="1200" b="1"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Slide Number Placeholder 3"/>
          <p:cNvSpPr txBox="1">
            <a:spLocks/>
          </p:cNvSpPr>
          <p:nvPr/>
        </p:nvSpPr>
        <p:spPr>
          <a:xfrm>
            <a:off x="8382000" y="6492875"/>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 name="Oval 7"/>
          <p:cNvSpPr/>
          <p:nvPr/>
        </p:nvSpPr>
        <p:spPr>
          <a:xfrm>
            <a:off x="2895600" y="0"/>
            <a:ext cx="3657600" cy="990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400" b="1" dirty="0" err="1" smtClean="0">
                <a:solidFill>
                  <a:srgbClr val="003300"/>
                </a:solidFill>
              </a:rPr>
              <a:t>মূল্যায়ন</a:t>
            </a:r>
            <a:r>
              <a:rPr lang="en-US" sz="4400" b="1" dirty="0" smtClean="0">
                <a:solidFill>
                  <a:srgbClr val="003300"/>
                </a:solidFill>
              </a:rPr>
              <a:t> </a:t>
            </a:r>
            <a:endParaRPr lang="en-US" sz="4400" b="1" dirty="0">
              <a:solidFill>
                <a:srgbClr val="003300"/>
              </a:solidFill>
            </a:endParaRPr>
          </a:p>
        </p:txBody>
      </p:sp>
      <p:sp>
        <p:nvSpPr>
          <p:cNvPr id="9" name="TextBox 8"/>
          <p:cNvSpPr txBox="1"/>
          <p:nvPr/>
        </p:nvSpPr>
        <p:spPr>
          <a:xfrm>
            <a:off x="0" y="1066800"/>
            <a:ext cx="9144000" cy="1323439"/>
          </a:xfrm>
          <a:prstGeom prst="rect">
            <a:avLst/>
          </a:prstGeom>
          <a:noFill/>
        </p:spPr>
        <p:txBody>
          <a:bodyPr wrap="square" rtlCol="0">
            <a:spAutoFit/>
          </a:bodyPr>
          <a:lstStyle/>
          <a:p>
            <a:pPr>
              <a:buFont typeface="Wingdings" pitchFamily="2" charset="2"/>
              <a:buChar char="Ø"/>
            </a:pPr>
            <a:r>
              <a:rPr lang="en-US" sz="4000" b="1" dirty="0" smtClean="0">
                <a:solidFill>
                  <a:srgbClr val="002060"/>
                </a:solidFill>
              </a:rPr>
              <a:t> </a:t>
            </a:r>
            <a:r>
              <a:rPr lang="en-US" sz="4000" b="1" dirty="0" err="1" smtClean="0">
                <a:solidFill>
                  <a:srgbClr val="002060"/>
                </a:solidFill>
              </a:rPr>
              <a:t>কোনো</a:t>
            </a:r>
            <a:r>
              <a:rPr lang="en-US" sz="4000" b="1" dirty="0" smtClean="0">
                <a:solidFill>
                  <a:srgbClr val="002060"/>
                </a:solidFill>
              </a:rPr>
              <a:t> </a:t>
            </a:r>
            <a:r>
              <a:rPr lang="en-US" sz="4000" b="1" dirty="0" err="1" smtClean="0">
                <a:solidFill>
                  <a:srgbClr val="002060"/>
                </a:solidFill>
              </a:rPr>
              <a:t>কারণে</a:t>
            </a:r>
            <a:r>
              <a:rPr lang="en-US" sz="4000" b="1" dirty="0" smtClean="0">
                <a:solidFill>
                  <a:srgbClr val="002060"/>
                </a:solidFill>
              </a:rPr>
              <a:t> </a:t>
            </a:r>
            <a:r>
              <a:rPr lang="en-US" sz="4000" b="1" dirty="0" err="1" smtClean="0">
                <a:solidFill>
                  <a:srgbClr val="002060"/>
                </a:solidFill>
              </a:rPr>
              <a:t>জুমার</a:t>
            </a:r>
            <a:r>
              <a:rPr lang="en-US" sz="4000" b="1" dirty="0" smtClean="0">
                <a:solidFill>
                  <a:srgbClr val="002060"/>
                </a:solidFill>
              </a:rPr>
              <a:t> </a:t>
            </a:r>
            <a:r>
              <a:rPr lang="en-US" sz="4000" b="1" dirty="0" err="1" smtClean="0">
                <a:solidFill>
                  <a:srgbClr val="002060"/>
                </a:solidFill>
              </a:rPr>
              <a:t>সালাত</a:t>
            </a:r>
            <a:r>
              <a:rPr lang="en-US" sz="4000" b="1" dirty="0" smtClean="0">
                <a:solidFill>
                  <a:srgbClr val="002060"/>
                </a:solidFill>
              </a:rPr>
              <a:t> </a:t>
            </a:r>
            <a:r>
              <a:rPr lang="en-US" sz="4000" b="1" dirty="0" err="1" smtClean="0">
                <a:solidFill>
                  <a:srgbClr val="002060"/>
                </a:solidFill>
              </a:rPr>
              <a:t>আদায়</a:t>
            </a:r>
            <a:r>
              <a:rPr lang="en-US" sz="4000" b="1" dirty="0" smtClean="0">
                <a:solidFill>
                  <a:srgbClr val="002060"/>
                </a:solidFill>
              </a:rPr>
              <a:t> </a:t>
            </a:r>
            <a:r>
              <a:rPr lang="en-US" sz="4000" b="1" dirty="0" err="1" smtClean="0">
                <a:solidFill>
                  <a:srgbClr val="002060"/>
                </a:solidFill>
              </a:rPr>
              <a:t>করতে</a:t>
            </a:r>
            <a:r>
              <a:rPr lang="en-US" sz="4000" b="1" dirty="0" smtClean="0">
                <a:solidFill>
                  <a:srgbClr val="002060"/>
                </a:solidFill>
              </a:rPr>
              <a:t> </a:t>
            </a:r>
            <a:r>
              <a:rPr lang="en-US" sz="4000" b="1" dirty="0" err="1" smtClean="0">
                <a:solidFill>
                  <a:srgbClr val="002060"/>
                </a:solidFill>
              </a:rPr>
              <a:t>না</a:t>
            </a:r>
            <a:r>
              <a:rPr lang="en-US" sz="4000" b="1" dirty="0" smtClean="0">
                <a:solidFill>
                  <a:srgbClr val="002060"/>
                </a:solidFill>
              </a:rPr>
              <a:t> </a:t>
            </a:r>
            <a:r>
              <a:rPr lang="en-US" sz="4000" b="1" dirty="0" err="1" smtClean="0">
                <a:solidFill>
                  <a:srgbClr val="002060"/>
                </a:solidFill>
              </a:rPr>
              <a:t>পারলে</a:t>
            </a:r>
            <a:r>
              <a:rPr lang="en-US" sz="4000" b="1" dirty="0" smtClean="0">
                <a:solidFill>
                  <a:srgbClr val="002060"/>
                </a:solidFill>
              </a:rPr>
              <a:t> </a:t>
            </a:r>
            <a:r>
              <a:rPr lang="en-US" sz="4000" b="1" dirty="0" err="1" smtClean="0">
                <a:solidFill>
                  <a:srgbClr val="002060"/>
                </a:solidFill>
              </a:rPr>
              <a:t>কি</a:t>
            </a:r>
            <a:r>
              <a:rPr lang="en-US" sz="4000" b="1" dirty="0" smtClean="0">
                <a:solidFill>
                  <a:srgbClr val="002060"/>
                </a:solidFill>
              </a:rPr>
              <a:t> </a:t>
            </a:r>
            <a:r>
              <a:rPr lang="en-US" sz="4000" b="1" dirty="0" err="1" smtClean="0">
                <a:solidFill>
                  <a:srgbClr val="002060"/>
                </a:solidFill>
              </a:rPr>
              <a:t>করবে</a:t>
            </a:r>
            <a:r>
              <a:rPr lang="en-US" sz="4000" b="1" dirty="0" smtClean="0">
                <a:solidFill>
                  <a:srgbClr val="002060"/>
                </a:solidFill>
              </a:rPr>
              <a:t>? </a:t>
            </a:r>
            <a:endParaRPr lang="en-US" sz="4000" b="1" dirty="0">
              <a:solidFill>
                <a:srgbClr val="002060"/>
              </a:solidFill>
            </a:endParaRPr>
          </a:p>
        </p:txBody>
      </p:sp>
      <p:sp>
        <p:nvSpPr>
          <p:cNvPr id="10" name="TextBox 9"/>
          <p:cNvSpPr txBox="1"/>
          <p:nvPr/>
        </p:nvSpPr>
        <p:spPr>
          <a:xfrm>
            <a:off x="0" y="3254514"/>
            <a:ext cx="9144000" cy="707886"/>
          </a:xfrm>
          <a:prstGeom prst="rect">
            <a:avLst/>
          </a:prstGeom>
          <a:noFill/>
        </p:spPr>
        <p:txBody>
          <a:bodyPr wrap="square" rtlCol="0">
            <a:spAutoFit/>
          </a:bodyPr>
          <a:lstStyle/>
          <a:p>
            <a:pPr>
              <a:buFont typeface="Wingdings" pitchFamily="2" charset="2"/>
              <a:buChar char="Ø"/>
            </a:pPr>
            <a:r>
              <a:rPr lang="en-US" sz="4000" b="1" dirty="0" err="1" smtClean="0">
                <a:solidFill>
                  <a:srgbClr val="002060"/>
                </a:solidFill>
              </a:rPr>
              <a:t>জুমার</a:t>
            </a:r>
            <a:r>
              <a:rPr lang="en-US" sz="4000" b="1" dirty="0" smtClean="0">
                <a:solidFill>
                  <a:srgbClr val="002060"/>
                </a:solidFill>
              </a:rPr>
              <a:t> </a:t>
            </a:r>
            <a:r>
              <a:rPr lang="en-US" sz="4000" b="1" dirty="0" err="1" smtClean="0">
                <a:solidFill>
                  <a:srgbClr val="002060"/>
                </a:solidFill>
              </a:rPr>
              <a:t>সালাতের</a:t>
            </a:r>
            <a:r>
              <a:rPr lang="en-US" sz="4000" b="1" dirty="0" smtClean="0">
                <a:solidFill>
                  <a:srgbClr val="002060"/>
                </a:solidFill>
              </a:rPr>
              <a:t> </a:t>
            </a:r>
            <a:r>
              <a:rPr lang="en-US" sz="4000" b="1" dirty="0" err="1" smtClean="0">
                <a:solidFill>
                  <a:srgbClr val="002060"/>
                </a:solidFill>
              </a:rPr>
              <a:t>ফরজ</a:t>
            </a:r>
            <a:r>
              <a:rPr lang="en-US" sz="4000" b="1" dirty="0" smtClean="0">
                <a:solidFill>
                  <a:srgbClr val="002060"/>
                </a:solidFill>
              </a:rPr>
              <a:t> </a:t>
            </a:r>
            <a:r>
              <a:rPr lang="en-US" sz="4000" b="1" dirty="0" err="1" smtClean="0">
                <a:solidFill>
                  <a:srgbClr val="002060"/>
                </a:solidFill>
              </a:rPr>
              <a:t>কয়</a:t>
            </a:r>
            <a:r>
              <a:rPr lang="en-US" sz="4000" b="1" dirty="0" smtClean="0">
                <a:solidFill>
                  <a:srgbClr val="002060"/>
                </a:solidFill>
              </a:rPr>
              <a:t> </a:t>
            </a:r>
            <a:r>
              <a:rPr lang="en-US" sz="4000" b="1" dirty="0" err="1" smtClean="0">
                <a:solidFill>
                  <a:srgbClr val="002060"/>
                </a:solidFill>
              </a:rPr>
              <a:t>রাকাত</a:t>
            </a:r>
            <a:r>
              <a:rPr lang="en-US" sz="4000" b="1" dirty="0" smtClean="0">
                <a:solidFill>
                  <a:srgbClr val="002060"/>
                </a:solidFill>
              </a:rPr>
              <a:t>? </a:t>
            </a:r>
            <a:endParaRPr lang="en-US" sz="4000" b="1" dirty="0">
              <a:solidFill>
                <a:srgbClr val="002060"/>
              </a:solidFill>
            </a:endParaRPr>
          </a:p>
        </p:txBody>
      </p:sp>
      <p:sp>
        <p:nvSpPr>
          <p:cNvPr id="11" name="TextBox 10"/>
          <p:cNvSpPr txBox="1"/>
          <p:nvPr/>
        </p:nvSpPr>
        <p:spPr>
          <a:xfrm>
            <a:off x="0" y="4800600"/>
            <a:ext cx="9144000" cy="707886"/>
          </a:xfrm>
          <a:prstGeom prst="rect">
            <a:avLst/>
          </a:prstGeom>
          <a:noFill/>
        </p:spPr>
        <p:txBody>
          <a:bodyPr wrap="square" rtlCol="0">
            <a:spAutoFit/>
          </a:bodyPr>
          <a:lstStyle/>
          <a:p>
            <a:pPr>
              <a:buFont typeface="Wingdings" pitchFamily="2" charset="2"/>
              <a:buChar char="Ø"/>
            </a:pPr>
            <a:r>
              <a:rPr lang="en-US" sz="4000" b="1" dirty="0" smtClean="0">
                <a:solidFill>
                  <a:srgbClr val="002060"/>
                </a:solidFill>
              </a:rPr>
              <a:t> </a:t>
            </a:r>
            <a:r>
              <a:rPr lang="en-US" sz="4000" b="1" dirty="0" err="1" smtClean="0">
                <a:solidFill>
                  <a:srgbClr val="002060"/>
                </a:solidFill>
              </a:rPr>
              <a:t>কিয়ামত</a:t>
            </a:r>
            <a:r>
              <a:rPr lang="en-US" sz="4000" b="1" dirty="0" smtClean="0">
                <a:solidFill>
                  <a:srgbClr val="002060"/>
                </a:solidFill>
              </a:rPr>
              <a:t> </a:t>
            </a:r>
            <a:r>
              <a:rPr lang="en-US" sz="4000" b="1" dirty="0" err="1" smtClean="0">
                <a:solidFill>
                  <a:srgbClr val="002060"/>
                </a:solidFill>
              </a:rPr>
              <a:t>কোন</a:t>
            </a:r>
            <a:r>
              <a:rPr lang="en-US" sz="4000" b="1" dirty="0" smtClean="0">
                <a:solidFill>
                  <a:srgbClr val="002060"/>
                </a:solidFill>
              </a:rPr>
              <a:t> </a:t>
            </a:r>
            <a:r>
              <a:rPr lang="en-US" sz="4000" b="1" dirty="0" err="1" smtClean="0">
                <a:solidFill>
                  <a:srgbClr val="002060"/>
                </a:solidFill>
              </a:rPr>
              <a:t>বারে</a:t>
            </a:r>
            <a:r>
              <a:rPr lang="en-US" sz="4000" b="1" dirty="0" smtClean="0">
                <a:solidFill>
                  <a:srgbClr val="002060"/>
                </a:solidFill>
              </a:rPr>
              <a:t> </a:t>
            </a:r>
            <a:r>
              <a:rPr lang="en-US" sz="4000" b="1" dirty="0" err="1" smtClean="0">
                <a:solidFill>
                  <a:srgbClr val="002060"/>
                </a:solidFill>
              </a:rPr>
              <a:t>সংঘঠিত</a:t>
            </a:r>
            <a:r>
              <a:rPr lang="en-US" sz="4000" b="1" dirty="0" smtClean="0">
                <a:solidFill>
                  <a:srgbClr val="002060"/>
                </a:solidFill>
              </a:rPr>
              <a:t> </a:t>
            </a:r>
            <a:r>
              <a:rPr lang="en-US" sz="4000" b="1" dirty="0" err="1" smtClean="0">
                <a:solidFill>
                  <a:srgbClr val="002060"/>
                </a:solidFill>
              </a:rPr>
              <a:t>হবে</a:t>
            </a:r>
            <a:r>
              <a:rPr lang="en-US" sz="4000" b="1" dirty="0" smtClean="0">
                <a:solidFill>
                  <a:srgbClr val="002060"/>
                </a:solidFill>
              </a:rPr>
              <a:t>? </a:t>
            </a:r>
            <a:endParaRPr lang="en-US" sz="4000" b="1" dirty="0">
              <a:solidFill>
                <a:srgbClr val="002060"/>
              </a:solidFill>
            </a:endParaRPr>
          </a:p>
        </p:txBody>
      </p:sp>
      <p:sp>
        <p:nvSpPr>
          <p:cNvPr id="12" name="Rectangle 11"/>
          <p:cNvSpPr/>
          <p:nvPr/>
        </p:nvSpPr>
        <p:spPr>
          <a:xfrm>
            <a:off x="381000" y="2438400"/>
            <a:ext cx="8763000" cy="584775"/>
          </a:xfrm>
          <a:prstGeom prst="rect">
            <a:avLst/>
          </a:prstGeom>
        </p:spPr>
        <p:txBody>
          <a:bodyPr wrap="square">
            <a:spAutoFit/>
          </a:bodyPr>
          <a:lstStyle/>
          <a:p>
            <a:pPr>
              <a:buFont typeface="Wingdings" pitchFamily="2" charset="2"/>
              <a:buChar char="ü"/>
            </a:pPr>
            <a:r>
              <a:rPr lang="en-US" sz="3200" b="1" dirty="0" smtClean="0">
                <a:solidFill>
                  <a:srgbClr val="353F15"/>
                </a:solidFill>
                <a:latin typeface="NikoshBAN" pitchFamily="2" charset="0"/>
                <a:cs typeface="NikoshBAN" pitchFamily="2" charset="0"/>
              </a:rPr>
              <a:t> </a:t>
            </a:r>
            <a:r>
              <a:rPr lang="en-US" sz="3200" b="1" dirty="0" err="1" smtClean="0">
                <a:solidFill>
                  <a:srgbClr val="353F15"/>
                </a:solidFill>
                <a:latin typeface="NikoshBAN" pitchFamily="2" charset="0"/>
                <a:cs typeface="NikoshBAN" pitchFamily="2" charset="0"/>
              </a:rPr>
              <a:t>যোহর</a:t>
            </a:r>
            <a:r>
              <a:rPr lang="bn-BD" sz="3200" b="1" dirty="0" smtClean="0">
                <a:solidFill>
                  <a:srgbClr val="353F15"/>
                </a:solidFill>
                <a:latin typeface="NikoshBAN" pitchFamily="2" charset="0"/>
                <a:cs typeface="NikoshBAN" pitchFamily="2" charset="0"/>
              </a:rPr>
              <a:t> সালাত</a:t>
            </a:r>
            <a:r>
              <a:rPr lang="en-US" sz="3200" b="1" dirty="0" smtClean="0">
                <a:solidFill>
                  <a:srgbClr val="353F15"/>
                </a:solidFill>
                <a:latin typeface="NikoshBAN" pitchFamily="2" charset="0"/>
                <a:cs typeface="NikoshBAN" pitchFamily="2" charset="0"/>
              </a:rPr>
              <a:t> </a:t>
            </a:r>
            <a:r>
              <a:rPr lang="en-US" sz="3200" b="1" dirty="0" err="1" smtClean="0">
                <a:solidFill>
                  <a:srgbClr val="353F15"/>
                </a:solidFill>
                <a:latin typeface="NikoshBAN" pitchFamily="2" charset="0"/>
                <a:cs typeface="NikoshBAN" pitchFamily="2" charset="0"/>
              </a:rPr>
              <a:t>আদায়</a:t>
            </a:r>
            <a:r>
              <a:rPr lang="en-US" sz="3200" b="1" dirty="0" smtClean="0">
                <a:solidFill>
                  <a:srgbClr val="353F15"/>
                </a:solidFill>
                <a:latin typeface="NikoshBAN" pitchFamily="2" charset="0"/>
                <a:cs typeface="NikoshBAN" pitchFamily="2" charset="0"/>
              </a:rPr>
              <a:t> </a:t>
            </a:r>
            <a:r>
              <a:rPr lang="en-US" sz="3200" b="1" dirty="0" err="1" smtClean="0">
                <a:solidFill>
                  <a:srgbClr val="353F15"/>
                </a:solidFill>
                <a:latin typeface="NikoshBAN" pitchFamily="2" charset="0"/>
                <a:cs typeface="NikoshBAN" pitchFamily="2" charset="0"/>
              </a:rPr>
              <a:t>করবে</a:t>
            </a:r>
            <a:r>
              <a:rPr lang="bn-BD" sz="3200" b="1" dirty="0" smtClean="0">
                <a:solidFill>
                  <a:srgbClr val="353F15"/>
                </a:solidFill>
                <a:latin typeface="NikoshBAN" pitchFamily="2" charset="0"/>
                <a:cs typeface="NikoshBAN" pitchFamily="2" charset="0"/>
              </a:rPr>
              <a:t>। </a:t>
            </a:r>
            <a:endParaRPr lang="en-US" sz="3200" b="1" dirty="0">
              <a:solidFill>
                <a:srgbClr val="353F15"/>
              </a:solidFill>
              <a:latin typeface="NikoshBAN" pitchFamily="2" charset="0"/>
              <a:cs typeface="NikoshBAN" pitchFamily="2" charset="0"/>
            </a:endParaRPr>
          </a:p>
        </p:txBody>
      </p:sp>
      <p:sp>
        <p:nvSpPr>
          <p:cNvPr id="13" name="TextBox 12"/>
          <p:cNvSpPr txBox="1"/>
          <p:nvPr/>
        </p:nvSpPr>
        <p:spPr>
          <a:xfrm>
            <a:off x="533400" y="3962400"/>
            <a:ext cx="8610600" cy="584775"/>
          </a:xfrm>
          <a:prstGeom prst="rect">
            <a:avLst/>
          </a:prstGeom>
          <a:noFill/>
        </p:spPr>
        <p:txBody>
          <a:bodyPr wrap="square" rtlCol="0">
            <a:spAutoFit/>
          </a:bodyPr>
          <a:lstStyle/>
          <a:p>
            <a:pPr>
              <a:buFont typeface="Wingdings" pitchFamily="2" charset="2"/>
              <a:buChar char="ü"/>
            </a:pPr>
            <a:r>
              <a:rPr lang="en-US" sz="3200" b="1" dirty="0" smtClean="0">
                <a:solidFill>
                  <a:srgbClr val="353F15"/>
                </a:solidFill>
              </a:rPr>
              <a:t> </a:t>
            </a:r>
            <a:r>
              <a:rPr lang="en-US" sz="3200" b="1" dirty="0" smtClean="0">
                <a:solidFill>
                  <a:srgbClr val="353F15"/>
                </a:solidFill>
              </a:rPr>
              <a:t>২ </a:t>
            </a:r>
            <a:r>
              <a:rPr lang="en-US" sz="3200" b="1" dirty="0" err="1" smtClean="0">
                <a:solidFill>
                  <a:srgbClr val="353F15"/>
                </a:solidFill>
              </a:rPr>
              <a:t>রাকাত</a:t>
            </a:r>
            <a:r>
              <a:rPr lang="en-US" sz="3200" b="1" dirty="0" smtClean="0">
                <a:solidFill>
                  <a:srgbClr val="353F15"/>
                </a:solidFill>
              </a:rPr>
              <a:t>। </a:t>
            </a:r>
            <a:endParaRPr lang="en-US" sz="3200" b="1" dirty="0">
              <a:solidFill>
                <a:srgbClr val="353F15"/>
              </a:solidFill>
            </a:endParaRPr>
          </a:p>
        </p:txBody>
      </p:sp>
      <p:sp>
        <p:nvSpPr>
          <p:cNvPr id="14" name="TextBox 13"/>
          <p:cNvSpPr txBox="1"/>
          <p:nvPr/>
        </p:nvSpPr>
        <p:spPr>
          <a:xfrm>
            <a:off x="533400" y="5715000"/>
            <a:ext cx="3276600" cy="584775"/>
          </a:xfrm>
          <a:prstGeom prst="rect">
            <a:avLst/>
          </a:prstGeom>
          <a:noFill/>
        </p:spPr>
        <p:txBody>
          <a:bodyPr wrap="square" rtlCol="0">
            <a:spAutoFit/>
          </a:bodyPr>
          <a:lstStyle/>
          <a:p>
            <a:pPr>
              <a:buFont typeface="Wingdings" pitchFamily="2" charset="2"/>
              <a:buChar char="ü"/>
            </a:pPr>
            <a:r>
              <a:rPr lang="en-US" sz="3200" b="1" dirty="0" smtClean="0">
                <a:solidFill>
                  <a:srgbClr val="353F15"/>
                </a:solidFill>
              </a:rPr>
              <a:t> </a:t>
            </a:r>
            <a:r>
              <a:rPr lang="en-US" sz="3200" b="1" dirty="0" err="1" smtClean="0">
                <a:solidFill>
                  <a:srgbClr val="353F15"/>
                </a:solidFill>
              </a:rPr>
              <a:t>জুমাবার</a:t>
            </a:r>
            <a:r>
              <a:rPr lang="en-US" sz="3200" b="1" dirty="0" smtClean="0">
                <a:solidFill>
                  <a:srgbClr val="353F15"/>
                </a:solidFill>
              </a:rPr>
              <a:t>।   </a:t>
            </a:r>
            <a:endParaRPr lang="en-US" sz="3200" b="1" dirty="0">
              <a:solidFill>
                <a:srgbClr val="353F1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90"/>
                                          </p:val>
                                        </p:tav>
                                        <p:tav tm="100000">
                                          <p:val>
                                            <p:fltVal val="0"/>
                                          </p:val>
                                        </p:tav>
                                      </p:tavLst>
                                    </p:anim>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2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16" dur="2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000" fill="hold"/>
                                        <p:tgtEl>
                                          <p:spTgt spid="10"/>
                                        </p:tgtEl>
                                        <p:attrNameLst>
                                          <p:attrName>ppt_w</p:attrName>
                                        </p:attrNameLst>
                                      </p:cBhvr>
                                      <p:tavLst>
                                        <p:tav tm="0">
                                          <p:val>
                                            <p:strVal val="#ppt_w*0.70"/>
                                          </p:val>
                                        </p:tav>
                                        <p:tav tm="100000">
                                          <p:val>
                                            <p:strVal val="#ppt_w"/>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animEffect transition="in" filter="fade">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2000" fill="hold"/>
                                        <p:tgtEl>
                                          <p:spTgt spid="11"/>
                                        </p:tgtEl>
                                        <p:attrNameLst>
                                          <p:attrName>ppt_w</p:attrName>
                                        </p:attrNameLst>
                                      </p:cBhvr>
                                      <p:tavLst>
                                        <p:tav tm="0">
                                          <p:val>
                                            <p:strVal val="#ppt_w*0.70"/>
                                          </p:val>
                                        </p:tav>
                                        <p:tav tm="100000">
                                          <p:val>
                                            <p:strVal val="#ppt_w"/>
                                          </p:val>
                                        </p:tav>
                                      </p:tavLst>
                                    </p:anim>
                                    <p:anim calcmode="lin" valueType="num">
                                      <p:cBhvr>
                                        <p:cTn id="30" dur="2000" fill="hold"/>
                                        <p:tgtEl>
                                          <p:spTgt spid="11"/>
                                        </p:tgtEl>
                                        <p:attrNameLst>
                                          <p:attrName>ppt_h</p:attrName>
                                        </p:attrNameLst>
                                      </p:cBhvr>
                                      <p:tavLst>
                                        <p:tav tm="0">
                                          <p:val>
                                            <p:strVal val="#ppt_h"/>
                                          </p:val>
                                        </p:tav>
                                        <p:tav tm="100000">
                                          <p:val>
                                            <p:strVal val="#ppt_h"/>
                                          </p:val>
                                        </p:tav>
                                      </p:tavLst>
                                    </p:anim>
                                    <p:animEffect transition="in" filter="fade">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ri2.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95800" y="6492875"/>
            <a:ext cx="44958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27</a:t>
            </a:fld>
            <a:endParaRPr lang="en-US" dirty="0"/>
          </a:p>
        </p:txBody>
      </p:sp>
      <p:sp>
        <p:nvSpPr>
          <p:cNvPr id="7" name="TextBox 6"/>
          <p:cNvSpPr txBox="1"/>
          <p:nvPr/>
        </p:nvSpPr>
        <p:spPr>
          <a:xfrm>
            <a:off x="2590800" y="127337"/>
            <a:ext cx="4572000" cy="1015663"/>
          </a:xfrm>
          <a:prstGeom prst="rect">
            <a:avLst/>
          </a:prstGeom>
          <a:noFill/>
        </p:spPr>
        <p:txBody>
          <a:bodyPr wrap="square" rtlCol="0">
            <a:spAutoFit/>
          </a:bodyPr>
          <a:lstStyle/>
          <a:p>
            <a:r>
              <a:rPr lang="en-US" sz="6000" b="1" dirty="0" err="1" smtClean="0">
                <a:solidFill>
                  <a:srgbClr val="FFFF00"/>
                </a:solidFill>
              </a:rPr>
              <a:t>বাড়ীর</a:t>
            </a:r>
            <a:r>
              <a:rPr lang="en-US" sz="6000" b="1" dirty="0" smtClean="0">
                <a:solidFill>
                  <a:srgbClr val="FFFF00"/>
                </a:solidFill>
              </a:rPr>
              <a:t> </a:t>
            </a:r>
            <a:r>
              <a:rPr lang="en-US" sz="6000" b="1" dirty="0" err="1" smtClean="0">
                <a:solidFill>
                  <a:srgbClr val="FFFF00"/>
                </a:solidFill>
              </a:rPr>
              <a:t>কাজ</a:t>
            </a:r>
            <a:r>
              <a:rPr lang="en-US" sz="6000" b="1" dirty="0" smtClean="0">
                <a:solidFill>
                  <a:srgbClr val="FFFF00"/>
                </a:solidFill>
              </a:rPr>
              <a:t> </a:t>
            </a:r>
          </a:p>
        </p:txBody>
      </p:sp>
      <p:sp>
        <p:nvSpPr>
          <p:cNvPr id="8" name="TextBox 7"/>
          <p:cNvSpPr txBox="1"/>
          <p:nvPr/>
        </p:nvSpPr>
        <p:spPr>
          <a:xfrm>
            <a:off x="228600" y="1981200"/>
            <a:ext cx="8915400" cy="3416320"/>
          </a:xfrm>
          <a:prstGeom prst="rect">
            <a:avLst/>
          </a:prstGeom>
          <a:noFill/>
        </p:spPr>
        <p:txBody>
          <a:bodyPr wrap="square" rtlCol="0">
            <a:spAutoFit/>
          </a:bodyPr>
          <a:lstStyle/>
          <a:p>
            <a:r>
              <a:rPr lang="en-US" sz="5400" b="1" dirty="0" smtClean="0">
                <a:solidFill>
                  <a:srgbClr val="FFFF00"/>
                </a:solidFill>
              </a:rPr>
              <a:t>“</a:t>
            </a:r>
            <a:r>
              <a:rPr lang="en-US" sz="5400" b="1" dirty="0" err="1" smtClean="0">
                <a:solidFill>
                  <a:srgbClr val="FFFF00"/>
                </a:solidFill>
              </a:rPr>
              <a:t>জুমার</a:t>
            </a:r>
            <a:r>
              <a:rPr lang="en-US" sz="5400" b="1" dirty="0" smtClean="0">
                <a:solidFill>
                  <a:srgbClr val="FFFF00"/>
                </a:solidFill>
              </a:rPr>
              <a:t> </a:t>
            </a:r>
            <a:r>
              <a:rPr lang="en-US" sz="5400" b="1" dirty="0" err="1" smtClean="0">
                <a:solidFill>
                  <a:srgbClr val="FFFF00"/>
                </a:solidFill>
              </a:rPr>
              <a:t>সালাতের</a:t>
            </a:r>
            <a:r>
              <a:rPr lang="en-US" sz="5400" b="1" dirty="0" smtClean="0">
                <a:solidFill>
                  <a:srgbClr val="FFFF00"/>
                </a:solidFill>
              </a:rPr>
              <a:t> </a:t>
            </a:r>
            <a:r>
              <a:rPr lang="en-US" sz="5400" b="1" dirty="0" err="1" smtClean="0">
                <a:solidFill>
                  <a:srgbClr val="FFFF00"/>
                </a:solidFill>
              </a:rPr>
              <a:t>মাধ্যমে</a:t>
            </a:r>
            <a:r>
              <a:rPr lang="en-US" sz="5400" b="1" dirty="0" smtClean="0">
                <a:solidFill>
                  <a:srgbClr val="FFFF00"/>
                </a:solidFill>
              </a:rPr>
              <a:t> </a:t>
            </a:r>
            <a:r>
              <a:rPr lang="en-US" sz="5400" b="1" dirty="0" err="1" smtClean="0">
                <a:solidFill>
                  <a:srgbClr val="FFFF00"/>
                </a:solidFill>
              </a:rPr>
              <a:t>সকলের</a:t>
            </a:r>
            <a:r>
              <a:rPr lang="en-US" sz="5400" b="1" dirty="0" smtClean="0">
                <a:solidFill>
                  <a:srgbClr val="FFFF00"/>
                </a:solidFill>
              </a:rPr>
              <a:t> </a:t>
            </a:r>
            <a:r>
              <a:rPr lang="en-US" sz="5400" b="1" dirty="0" err="1" smtClean="0">
                <a:solidFill>
                  <a:srgbClr val="FFFF00"/>
                </a:solidFill>
              </a:rPr>
              <a:t>মধ্যে</a:t>
            </a:r>
            <a:r>
              <a:rPr lang="en-US" sz="5400" b="1" dirty="0" smtClean="0">
                <a:solidFill>
                  <a:srgbClr val="FFFF00"/>
                </a:solidFill>
              </a:rPr>
              <a:t> </a:t>
            </a:r>
            <a:r>
              <a:rPr lang="en-US" sz="5400" b="1" dirty="0" err="1" smtClean="0">
                <a:solidFill>
                  <a:srgbClr val="FFFF00"/>
                </a:solidFill>
              </a:rPr>
              <a:t>সম্প্রীতি</a:t>
            </a:r>
            <a:r>
              <a:rPr lang="en-US" sz="5400" b="1" dirty="0" smtClean="0">
                <a:solidFill>
                  <a:srgbClr val="FFFF00"/>
                </a:solidFill>
              </a:rPr>
              <a:t>, </a:t>
            </a:r>
            <a:r>
              <a:rPr lang="en-US" sz="5400" b="1" dirty="0" err="1" smtClean="0">
                <a:solidFill>
                  <a:srgbClr val="FFFF00"/>
                </a:solidFill>
              </a:rPr>
              <a:t>ভালোবাসা</a:t>
            </a:r>
            <a:r>
              <a:rPr lang="en-US" sz="5400" b="1" dirty="0" smtClean="0">
                <a:solidFill>
                  <a:srgbClr val="FFFF00"/>
                </a:solidFill>
              </a:rPr>
              <a:t> </a:t>
            </a:r>
            <a:r>
              <a:rPr lang="en-US" sz="5400" b="1" dirty="0" err="1" smtClean="0">
                <a:solidFill>
                  <a:srgbClr val="FFFF00"/>
                </a:solidFill>
              </a:rPr>
              <a:t>ভ্রাতৃত্ববোধ</a:t>
            </a:r>
            <a:r>
              <a:rPr lang="en-US" sz="5400" b="1" dirty="0" smtClean="0">
                <a:solidFill>
                  <a:srgbClr val="FFFF00"/>
                </a:solidFill>
              </a:rPr>
              <a:t> </a:t>
            </a:r>
            <a:r>
              <a:rPr lang="en-US" sz="5400" b="1" dirty="0" err="1" smtClean="0">
                <a:solidFill>
                  <a:srgbClr val="FFFF00"/>
                </a:solidFill>
              </a:rPr>
              <a:t>গড়ে</a:t>
            </a:r>
            <a:r>
              <a:rPr lang="en-US" sz="5400" b="1" dirty="0" smtClean="0">
                <a:solidFill>
                  <a:srgbClr val="FFFF00"/>
                </a:solidFill>
              </a:rPr>
              <a:t> </a:t>
            </a:r>
            <a:r>
              <a:rPr lang="en-US" sz="5400" b="1" dirty="0" err="1" smtClean="0">
                <a:solidFill>
                  <a:srgbClr val="FFFF00"/>
                </a:solidFill>
              </a:rPr>
              <a:t>ওঠে</a:t>
            </a:r>
            <a:r>
              <a:rPr lang="en-US" sz="5400" b="1" dirty="0" smtClean="0">
                <a:solidFill>
                  <a:srgbClr val="FFFF00"/>
                </a:solidFill>
              </a:rPr>
              <a:t>” </a:t>
            </a:r>
            <a:r>
              <a:rPr lang="en-US" sz="5400" b="1" dirty="0" err="1" smtClean="0">
                <a:solidFill>
                  <a:srgbClr val="FFFF00"/>
                </a:solidFill>
              </a:rPr>
              <a:t>উক্তিটি</a:t>
            </a:r>
            <a:r>
              <a:rPr lang="en-US" sz="5400" b="1" dirty="0" smtClean="0">
                <a:solidFill>
                  <a:srgbClr val="FFFF00"/>
                </a:solidFill>
              </a:rPr>
              <a:t> </a:t>
            </a:r>
            <a:r>
              <a:rPr lang="en-US" sz="5400" b="1" dirty="0" err="1" smtClean="0">
                <a:solidFill>
                  <a:srgbClr val="FFFF00"/>
                </a:solidFill>
              </a:rPr>
              <a:t>ব্যাখ্যা</a:t>
            </a:r>
            <a:r>
              <a:rPr lang="en-US" sz="5400" b="1" dirty="0" smtClean="0">
                <a:solidFill>
                  <a:srgbClr val="FFFF00"/>
                </a:solidFill>
              </a:rPr>
              <a:t> </a:t>
            </a:r>
            <a:r>
              <a:rPr lang="en-US" sz="5400" b="1" dirty="0" err="1" smtClean="0">
                <a:solidFill>
                  <a:srgbClr val="FFFF00"/>
                </a:solidFill>
              </a:rPr>
              <a:t>কর</a:t>
            </a:r>
            <a:r>
              <a:rPr lang="en-US" sz="5400" b="1" dirty="0" smtClean="0">
                <a:solidFill>
                  <a:srgbClr val="FFFF00"/>
                </a:solidFill>
              </a:rPr>
              <a:t>। </a:t>
            </a:r>
            <a:endParaRPr lang="en-US" sz="5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strVal val="#ppt_w*0.70"/>
                                          </p:val>
                                        </p:tav>
                                        <p:tav tm="100000">
                                          <p:val>
                                            <p:strVal val="#ppt_w"/>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19600" y="6492875"/>
            <a:ext cx="45720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28</a:t>
            </a:fld>
            <a:endParaRPr lang="en-US" dirty="0"/>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553199"/>
          </a:xfrm>
          <a:prstGeom prst="rect">
            <a:avLst/>
          </a:prstGeom>
        </p:spPr>
      </p:pic>
      <p:sp>
        <p:nvSpPr>
          <p:cNvPr id="8" name="TextBox 7"/>
          <p:cNvSpPr txBox="1"/>
          <p:nvPr/>
        </p:nvSpPr>
        <p:spPr>
          <a:xfrm>
            <a:off x="2286000" y="1066800"/>
            <a:ext cx="4648200" cy="1446550"/>
          </a:xfrm>
          <a:prstGeom prst="rect">
            <a:avLst/>
          </a:prstGeom>
          <a:noFill/>
        </p:spPr>
        <p:txBody>
          <a:bodyPr wrap="square" rtlCol="0">
            <a:spAutoFit/>
          </a:bodyPr>
          <a:lstStyle/>
          <a:p>
            <a:pPr algn="ctr"/>
            <a:r>
              <a:rPr lang="en-US" sz="8800" b="1" dirty="0" err="1" smtClean="0">
                <a:solidFill>
                  <a:schemeClr val="bg1"/>
                </a:solidFill>
              </a:rPr>
              <a:t>ধন্যবাদ</a:t>
            </a:r>
            <a:r>
              <a:rPr lang="en-US" sz="8800" b="1" dirty="0" smtClean="0">
                <a:solidFill>
                  <a:schemeClr val="bg1"/>
                </a:solidFill>
              </a:rPr>
              <a:t> </a:t>
            </a:r>
            <a:endParaRPr lang="en-US" sz="8800" b="1" dirty="0">
              <a:solidFill>
                <a:schemeClr val="bg1"/>
              </a:solidFill>
            </a:endParaRPr>
          </a:p>
        </p:txBody>
      </p:sp>
      <p:sp>
        <p:nvSpPr>
          <p:cNvPr id="9" name="TextBox 8"/>
          <p:cNvSpPr txBox="1"/>
          <p:nvPr/>
        </p:nvSpPr>
        <p:spPr>
          <a:xfrm>
            <a:off x="0" y="2971800"/>
            <a:ext cx="9144000" cy="1446550"/>
          </a:xfrm>
          <a:prstGeom prst="rect">
            <a:avLst/>
          </a:prstGeom>
          <a:noFill/>
        </p:spPr>
        <p:txBody>
          <a:bodyPr wrap="square" rtlCol="0">
            <a:spAutoFit/>
          </a:bodyPr>
          <a:lstStyle/>
          <a:p>
            <a:pPr algn="ctr"/>
            <a:r>
              <a:rPr lang="en-US" sz="8800" b="1" dirty="0" err="1" smtClean="0">
                <a:solidFill>
                  <a:schemeClr val="bg1"/>
                </a:solidFill>
              </a:rPr>
              <a:t>আল্লাহ</a:t>
            </a:r>
            <a:r>
              <a:rPr lang="en-US" sz="8800" b="1" dirty="0" smtClean="0">
                <a:solidFill>
                  <a:schemeClr val="bg1"/>
                </a:solidFill>
              </a:rPr>
              <a:t> </a:t>
            </a:r>
            <a:r>
              <a:rPr lang="en-US" sz="8800" b="1" dirty="0" err="1" smtClean="0">
                <a:solidFill>
                  <a:schemeClr val="bg1"/>
                </a:solidFill>
              </a:rPr>
              <a:t>হাফেজ</a:t>
            </a:r>
            <a:r>
              <a:rPr lang="en-US" sz="8800" b="1" dirty="0" smtClean="0">
                <a:solidFill>
                  <a:schemeClr val="bg1"/>
                </a:solidFill>
              </a:rPr>
              <a:t> </a:t>
            </a:r>
            <a:endParaRPr lang="en-US" sz="8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strVal val="#ppt_w*0.70"/>
                                          </p:val>
                                        </p:tav>
                                        <p:tav tm="100000">
                                          <p:val>
                                            <p:strVal val="#ppt_w"/>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95800" y="6492875"/>
            <a:ext cx="46482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3</a:t>
            </a:fld>
            <a:endParaRPr lang="en-US" dirty="0"/>
          </a:p>
        </p:txBody>
      </p:sp>
      <p:pic>
        <p:nvPicPr>
          <p:cNvPr id="5" name="Picture 4"/>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092" b="1182"/>
          <a:stretch/>
        </p:blipFill>
        <p:spPr bwMode="auto">
          <a:xfrm>
            <a:off x="6096000" y="762000"/>
            <a:ext cx="2424474" cy="2596071"/>
          </a:xfrm>
          <a:prstGeom prst="ellipse">
            <a:avLst/>
          </a:prstGeom>
          <a:ln w="19050" cap="rnd">
            <a:solidFill>
              <a:srgbClr val="0033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angle 5"/>
          <p:cNvSpPr/>
          <p:nvPr/>
        </p:nvSpPr>
        <p:spPr>
          <a:xfrm>
            <a:off x="5105400" y="3657600"/>
            <a:ext cx="4029526" cy="2975513"/>
          </a:xfrm>
          <a:prstGeom prst="rect">
            <a:avLst/>
          </a:prstGeom>
          <a:noFill/>
        </p:spPr>
        <p:txBody>
          <a:bodyPr wrap="square" lIns="112095" tIns="56048" rIns="112095" bIns="56048">
            <a:spAutoFit/>
          </a:bodyPr>
          <a:lstStyle>
            <a:defPPr>
              <a:defRPr lang="en-US"/>
            </a:defPPr>
            <a:lvl1pPr marL="0" algn="l" defTabSz="1012424" rtl="0" eaLnBrk="1" latinLnBrk="0" hangingPunct="1">
              <a:defRPr sz="2000" kern="1200">
                <a:solidFill>
                  <a:schemeClr val="tx1"/>
                </a:solidFill>
                <a:latin typeface="+mn-lt"/>
                <a:ea typeface="+mn-ea"/>
                <a:cs typeface="+mn-cs"/>
              </a:defRPr>
            </a:lvl1pPr>
            <a:lvl2pPr marL="506212" algn="l" defTabSz="1012424" rtl="0" eaLnBrk="1" latinLnBrk="0" hangingPunct="1">
              <a:defRPr sz="2000" kern="1200">
                <a:solidFill>
                  <a:schemeClr val="tx1"/>
                </a:solidFill>
                <a:latin typeface="+mn-lt"/>
                <a:ea typeface="+mn-ea"/>
                <a:cs typeface="+mn-cs"/>
              </a:defRPr>
            </a:lvl2pPr>
            <a:lvl3pPr marL="1012424" algn="l" defTabSz="1012424" rtl="0" eaLnBrk="1" latinLnBrk="0" hangingPunct="1">
              <a:defRPr sz="2000" kern="1200">
                <a:solidFill>
                  <a:schemeClr val="tx1"/>
                </a:solidFill>
                <a:latin typeface="+mn-lt"/>
                <a:ea typeface="+mn-ea"/>
                <a:cs typeface="+mn-cs"/>
              </a:defRPr>
            </a:lvl3pPr>
            <a:lvl4pPr marL="1518636" algn="l" defTabSz="1012424" rtl="0" eaLnBrk="1" latinLnBrk="0" hangingPunct="1">
              <a:defRPr sz="2000" kern="1200">
                <a:solidFill>
                  <a:schemeClr val="tx1"/>
                </a:solidFill>
                <a:latin typeface="+mn-lt"/>
                <a:ea typeface="+mn-ea"/>
                <a:cs typeface="+mn-cs"/>
              </a:defRPr>
            </a:lvl4pPr>
            <a:lvl5pPr marL="2024847" algn="l" defTabSz="1012424" rtl="0" eaLnBrk="1" latinLnBrk="0" hangingPunct="1">
              <a:defRPr sz="2000" kern="1200">
                <a:solidFill>
                  <a:schemeClr val="tx1"/>
                </a:solidFill>
                <a:latin typeface="+mn-lt"/>
                <a:ea typeface="+mn-ea"/>
                <a:cs typeface="+mn-cs"/>
              </a:defRPr>
            </a:lvl5pPr>
            <a:lvl6pPr marL="2531059" algn="l" defTabSz="1012424" rtl="0" eaLnBrk="1" latinLnBrk="0" hangingPunct="1">
              <a:defRPr sz="2000" kern="1200">
                <a:solidFill>
                  <a:schemeClr val="tx1"/>
                </a:solidFill>
                <a:latin typeface="+mn-lt"/>
                <a:ea typeface="+mn-ea"/>
                <a:cs typeface="+mn-cs"/>
              </a:defRPr>
            </a:lvl6pPr>
            <a:lvl7pPr marL="3037271" algn="l" defTabSz="1012424" rtl="0" eaLnBrk="1" latinLnBrk="0" hangingPunct="1">
              <a:defRPr sz="2000" kern="1200">
                <a:solidFill>
                  <a:schemeClr val="tx1"/>
                </a:solidFill>
                <a:latin typeface="+mn-lt"/>
                <a:ea typeface="+mn-ea"/>
                <a:cs typeface="+mn-cs"/>
              </a:defRPr>
            </a:lvl7pPr>
            <a:lvl8pPr marL="3543483" algn="l" defTabSz="1012424" rtl="0" eaLnBrk="1" latinLnBrk="0" hangingPunct="1">
              <a:defRPr sz="2000" kern="1200">
                <a:solidFill>
                  <a:schemeClr val="tx1"/>
                </a:solidFill>
                <a:latin typeface="+mn-lt"/>
                <a:ea typeface="+mn-ea"/>
                <a:cs typeface="+mn-cs"/>
              </a:defRPr>
            </a:lvl8pPr>
            <a:lvl9pPr marL="4049695" algn="l" defTabSz="1012424" rtl="0" eaLnBrk="1" latinLnBrk="0" hangingPunct="1">
              <a:defRPr sz="2000" kern="1200">
                <a:solidFill>
                  <a:schemeClr val="tx1"/>
                </a:solidFill>
                <a:latin typeface="+mn-lt"/>
                <a:ea typeface="+mn-ea"/>
                <a:cs typeface="+mn-cs"/>
              </a:defRPr>
            </a:lvl9pPr>
          </a:lstStyle>
          <a:p>
            <a:pPr algn="ctr"/>
            <a:r>
              <a:rPr lang="en-GB" sz="3200" b="1" dirty="0" err="1"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বিষয়ঃ</a:t>
            </a:r>
            <a:r>
              <a:rPr lang="en-GB" sz="32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 </a:t>
            </a:r>
            <a:r>
              <a:rPr lang="en-GB" sz="3200" b="1" dirty="0" err="1">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ইসলাম</a:t>
            </a:r>
            <a:r>
              <a:rPr lang="en-GB" sz="3200" b="1"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 ও </a:t>
            </a:r>
            <a:r>
              <a:rPr lang="en-GB" sz="3200" b="1" dirty="0" err="1">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নৈতিক</a:t>
            </a:r>
            <a:r>
              <a:rPr lang="en-GB" sz="3200" b="1"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 </a:t>
            </a:r>
            <a:r>
              <a:rPr lang="en-GB" sz="3200" b="1" dirty="0" err="1"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শিক্ষা</a:t>
            </a:r>
            <a:endParaRPr lang="en-GB" sz="32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GB" sz="3400" b="1" dirty="0" err="1" smtClean="0">
                <a:ln w="0"/>
                <a:solidFill>
                  <a:srgbClr val="003300"/>
                </a:solidFill>
                <a:effectLst>
                  <a:outerShdw blurRad="38100" dist="19050" dir="2700000" algn="tl" rotWithShape="0">
                    <a:schemeClr val="dk1">
                      <a:alpha val="40000"/>
                    </a:schemeClr>
                  </a:outerShdw>
                </a:effectLst>
                <a:latin typeface="NikoshBAN" pitchFamily="2" charset="0"/>
                <a:cs typeface="NikoshBAN" pitchFamily="2" charset="0"/>
              </a:rPr>
              <a:t>শ্রেণিঃ</a:t>
            </a:r>
            <a:r>
              <a:rPr lang="en-GB" sz="3400" b="1" dirty="0" smtClean="0">
                <a:ln w="0"/>
                <a:solidFill>
                  <a:srgbClr val="003300"/>
                </a:solidFill>
                <a:effectLst>
                  <a:outerShdw blurRad="38100" dist="19050" dir="2700000" algn="tl" rotWithShape="0">
                    <a:schemeClr val="dk1">
                      <a:alpha val="40000"/>
                    </a:schemeClr>
                  </a:outerShdw>
                </a:effectLst>
                <a:latin typeface="NikoshBAN" pitchFamily="2" charset="0"/>
                <a:cs typeface="NikoshBAN" pitchFamily="2" charset="0"/>
              </a:rPr>
              <a:t> ৭ম</a:t>
            </a:r>
            <a:endParaRPr lang="bn-BD" sz="3400" b="1" dirty="0">
              <a:ln w="0"/>
              <a:solidFill>
                <a:srgbClr val="003300"/>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BD" sz="3000" b="1" dirty="0">
                <a:ln w="0"/>
                <a:solidFill>
                  <a:schemeClr val="accent6">
                    <a:lumMod val="50000"/>
                  </a:schemeClr>
                </a:solidFill>
                <a:effectLst>
                  <a:outerShdw blurRad="38100" dist="19050" dir="2700000" algn="tl" rotWithShape="0">
                    <a:schemeClr val="dk1">
                      <a:alpha val="40000"/>
                    </a:schemeClr>
                  </a:outerShdw>
                </a:effectLst>
                <a:latin typeface="NikoshBAN" pitchFamily="2" charset="0"/>
                <a:cs typeface="NikoshBAN" pitchFamily="2" charset="0"/>
              </a:rPr>
              <a:t>দ্বিতীয় অধ্যায় </a:t>
            </a:r>
            <a:endParaRPr lang="en-GB" sz="3000" b="1" dirty="0">
              <a:ln w="0"/>
              <a:solidFill>
                <a:schemeClr val="accent6">
                  <a:lumMod val="50000"/>
                </a:schemeClr>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GB" sz="3000" b="1" dirty="0" err="1">
                <a:ln w="0"/>
                <a:solidFill>
                  <a:schemeClr val="accent6">
                    <a:lumMod val="50000"/>
                  </a:schemeClr>
                </a:solidFill>
                <a:effectLst>
                  <a:outerShdw blurRad="38100" dist="19050" dir="2700000" algn="tl" rotWithShape="0">
                    <a:schemeClr val="dk1">
                      <a:alpha val="40000"/>
                    </a:schemeClr>
                  </a:outerShdw>
                </a:effectLst>
                <a:latin typeface="NikoshBAN" pitchFamily="2" charset="0"/>
                <a:cs typeface="NikoshBAN" pitchFamily="2" charset="0"/>
              </a:rPr>
              <a:t>ইবাদত</a:t>
            </a:r>
            <a:endParaRPr lang="bn-BD" sz="3000" b="1" dirty="0">
              <a:ln w="0"/>
              <a:solidFill>
                <a:schemeClr val="accent6">
                  <a:lumMod val="50000"/>
                </a:schemeClr>
              </a:solidFill>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2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TextBox 6"/>
          <p:cNvSpPr txBox="1"/>
          <p:nvPr/>
        </p:nvSpPr>
        <p:spPr>
          <a:xfrm>
            <a:off x="3505200" y="46218"/>
            <a:ext cx="2514600" cy="715782"/>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ln>
            <a:noFill/>
          </a:ln>
          <a:effectLst>
            <a:innerShdw blurRad="63500" dist="50800" dir="16200000">
              <a:prstClr val="black">
                <a:alpha val="50000"/>
              </a:prstClr>
            </a:innerShdw>
          </a:effectLst>
          <a:scene3d>
            <a:camera prst="obliqueTopRight"/>
            <a:lightRig rig="threePt" dir="t"/>
          </a:scene3d>
        </p:spPr>
        <p:style>
          <a:lnRef idx="2">
            <a:schemeClr val="dk1"/>
          </a:lnRef>
          <a:fillRef idx="1">
            <a:schemeClr val="lt1"/>
          </a:fillRef>
          <a:effectRef idx="0">
            <a:schemeClr val="dk1"/>
          </a:effectRef>
          <a:fontRef idx="minor">
            <a:schemeClr val="dk1"/>
          </a:fontRef>
        </p:style>
        <p:txBody>
          <a:bodyPr wrap="square" lIns="99261" tIns="49630" rIns="99261" bIns="49630" rtlCol="0">
            <a:spAutoFit/>
          </a:bodyPr>
          <a:lstStyle>
            <a:defPPr>
              <a:defRPr lang="en-US"/>
            </a:defPPr>
            <a:lvl1pPr marL="0" algn="l" defTabSz="1012424" rtl="0" eaLnBrk="1" latinLnBrk="0" hangingPunct="1">
              <a:defRPr sz="2000" kern="1200">
                <a:solidFill>
                  <a:schemeClr val="lt1"/>
                </a:solidFill>
                <a:latin typeface="+mn-lt"/>
                <a:ea typeface="+mn-ea"/>
                <a:cs typeface="+mn-cs"/>
              </a:defRPr>
            </a:lvl1pPr>
            <a:lvl2pPr marL="506212" algn="l" defTabSz="1012424" rtl="0" eaLnBrk="1" latinLnBrk="0" hangingPunct="1">
              <a:defRPr sz="2000" kern="1200">
                <a:solidFill>
                  <a:schemeClr val="lt1"/>
                </a:solidFill>
                <a:latin typeface="+mn-lt"/>
                <a:ea typeface="+mn-ea"/>
                <a:cs typeface="+mn-cs"/>
              </a:defRPr>
            </a:lvl2pPr>
            <a:lvl3pPr marL="1012424" algn="l" defTabSz="1012424" rtl="0" eaLnBrk="1" latinLnBrk="0" hangingPunct="1">
              <a:defRPr sz="2000" kern="1200">
                <a:solidFill>
                  <a:schemeClr val="lt1"/>
                </a:solidFill>
                <a:latin typeface="+mn-lt"/>
                <a:ea typeface="+mn-ea"/>
                <a:cs typeface="+mn-cs"/>
              </a:defRPr>
            </a:lvl3pPr>
            <a:lvl4pPr marL="1518636" algn="l" defTabSz="1012424" rtl="0" eaLnBrk="1" latinLnBrk="0" hangingPunct="1">
              <a:defRPr sz="2000" kern="1200">
                <a:solidFill>
                  <a:schemeClr val="lt1"/>
                </a:solidFill>
                <a:latin typeface="+mn-lt"/>
                <a:ea typeface="+mn-ea"/>
                <a:cs typeface="+mn-cs"/>
              </a:defRPr>
            </a:lvl4pPr>
            <a:lvl5pPr marL="2024847" algn="l" defTabSz="1012424" rtl="0" eaLnBrk="1" latinLnBrk="0" hangingPunct="1">
              <a:defRPr sz="2000" kern="1200">
                <a:solidFill>
                  <a:schemeClr val="lt1"/>
                </a:solidFill>
                <a:latin typeface="+mn-lt"/>
                <a:ea typeface="+mn-ea"/>
                <a:cs typeface="+mn-cs"/>
              </a:defRPr>
            </a:lvl5pPr>
            <a:lvl6pPr marL="2531059" algn="l" defTabSz="1012424" rtl="0" eaLnBrk="1" latinLnBrk="0" hangingPunct="1">
              <a:defRPr sz="2000" kern="1200">
                <a:solidFill>
                  <a:schemeClr val="lt1"/>
                </a:solidFill>
                <a:latin typeface="+mn-lt"/>
                <a:ea typeface="+mn-ea"/>
                <a:cs typeface="+mn-cs"/>
              </a:defRPr>
            </a:lvl6pPr>
            <a:lvl7pPr marL="3037271" algn="l" defTabSz="1012424" rtl="0" eaLnBrk="1" latinLnBrk="0" hangingPunct="1">
              <a:defRPr sz="2000" kern="1200">
                <a:solidFill>
                  <a:schemeClr val="lt1"/>
                </a:solidFill>
                <a:latin typeface="+mn-lt"/>
                <a:ea typeface="+mn-ea"/>
                <a:cs typeface="+mn-cs"/>
              </a:defRPr>
            </a:lvl7pPr>
            <a:lvl8pPr marL="3543483" algn="l" defTabSz="1012424" rtl="0" eaLnBrk="1" latinLnBrk="0" hangingPunct="1">
              <a:defRPr sz="2000" kern="1200">
                <a:solidFill>
                  <a:schemeClr val="lt1"/>
                </a:solidFill>
                <a:latin typeface="+mn-lt"/>
                <a:ea typeface="+mn-ea"/>
                <a:cs typeface="+mn-cs"/>
              </a:defRPr>
            </a:lvl8pPr>
            <a:lvl9pPr marL="4049695" algn="l" defTabSz="1012424" rtl="0" eaLnBrk="1" latinLnBrk="0" hangingPunct="1">
              <a:defRPr sz="2000" kern="1200">
                <a:solidFill>
                  <a:schemeClr val="lt1"/>
                </a:solidFill>
                <a:latin typeface="+mn-lt"/>
                <a:ea typeface="+mn-ea"/>
                <a:cs typeface="+mn-cs"/>
              </a:defRPr>
            </a:lvl9pPr>
          </a:lstStyle>
          <a:p>
            <a:pPr algn="ctr"/>
            <a:r>
              <a:rPr lang="bn-BD" sz="4000" b="1" dirty="0">
                <a:solidFill>
                  <a:srgbClr val="002060"/>
                </a:solidFill>
                <a:latin typeface="NikoshBAN" pitchFamily="2" charset="0"/>
                <a:cs typeface="NikoshBAN" pitchFamily="2" charset="0"/>
              </a:rPr>
              <a:t>পরিচিতি</a:t>
            </a:r>
            <a:endParaRPr lang="en-US" sz="4000" b="1" dirty="0">
              <a:solidFill>
                <a:srgbClr val="002060"/>
              </a:solidFill>
              <a:latin typeface="NikoshBAN" pitchFamily="2" charset="0"/>
              <a:cs typeface="NikoshBAN" pitchFamily="2" charset="0"/>
            </a:endParaRPr>
          </a:p>
        </p:txBody>
      </p:sp>
      <p:sp>
        <p:nvSpPr>
          <p:cNvPr id="8" name="Rectangle 7"/>
          <p:cNvSpPr/>
          <p:nvPr/>
        </p:nvSpPr>
        <p:spPr>
          <a:xfrm>
            <a:off x="0" y="3505200"/>
            <a:ext cx="4029526" cy="3000821"/>
          </a:xfrm>
          <a:prstGeom prst="rect">
            <a:avLst/>
          </a:prstGeom>
        </p:spPr>
        <p:txBody>
          <a:bodyPr wrap="square">
            <a:spAutoFit/>
          </a:bodyPr>
          <a:lstStyle/>
          <a:p>
            <a:pPr algn="ctr"/>
            <a:endParaRPr lang="en-US" sz="1200" dirty="0">
              <a:solidFill>
                <a:srgbClr val="002060"/>
              </a:solidFill>
              <a:latin typeface="NikoshBAN" pitchFamily="2" charset="0"/>
              <a:cs typeface="NikoshBAN" pitchFamily="2" charset="0"/>
            </a:endParaRPr>
          </a:p>
          <a:p>
            <a:pPr algn="ctr"/>
            <a:endParaRPr lang="en-US" sz="100" dirty="0">
              <a:solidFill>
                <a:srgbClr val="002060"/>
              </a:solidFill>
              <a:latin typeface="NikoshBAN" pitchFamily="2" charset="0"/>
              <a:cs typeface="NikoshBAN" pitchFamily="2" charset="0"/>
            </a:endParaRPr>
          </a:p>
          <a:p>
            <a:pPr algn="ctr"/>
            <a:r>
              <a:rPr lang="bn-BD" sz="32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মোঃ </a:t>
            </a:r>
            <a:r>
              <a:rPr lang="en-GB" sz="3200" b="1"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কাউছার</a:t>
            </a:r>
            <a:r>
              <a:rPr lang="en-GB" sz="32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GB" sz="3200" b="1"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হোসেন</a:t>
            </a:r>
            <a:r>
              <a:rPr lang="bn-IN" sz="32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bn-BD"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2400" b="1" dirty="0">
                <a:solidFill>
                  <a:srgbClr val="003300"/>
                </a:solidFill>
                <a:latin typeface="NikoshBAN" pitchFamily="2" charset="0"/>
                <a:cs typeface="NikoshBAN" pitchFamily="2" charset="0"/>
              </a:rPr>
              <a:t>সহকারী শিক্ষক</a:t>
            </a:r>
            <a:r>
              <a:rPr lang="bn-BD" dirty="0">
                <a:solidFill>
                  <a:schemeClr val="accent6">
                    <a:lumMod val="75000"/>
                  </a:schemeClr>
                </a:solidFill>
                <a:latin typeface="NikoshBAN" pitchFamily="2" charset="0"/>
                <a:cs typeface="NikoshBAN" pitchFamily="2" charset="0"/>
              </a:rPr>
              <a:t>,</a:t>
            </a:r>
          </a:p>
          <a:p>
            <a:pPr algn="ctr"/>
            <a:r>
              <a:rPr lang="en-GB" sz="2800" b="1" dirty="0" err="1">
                <a:ln w="0"/>
                <a:solidFill>
                  <a:schemeClr val="accent6">
                    <a:lumMod val="50000"/>
                  </a:schemeClr>
                </a:solidFill>
                <a:effectLst>
                  <a:outerShdw blurRad="38100" dist="19050" dir="2700000" algn="tl" rotWithShape="0">
                    <a:schemeClr val="dk1">
                      <a:alpha val="40000"/>
                    </a:schemeClr>
                  </a:outerShdw>
                </a:effectLst>
                <a:latin typeface="NikoshBAN" pitchFamily="2" charset="0"/>
                <a:cs typeface="NikoshBAN" pitchFamily="2" charset="0"/>
              </a:rPr>
              <a:t>করিম</a:t>
            </a:r>
            <a:r>
              <a:rPr lang="en-GB" sz="2800" b="1" dirty="0">
                <a:ln w="0"/>
                <a:solidFill>
                  <a:schemeClr val="accent6">
                    <a:lumMod val="50000"/>
                  </a:schemeClr>
                </a:solidFill>
                <a:effectLst>
                  <a:outerShdw blurRad="38100" dist="19050" dir="2700000" algn="tl" rotWithShape="0">
                    <a:schemeClr val="dk1">
                      <a:alpha val="40000"/>
                    </a:schemeClr>
                  </a:outerShdw>
                </a:effectLst>
                <a:latin typeface="NikoshBAN" pitchFamily="2" charset="0"/>
                <a:cs typeface="NikoshBAN" pitchFamily="2" charset="0"/>
              </a:rPr>
              <a:t> </a:t>
            </a:r>
            <a:r>
              <a:rPr lang="en-GB" sz="2800" b="1" dirty="0" err="1">
                <a:ln w="0"/>
                <a:solidFill>
                  <a:schemeClr val="accent6">
                    <a:lumMod val="50000"/>
                  </a:schemeClr>
                </a:solidFill>
                <a:effectLst>
                  <a:outerShdw blurRad="38100" dist="19050" dir="2700000" algn="tl" rotWithShape="0">
                    <a:schemeClr val="dk1">
                      <a:alpha val="40000"/>
                    </a:schemeClr>
                  </a:outerShdw>
                </a:effectLst>
                <a:latin typeface="NikoshBAN" pitchFamily="2" charset="0"/>
                <a:cs typeface="NikoshBAN" pitchFamily="2" charset="0"/>
              </a:rPr>
              <a:t>উল্যাহ</a:t>
            </a:r>
            <a:r>
              <a:rPr lang="en-GB" sz="2800" b="1" dirty="0">
                <a:ln w="0"/>
                <a:solidFill>
                  <a:schemeClr val="accent6">
                    <a:lumMod val="50000"/>
                  </a:schemeClr>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2800" b="1" dirty="0">
                <a:ln w="0"/>
                <a:solidFill>
                  <a:schemeClr val="accent6">
                    <a:lumMod val="50000"/>
                  </a:schemeClr>
                </a:solidFill>
                <a:effectLst>
                  <a:outerShdw blurRad="38100" dist="19050" dir="2700000" algn="tl" rotWithShape="0">
                    <a:schemeClr val="dk1">
                      <a:alpha val="40000"/>
                    </a:schemeClr>
                  </a:outerShdw>
                </a:effectLst>
                <a:latin typeface="NikoshBAN" pitchFamily="2" charset="0"/>
                <a:cs typeface="NikoshBAN" pitchFamily="2" charset="0"/>
              </a:rPr>
              <a:t>উচ্চ বিদ্যালয়</a:t>
            </a:r>
            <a:r>
              <a:rPr lang="bn-BD" sz="2800" dirty="0">
                <a:ln w="0"/>
                <a:effectLst>
                  <a:outerShdw blurRad="38100" dist="19050" dir="2700000" algn="tl" rotWithShape="0">
                    <a:schemeClr val="dk1">
                      <a:alpha val="40000"/>
                    </a:schemeClr>
                  </a:outerShdw>
                </a:effectLst>
                <a:latin typeface="NikoshBAN" pitchFamily="2" charset="0"/>
                <a:cs typeface="NikoshBAN" pitchFamily="2" charset="0"/>
              </a:rPr>
              <a:t>,</a:t>
            </a:r>
          </a:p>
          <a:p>
            <a:pPr algn="ctr"/>
            <a:r>
              <a:rPr lang="en-GB" b="1" dirty="0" err="1">
                <a:solidFill>
                  <a:srgbClr val="003300"/>
                </a:solidFill>
                <a:latin typeface="NikoshBAN" pitchFamily="2" charset="0"/>
                <a:cs typeface="NikoshBAN" pitchFamily="2" charset="0"/>
              </a:rPr>
              <a:t>মাতুভূঞা</a:t>
            </a:r>
            <a:r>
              <a:rPr lang="en-GB" b="1" dirty="0">
                <a:solidFill>
                  <a:srgbClr val="003300"/>
                </a:solidFill>
                <a:latin typeface="NikoshBAN" pitchFamily="2" charset="0"/>
                <a:cs typeface="NikoshBAN" pitchFamily="2" charset="0"/>
              </a:rPr>
              <a:t>, </a:t>
            </a:r>
            <a:r>
              <a:rPr lang="en-GB" b="1" dirty="0" err="1">
                <a:solidFill>
                  <a:srgbClr val="003300"/>
                </a:solidFill>
                <a:latin typeface="NikoshBAN" pitchFamily="2" charset="0"/>
                <a:cs typeface="NikoshBAN" pitchFamily="2" charset="0"/>
              </a:rPr>
              <a:t>দাগনভূঞা</a:t>
            </a:r>
            <a:r>
              <a:rPr lang="en-GB" b="1" dirty="0">
                <a:solidFill>
                  <a:srgbClr val="003300"/>
                </a:solidFill>
                <a:latin typeface="NikoshBAN" pitchFamily="2" charset="0"/>
                <a:cs typeface="NikoshBAN" pitchFamily="2" charset="0"/>
              </a:rPr>
              <a:t>, </a:t>
            </a:r>
            <a:r>
              <a:rPr lang="en-GB" b="1" dirty="0" err="1">
                <a:solidFill>
                  <a:srgbClr val="003300"/>
                </a:solidFill>
                <a:latin typeface="NikoshBAN" pitchFamily="2" charset="0"/>
                <a:cs typeface="NikoshBAN" pitchFamily="2" charset="0"/>
              </a:rPr>
              <a:t>ফেনী</a:t>
            </a:r>
            <a:r>
              <a:rPr lang="bn-BD" b="1" dirty="0" smtClean="0">
                <a:solidFill>
                  <a:srgbClr val="003300"/>
                </a:solidFill>
                <a:latin typeface="NikoshBAN" pitchFamily="2" charset="0"/>
                <a:cs typeface="NikoshBAN" pitchFamily="2" charset="0"/>
              </a:rPr>
              <a:t>।</a:t>
            </a:r>
            <a:endParaRPr lang="bn-BD" b="1" dirty="0">
              <a:solidFill>
                <a:srgbClr val="003300"/>
              </a:solidFill>
              <a:latin typeface="NikoshBAN" pitchFamily="2" charset="0"/>
              <a:cs typeface="NikoshBAN" pitchFamily="2" charset="0"/>
            </a:endParaRPr>
          </a:p>
          <a:p>
            <a:pPr algn="ctr"/>
            <a:r>
              <a:rPr lang="en-US" sz="1400" b="1" dirty="0">
                <a:solidFill>
                  <a:srgbClr val="002060"/>
                </a:solidFill>
                <a:latin typeface="NikoshBAN" pitchFamily="2" charset="0"/>
                <a:cs typeface="NikoshBAN" pitchFamily="2" charset="0"/>
              </a:rPr>
              <a:t>E-mail: </a:t>
            </a:r>
            <a:r>
              <a:rPr lang="en-GB" sz="1400" b="1" dirty="0">
                <a:solidFill>
                  <a:srgbClr val="002060"/>
                </a:solidFill>
                <a:latin typeface="NikoshBAN" pitchFamily="2" charset="0"/>
                <a:cs typeface="NikoshBAN" pitchFamily="2" charset="0"/>
                <a:hlinkClick r:id="rId3"/>
              </a:rPr>
              <a:t>kawcherhossen@yahoo.com</a:t>
            </a:r>
            <a:r>
              <a:rPr lang="en-GB" sz="1400" b="1" dirty="0">
                <a:solidFill>
                  <a:srgbClr val="002060"/>
                </a:solidFill>
                <a:latin typeface="NikoshBAN" pitchFamily="2" charset="0"/>
                <a:cs typeface="NikoshBAN" pitchFamily="2" charset="0"/>
              </a:rPr>
              <a:t> </a:t>
            </a:r>
            <a:endParaRPr lang="bn-BD" sz="1400" b="1" dirty="0">
              <a:solidFill>
                <a:srgbClr val="002060"/>
              </a:solidFill>
              <a:latin typeface="NikoshBAN" pitchFamily="2" charset="0"/>
              <a:cs typeface="NikoshBAN" pitchFamily="2" charset="0"/>
            </a:endParaRPr>
          </a:p>
        </p:txBody>
      </p:sp>
      <p:pic>
        <p:nvPicPr>
          <p:cNvPr id="9" name="Picture 6">
            <a:extLst>
              <a:ext uri="{FF2B5EF4-FFF2-40B4-BE49-F238E27FC236}">
                <a16:creationId xmlns="" xmlns:a16="http://schemas.microsoft.com/office/drawing/2014/main" id="{C9C98765-02D1-E942-A31F-8F73E60758E1}"/>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3400" y="714159"/>
            <a:ext cx="2438400" cy="2714841"/>
          </a:xfrm>
          <a:prstGeom prst="ellipse">
            <a:avLst/>
          </a:prstGeom>
          <a:ln w="19050" cap="rnd">
            <a:solidFill>
              <a:srgbClr val="003300"/>
            </a:solidFill>
            <a:prstDash val="sysDash"/>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rose5.jpg"/>
          <p:cNvPicPr>
            <a:picLocks noChangeAspect="1"/>
          </p:cNvPicPr>
          <p:nvPr/>
        </p:nvPicPr>
        <p:blipFill>
          <a:blip r:embed="rId5"/>
          <a:stretch>
            <a:fillRect/>
          </a:stretch>
        </p:blipFill>
        <p:spPr>
          <a:xfrm>
            <a:off x="3886200" y="1219200"/>
            <a:ext cx="1371600" cy="51815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ppt_w</p:attrName>
                                        </p:attrNameLst>
                                      </p:cBhvr>
                                      <p:tavLst>
                                        <p:tav tm="0">
                                          <p:val>
                                            <p:strVal val="#ppt_w*0.70"/>
                                          </p:val>
                                        </p:tav>
                                        <p:tav tm="100000">
                                          <p:val>
                                            <p:strVal val="#ppt_w"/>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animEffect transition="in" filter="fade">
                                      <p:cBhvr>
                                        <p:cTn id="17" dur="2000"/>
                                        <p:tgtEl>
                                          <p:spTgt spid="9"/>
                                        </p:tgtEl>
                                      </p:cBhvr>
                                    </p:animEffect>
                                  </p:childTnLst>
                                </p:cTn>
                              </p:par>
                              <p:par>
                                <p:cTn id="18" presetID="55"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000" fill="hold"/>
                                        <p:tgtEl>
                                          <p:spTgt spid="5"/>
                                        </p:tgtEl>
                                        <p:attrNameLst>
                                          <p:attrName>ppt_w</p:attrName>
                                        </p:attrNameLst>
                                      </p:cBhvr>
                                      <p:tavLst>
                                        <p:tav tm="0">
                                          <p:val>
                                            <p:strVal val="#ppt_w*0.70"/>
                                          </p:val>
                                        </p:tav>
                                        <p:tav tm="100000">
                                          <p:val>
                                            <p:strVal val="#ppt_w"/>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2000" fill="hold"/>
                                        <p:tgtEl>
                                          <p:spTgt spid="10"/>
                                        </p:tgtEl>
                                        <p:attrNameLst>
                                          <p:attrName>ppt_w</p:attrName>
                                        </p:attrNameLst>
                                      </p:cBhvr>
                                      <p:tavLst>
                                        <p:tav tm="0">
                                          <p:val>
                                            <p:fltVal val="0"/>
                                          </p:val>
                                        </p:tav>
                                        <p:tav tm="100000">
                                          <p:val>
                                            <p:strVal val="#ppt_w"/>
                                          </p:val>
                                        </p:tav>
                                      </p:tavLst>
                                    </p:anim>
                                    <p:anim calcmode="lin" valueType="num">
                                      <p:cBhvr>
                                        <p:cTn id="28" dur="2000" fill="hold"/>
                                        <p:tgtEl>
                                          <p:spTgt spid="10"/>
                                        </p:tgtEl>
                                        <p:attrNameLst>
                                          <p:attrName>ppt_h</p:attrName>
                                        </p:attrNameLst>
                                      </p:cBhvr>
                                      <p:tavLst>
                                        <p:tav tm="0">
                                          <p:val>
                                            <p:fltVal val="0"/>
                                          </p:val>
                                        </p:tav>
                                        <p:tav tm="100000">
                                          <p:val>
                                            <p:strVal val="#ppt_h"/>
                                          </p:val>
                                        </p:tav>
                                      </p:tavLst>
                                    </p:anim>
                                    <p:animEffect transition="in" filter="fade">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2000" fill="hold"/>
                                        <p:tgtEl>
                                          <p:spTgt spid="6"/>
                                        </p:tgtEl>
                                        <p:attrNameLst>
                                          <p:attrName>ppt_w</p:attrName>
                                        </p:attrNameLst>
                                      </p:cBhvr>
                                      <p:tavLst>
                                        <p:tav tm="0">
                                          <p:val>
                                            <p:strVal val="#ppt_w+.3"/>
                                          </p:val>
                                        </p:tav>
                                        <p:tav tm="100000">
                                          <p:val>
                                            <p:strVal val="#ppt_w"/>
                                          </p:val>
                                        </p:tav>
                                      </p:tavLst>
                                    </p:anim>
                                    <p:anim calcmode="lin" valueType="num">
                                      <p:cBhvr>
                                        <p:cTn id="35" dur="2000" fill="hold"/>
                                        <p:tgtEl>
                                          <p:spTgt spid="6"/>
                                        </p:tgtEl>
                                        <p:attrNameLst>
                                          <p:attrName>ppt_h</p:attrName>
                                        </p:attrNameLst>
                                      </p:cBhvr>
                                      <p:tavLst>
                                        <p:tav tm="0">
                                          <p:val>
                                            <p:strVal val="#ppt_h"/>
                                          </p:val>
                                        </p:tav>
                                        <p:tav tm="100000">
                                          <p:val>
                                            <p:strVal val="#ppt_h"/>
                                          </p:val>
                                        </p:tav>
                                      </p:tavLst>
                                    </p:anim>
                                    <p:animEffect transition="in" filter="fade">
                                      <p:cBhvr>
                                        <p:cTn id="36" dur="2000"/>
                                        <p:tgtEl>
                                          <p:spTgt spid="6"/>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2000" fill="hold"/>
                                        <p:tgtEl>
                                          <p:spTgt spid="8"/>
                                        </p:tgtEl>
                                        <p:attrNameLst>
                                          <p:attrName>ppt_w</p:attrName>
                                        </p:attrNameLst>
                                      </p:cBhvr>
                                      <p:tavLst>
                                        <p:tav tm="0">
                                          <p:val>
                                            <p:strVal val="#ppt_w+.3"/>
                                          </p:val>
                                        </p:tav>
                                        <p:tav tm="100000">
                                          <p:val>
                                            <p:strVal val="#ppt_w"/>
                                          </p:val>
                                        </p:tav>
                                      </p:tavLst>
                                    </p:anim>
                                    <p:anim calcmode="lin" valueType="num">
                                      <p:cBhvr>
                                        <p:cTn id="40" dur="2000" fill="hold"/>
                                        <p:tgtEl>
                                          <p:spTgt spid="8"/>
                                        </p:tgtEl>
                                        <p:attrNameLst>
                                          <p:attrName>ppt_h</p:attrName>
                                        </p:attrNameLst>
                                      </p:cBhvr>
                                      <p:tavLst>
                                        <p:tav tm="0">
                                          <p:val>
                                            <p:strVal val="#ppt_h"/>
                                          </p:val>
                                        </p:tav>
                                        <p:tav tm="100000">
                                          <p:val>
                                            <p:strVal val="#ppt_h"/>
                                          </p:val>
                                        </p:tav>
                                      </p:tavLst>
                                    </p:anim>
                                    <p:animEffect transition="in" filter="fade">
                                      <p:cBhvr>
                                        <p:cTn id="4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95800" y="6492875"/>
            <a:ext cx="46482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4</a:t>
            </a:fld>
            <a:endParaRPr lang="en-US" dirty="0"/>
          </a:p>
        </p:txBody>
      </p:sp>
      <p:pic>
        <p:nvPicPr>
          <p:cNvPr id="5" name="Picture 4" descr="9194_1.jpg"/>
          <p:cNvPicPr>
            <a:picLocks noChangeAspect="1"/>
          </p:cNvPicPr>
          <p:nvPr/>
        </p:nvPicPr>
        <p:blipFill>
          <a:blip r:embed="rId2"/>
          <a:stretch>
            <a:fillRect/>
          </a:stretch>
        </p:blipFill>
        <p:spPr>
          <a:xfrm>
            <a:off x="0" y="1143000"/>
            <a:ext cx="4571999" cy="4267200"/>
          </a:xfrm>
          <a:prstGeom prst="rect">
            <a:avLst/>
          </a:prstGeom>
        </p:spPr>
      </p:pic>
      <p:pic>
        <p:nvPicPr>
          <p:cNvPr id="8" name="Picture 7" descr="bbbbbbbbbb.jpg"/>
          <p:cNvPicPr>
            <a:picLocks noChangeAspect="1"/>
          </p:cNvPicPr>
          <p:nvPr/>
        </p:nvPicPr>
        <p:blipFill>
          <a:blip r:embed="rId3"/>
          <a:stretch>
            <a:fillRect/>
          </a:stretch>
        </p:blipFill>
        <p:spPr>
          <a:xfrm>
            <a:off x="4572000" y="1143000"/>
            <a:ext cx="4572000" cy="4267200"/>
          </a:xfrm>
          <a:prstGeom prst="rect">
            <a:avLst/>
          </a:prstGeom>
        </p:spPr>
      </p:pic>
      <p:sp>
        <p:nvSpPr>
          <p:cNvPr id="9" name="TextBox 8"/>
          <p:cNvSpPr txBox="1"/>
          <p:nvPr/>
        </p:nvSpPr>
        <p:spPr>
          <a:xfrm>
            <a:off x="0" y="143470"/>
            <a:ext cx="9144000" cy="923330"/>
          </a:xfrm>
          <a:prstGeom prst="rect">
            <a:avLst/>
          </a:prstGeom>
          <a:noFill/>
        </p:spPr>
        <p:txBody>
          <a:bodyPr wrap="square" rtlCol="0">
            <a:spAutoFit/>
          </a:bodyPr>
          <a:lstStyle/>
          <a:p>
            <a:pPr algn="ctr"/>
            <a:r>
              <a:rPr lang="en-US" sz="5400" b="1" dirty="0" err="1" smtClean="0">
                <a:solidFill>
                  <a:srgbClr val="003300"/>
                </a:solidFill>
              </a:rPr>
              <a:t>এগুলো</a:t>
            </a:r>
            <a:r>
              <a:rPr lang="en-US" sz="5400" b="1" dirty="0" smtClean="0">
                <a:solidFill>
                  <a:srgbClr val="003300"/>
                </a:solidFill>
              </a:rPr>
              <a:t> </a:t>
            </a:r>
            <a:r>
              <a:rPr lang="en-US" sz="5400" b="1" dirty="0" err="1" smtClean="0">
                <a:solidFill>
                  <a:srgbClr val="003300"/>
                </a:solidFill>
              </a:rPr>
              <a:t>কিসের</a:t>
            </a:r>
            <a:r>
              <a:rPr lang="en-US" sz="5400" b="1" dirty="0" smtClean="0">
                <a:solidFill>
                  <a:srgbClr val="003300"/>
                </a:solidFill>
              </a:rPr>
              <a:t> </a:t>
            </a:r>
            <a:r>
              <a:rPr lang="en-US" sz="5400" b="1" dirty="0" err="1" smtClean="0">
                <a:solidFill>
                  <a:srgbClr val="003300"/>
                </a:solidFill>
              </a:rPr>
              <a:t>চিত্র</a:t>
            </a:r>
            <a:r>
              <a:rPr lang="en-US" sz="5400" b="1" dirty="0" smtClean="0">
                <a:solidFill>
                  <a:srgbClr val="003300"/>
                </a:solidFill>
              </a:rPr>
              <a:t>? </a:t>
            </a:r>
            <a:endParaRPr lang="en-US" sz="5400" b="1" dirty="0">
              <a:solidFill>
                <a:srgbClr val="003300"/>
              </a:solidFill>
            </a:endParaRPr>
          </a:p>
        </p:txBody>
      </p:sp>
      <p:sp>
        <p:nvSpPr>
          <p:cNvPr id="10" name="TextBox 9"/>
          <p:cNvSpPr txBox="1"/>
          <p:nvPr/>
        </p:nvSpPr>
        <p:spPr>
          <a:xfrm>
            <a:off x="914400" y="5638800"/>
            <a:ext cx="7391400" cy="923330"/>
          </a:xfrm>
          <a:prstGeom prst="rect">
            <a:avLst/>
          </a:prstGeom>
          <a:noFill/>
        </p:spPr>
        <p:txBody>
          <a:bodyPr wrap="square" rtlCol="0">
            <a:spAutoFit/>
          </a:bodyPr>
          <a:lstStyle/>
          <a:p>
            <a:pPr algn="ctr"/>
            <a:r>
              <a:rPr lang="en-US" sz="5400" b="1" dirty="0" err="1" smtClean="0">
                <a:solidFill>
                  <a:srgbClr val="002060"/>
                </a:solidFill>
              </a:rPr>
              <a:t>নামায</a:t>
            </a:r>
            <a:r>
              <a:rPr lang="en-US" sz="5400" b="1" dirty="0" smtClean="0">
                <a:solidFill>
                  <a:srgbClr val="002060"/>
                </a:solidFill>
              </a:rPr>
              <a:t> </a:t>
            </a:r>
            <a:r>
              <a:rPr lang="en-US" sz="5400" b="1" dirty="0" err="1" smtClean="0">
                <a:solidFill>
                  <a:srgbClr val="002060"/>
                </a:solidFill>
              </a:rPr>
              <a:t>আদায়ের</a:t>
            </a:r>
            <a:r>
              <a:rPr lang="en-US" sz="5400" b="1" dirty="0" smtClean="0">
                <a:solidFill>
                  <a:srgbClr val="002060"/>
                </a:solidFill>
              </a:rPr>
              <a:t> </a:t>
            </a:r>
            <a:r>
              <a:rPr lang="en-US" sz="5400" b="1" dirty="0" err="1" smtClean="0">
                <a:solidFill>
                  <a:srgbClr val="002060"/>
                </a:solidFill>
              </a:rPr>
              <a:t>চিত্র</a:t>
            </a:r>
            <a:r>
              <a:rPr lang="en-US" sz="5400" b="1" dirty="0" smtClean="0">
                <a:solidFill>
                  <a:srgbClr val="002060"/>
                </a:solidFill>
              </a:rPr>
              <a:t>। </a:t>
            </a:r>
            <a:endParaRPr lang="en-US" sz="5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2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20" dur="2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21" dur="20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p:cTn id="26" dur="2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27" dur="2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28"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572000" y="6492875"/>
            <a:ext cx="45720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5</a:t>
            </a:fld>
            <a:endParaRPr lang="en-US" dirty="0"/>
          </a:p>
        </p:txBody>
      </p:sp>
      <p:pic>
        <p:nvPicPr>
          <p:cNvPr id="6" name="Picture 5" descr="Jumar-dine-bg20190913121907.jpg"/>
          <p:cNvPicPr>
            <a:picLocks noChangeAspect="1"/>
          </p:cNvPicPr>
          <p:nvPr/>
        </p:nvPicPr>
        <p:blipFill>
          <a:blip r:embed="rId2"/>
          <a:stretch>
            <a:fillRect/>
          </a:stretch>
        </p:blipFill>
        <p:spPr>
          <a:xfrm>
            <a:off x="0" y="1676400"/>
            <a:ext cx="9143999" cy="3810000"/>
          </a:xfrm>
          <a:prstGeom prst="rect">
            <a:avLst/>
          </a:prstGeom>
        </p:spPr>
      </p:pic>
      <p:sp>
        <p:nvSpPr>
          <p:cNvPr id="7" name="TextBox 6"/>
          <p:cNvSpPr txBox="1"/>
          <p:nvPr/>
        </p:nvSpPr>
        <p:spPr>
          <a:xfrm>
            <a:off x="0" y="42208"/>
            <a:ext cx="9144000" cy="1323439"/>
          </a:xfrm>
          <a:prstGeom prst="rect">
            <a:avLst/>
          </a:prstGeom>
          <a:noFill/>
        </p:spPr>
        <p:txBody>
          <a:bodyPr wrap="square" rtlCol="0">
            <a:spAutoFit/>
          </a:bodyPr>
          <a:lstStyle/>
          <a:p>
            <a:r>
              <a:rPr lang="en-US" sz="4000" b="1" dirty="0" err="1" smtClean="0">
                <a:solidFill>
                  <a:srgbClr val="003300"/>
                </a:solidFill>
              </a:rPr>
              <a:t>শুক্রবার</a:t>
            </a:r>
            <a:r>
              <a:rPr lang="en-US" sz="4000" b="1" dirty="0" smtClean="0">
                <a:solidFill>
                  <a:srgbClr val="003300"/>
                </a:solidFill>
              </a:rPr>
              <a:t> </a:t>
            </a:r>
            <a:r>
              <a:rPr lang="en-US" sz="4000" b="1" dirty="0" err="1" smtClean="0">
                <a:solidFill>
                  <a:srgbClr val="003300"/>
                </a:solidFill>
              </a:rPr>
              <a:t>যোহরের</a:t>
            </a:r>
            <a:r>
              <a:rPr lang="en-US" sz="4000" b="1" dirty="0" smtClean="0">
                <a:solidFill>
                  <a:srgbClr val="003300"/>
                </a:solidFill>
              </a:rPr>
              <a:t> </a:t>
            </a:r>
            <a:r>
              <a:rPr lang="en-US" sz="4000" b="1" dirty="0" err="1" smtClean="0">
                <a:solidFill>
                  <a:srgbClr val="003300"/>
                </a:solidFill>
              </a:rPr>
              <a:t>সালাতের</a:t>
            </a:r>
            <a:r>
              <a:rPr lang="en-US" sz="4000" b="1" dirty="0" smtClean="0">
                <a:solidFill>
                  <a:srgbClr val="003300"/>
                </a:solidFill>
              </a:rPr>
              <a:t> </a:t>
            </a:r>
            <a:r>
              <a:rPr lang="en-US" sz="4000" b="1" dirty="0" err="1" smtClean="0">
                <a:solidFill>
                  <a:srgbClr val="003300"/>
                </a:solidFill>
              </a:rPr>
              <a:t>পরিবর্তে</a:t>
            </a:r>
            <a:r>
              <a:rPr lang="en-US" sz="4000" b="1" dirty="0" smtClean="0">
                <a:solidFill>
                  <a:srgbClr val="003300"/>
                </a:solidFill>
              </a:rPr>
              <a:t> </a:t>
            </a:r>
            <a:r>
              <a:rPr lang="en-US" sz="4000" b="1" dirty="0" err="1" smtClean="0">
                <a:solidFill>
                  <a:srgbClr val="003300"/>
                </a:solidFill>
              </a:rPr>
              <a:t>আমরা</a:t>
            </a:r>
            <a:r>
              <a:rPr lang="en-US" sz="4000" b="1" dirty="0" smtClean="0">
                <a:solidFill>
                  <a:srgbClr val="003300"/>
                </a:solidFill>
              </a:rPr>
              <a:t> </a:t>
            </a:r>
            <a:r>
              <a:rPr lang="en-US" sz="4000" b="1" dirty="0" err="1" smtClean="0">
                <a:solidFill>
                  <a:srgbClr val="003300"/>
                </a:solidFill>
              </a:rPr>
              <a:t>কোন</a:t>
            </a:r>
            <a:r>
              <a:rPr lang="en-US" sz="4000" b="1" dirty="0" smtClean="0">
                <a:solidFill>
                  <a:srgbClr val="003300"/>
                </a:solidFill>
              </a:rPr>
              <a:t> </a:t>
            </a:r>
            <a:r>
              <a:rPr lang="en-US" sz="4000" b="1" dirty="0" err="1" smtClean="0">
                <a:solidFill>
                  <a:srgbClr val="003300"/>
                </a:solidFill>
              </a:rPr>
              <a:t>সালাত</a:t>
            </a:r>
            <a:r>
              <a:rPr lang="en-US" sz="4000" b="1" dirty="0" smtClean="0">
                <a:solidFill>
                  <a:srgbClr val="003300"/>
                </a:solidFill>
              </a:rPr>
              <a:t> </a:t>
            </a:r>
            <a:r>
              <a:rPr lang="en-US" sz="4000" b="1" dirty="0" err="1" smtClean="0">
                <a:solidFill>
                  <a:srgbClr val="003300"/>
                </a:solidFill>
              </a:rPr>
              <a:t>আদায়</a:t>
            </a:r>
            <a:r>
              <a:rPr lang="en-US" sz="4000" b="1" dirty="0" smtClean="0">
                <a:solidFill>
                  <a:srgbClr val="003300"/>
                </a:solidFill>
              </a:rPr>
              <a:t> </a:t>
            </a:r>
            <a:r>
              <a:rPr lang="en-US" sz="4000" b="1" dirty="0" err="1" smtClean="0">
                <a:solidFill>
                  <a:srgbClr val="003300"/>
                </a:solidFill>
              </a:rPr>
              <a:t>করি</a:t>
            </a:r>
            <a:r>
              <a:rPr lang="en-US" sz="4000" b="1" dirty="0" smtClean="0">
                <a:solidFill>
                  <a:srgbClr val="003300"/>
                </a:solidFill>
              </a:rPr>
              <a:t>?</a:t>
            </a:r>
            <a:endParaRPr lang="en-US" sz="4000" b="1" dirty="0">
              <a:solidFill>
                <a:srgbClr val="003300"/>
              </a:solidFill>
            </a:endParaRPr>
          </a:p>
        </p:txBody>
      </p:sp>
      <p:sp>
        <p:nvSpPr>
          <p:cNvPr id="8" name="TextBox 7"/>
          <p:cNvSpPr txBox="1"/>
          <p:nvPr/>
        </p:nvSpPr>
        <p:spPr>
          <a:xfrm>
            <a:off x="0" y="5562600"/>
            <a:ext cx="9144000" cy="1015663"/>
          </a:xfrm>
          <a:prstGeom prst="rect">
            <a:avLst/>
          </a:prstGeom>
          <a:noFill/>
        </p:spPr>
        <p:txBody>
          <a:bodyPr wrap="square" rtlCol="0">
            <a:spAutoFit/>
          </a:bodyPr>
          <a:lstStyle/>
          <a:p>
            <a:pPr algn="ctr"/>
            <a:r>
              <a:rPr lang="en-US" sz="6000" b="1" dirty="0" err="1" smtClean="0">
                <a:solidFill>
                  <a:srgbClr val="002060"/>
                </a:solidFill>
              </a:rPr>
              <a:t>জুমার</a:t>
            </a:r>
            <a:r>
              <a:rPr lang="en-US" sz="6000" b="1" dirty="0" smtClean="0">
                <a:solidFill>
                  <a:srgbClr val="002060"/>
                </a:solidFill>
              </a:rPr>
              <a:t> </a:t>
            </a:r>
            <a:r>
              <a:rPr lang="en-US" sz="6000" b="1" dirty="0" err="1" smtClean="0">
                <a:solidFill>
                  <a:srgbClr val="002060"/>
                </a:solidFill>
              </a:rPr>
              <a:t>সালাত</a:t>
            </a:r>
            <a:r>
              <a:rPr lang="en-US" sz="6000" b="1" dirty="0" smtClean="0">
                <a:solidFill>
                  <a:srgbClr val="002060"/>
                </a:solidFill>
              </a:rPr>
              <a:t> </a:t>
            </a:r>
            <a:endParaRPr lang="en-US" sz="6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2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15" dur="2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2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2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2" dur="2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3"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19600" y="6492875"/>
            <a:ext cx="47244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6</a:t>
            </a:fld>
            <a:endParaRPr lang="en-US"/>
          </a:p>
        </p:txBody>
      </p:sp>
      <p:pic>
        <p:nvPicPr>
          <p:cNvPr id="5" name="Picture 4" descr="C:\Users\Yunus\Desktop\Pic\maxresdefault.jpg4.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618" t="17890" r="12385"/>
          <a:stretch/>
        </p:blipFill>
        <p:spPr bwMode="auto">
          <a:xfrm>
            <a:off x="381000" y="1143000"/>
            <a:ext cx="8178301"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0" y="76200"/>
            <a:ext cx="9144000" cy="1015663"/>
          </a:xfrm>
          <a:prstGeom prst="rect">
            <a:avLst/>
          </a:prstGeom>
          <a:noFill/>
        </p:spPr>
        <p:txBody>
          <a:bodyPr wrap="square" rtlCol="0">
            <a:spAutoFit/>
          </a:bodyPr>
          <a:lstStyle/>
          <a:p>
            <a:pPr algn="ctr"/>
            <a:r>
              <a:rPr lang="bn-IN" sz="6000" b="1" dirty="0">
                <a:solidFill>
                  <a:srgbClr val="00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পাঠ </a:t>
            </a:r>
            <a:endParaRPr lang="en-US" sz="6000" b="1" dirty="0">
              <a:solidFill>
                <a:srgbClr val="0033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0" y="5181600"/>
            <a:ext cx="9144000" cy="1323439"/>
          </a:xfrm>
          <a:prstGeom prst="rect">
            <a:avLst/>
          </a:prstGeom>
        </p:spPr>
        <p:txBody>
          <a:bodyPr wrap="square">
            <a:spAutoFit/>
          </a:bodyPr>
          <a:lstStyle/>
          <a:p>
            <a:pPr algn="ctr"/>
            <a:r>
              <a:rPr lang="bn-IN" sz="8000" b="1" dirty="0">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জুমার সালাত </a:t>
            </a:r>
            <a:endParaRPr lang="en-US" sz="8000" b="1" dirty="0">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Effect transition="in" filter="fade">
                                      <p:cBhvr>
                                        <p:cTn id="14" dur="20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fltVal val="0"/>
                                          </p:val>
                                        </p:tav>
                                        <p:tav tm="100000">
                                          <p:val>
                                            <p:strVal val="#ppt_w"/>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95800" y="6492875"/>
            <a:ext cx="46482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7</a:t>
            </a:fld>
            <a:endParaRPr lang="en-US"/>
          </a:p>
        </p:txBody>
      </p:sp>
      <p:sp>
        <p:nvSpPr>
          <p:cNvPr id="5" name="Rectangle 4"/>
          <p:cNvSpPr/>
          <p:nvPr/>
        </p:nvSpPr>
        <p:spPr>
          <a:xfrm>
            <a:off x="0" y="1928279"/>
            <a:ext cx="9144000" cy="3062377"/>
          </a:xfrm>
          <a:prstGeom prst="rect">
            <a:avLst/>
          </a:prstGeom>
        </p:spPr>
        <p:txBody>
          <a:bodyPr wrap="square">
            <a:spAutoFit/>
          </a:bodyPr>
          <a:lstStyle/>
          <a:p>
            <a:endParaRPr lang="bn-BD" sz="100" b="1" u="sng" dirty="0">
              <a:ln w="11430"/>
              <a:solidFill>
                <a:srgbClr val="003300"/>
              </a:solidFill>
              <a:effectLst>
                <a:outerShdw blurRad="50800" dist="39000" dir="5460000" algn="tl">
                  <a:srgbClr val="000000">
                    <a:alpha val="38000"/>
                  </a:srgbClr>
                </a:outerShdw>
              </a:effectLst>
              <a:latin typeface="NikoshBAN" pitchFamily="2" charset="0"/>
              <a:cs typeface="NikoshBAN" pitchFamily="2" charset="0"/>
            </a:endParaRPr>
          </a:p>
          <a:p>
            <a:pPr marL="569488" indent="-569488">
              <a:buFont typeface="Wingdings" pitchFamily="2" charset="2"/>
              <a:buChar char="v"/>
            </a:pPr>
            <a:r>
              <a:rPr lang="bn-BD" sz="3200" b="1" dirty="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জুমার সালাত এর সংজ্ঞা বলতে </a:t>
            </a:r>
            <a:r>
              <a:rPr lang="bn-BD" sz="3200" b="1" dirty="0" smtClean="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পারবে</a:t>
            </a:r>
            <a:r>
              <a:rPr lang="en-US" sz="3200" b="1" dirty="0" smtClean="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a:t>
            </a:r>
          </a:p>
          <a:p>
            <a:pPr marL="569488" indent="-569488"/>
            <a:r>
              <a:rPr lang="en-US" sz="3200" b="1" dirty="0" smtClean="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 </a:t>
            </a:r>
            <a:endParaRPr lang="bn-BD" sz="3200" b="1" dirty="0">
              <a:ln w="11430"/>
              <a:solidFill>
                <a:srgbClr val="003300"/>
              </a:solidFill>
              <a:effectLst>
                <a:outerShdw blurRad="50800" dist="39000" dir="5460000" algn="tl">
                  <a:srgbClr val="000000">
                    <a:alpha val="38000"/>
                  </a:srgbClr>
                </a:outerShdw>
              </a:effectLst>
              <a:latin typeface="NikoshBAN" pitchFamily="2" charset="0"/>
              <a:cs typeface="NikoshBAN" pitchFamily="2" charset="0"/>
            </a:endParaRPr>
          </a:p>
          <a:p>
            <a:pPr marL="569488" indent="-569488">
              <a:buFont typeface="Wingdings" pitchFamily="2" charset="2"/>
              <a:buChar char="v"/>
            </a:pPr>
            <a:r>
              <a:rPr lang="bn-BD" sz="3200" b="1" dirty="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জুমার </a:t>
            </a:r>
            <a:r>
              <a:rPr lang="bn-BD" sz="3200" b="1" dirty="0" smtClean="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সালাত</a:t>
            </a:r>
            <a:r>
              <a:rPr lang="en-US" sz="3200" b="1" dirty="0" err="1" smtClean="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ের</a:t>
            </a:r>
            <a:r>
              <a:rPr lang="en-US" sz="3200" b="1" dirty="0" smtClean="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গুরুত্ব</a:t>
            </a:r>
            <a:r>
              <a:rPr lang="bn-BD" sz="3200" b="1" dirty="0" smtClean="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ব্যাখ্যা করতে </a:t>
            </a:r>
            <a:r>
              <a:rPr lang="bn-BD" sz="3200" b="1" dirty="0" smtClean="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পারবে</a:t>
            </a:r>
            <a:r>
              <a:rPr lang="en-US" sz="3200" b="1" dirty="0" smtClean="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a:t>
            </a:r>
          </a:p>
          <a:p>
            <a:pPr marL="569488" indent="-569488"/>
            <a:endParaRPr lang="bn-BD" sz="3200" b="1" dirty="0">
              <a:ln w="11430"/>
              <a:solidFill>
                <a:srgbClr val="003300"/>
              </a:solidFill>
              <a:effectLst>
                <a:outerShdw blurRad="50800" dist="39000" dir="5460000" algn="tl">
                  <a:srgbClr val="000000">
                    <a:alpha val="38000"/>
                  </a:srgbClr>
                </a:outerShdw>
              </a:effectLst>
              <a:latin typeface="NikoshBAN" pitchFamily="2" charset="0"/>
              <a:cs typeface="NikoshBAN" pitchFamily="2" charset="0"/>
            </a:endParaRPr>
          </a:p>
          <a:p>
            <a:pPr marL="569488" indent="-569488">
              <a:buFont typeface="Wingdings" pitchFamily="2" charset="2"/>
              <a:buChar char="v"/>
            </a:pPr>
            <a:r>
              <a:rPr lang="bn-BD" sz="3200" b="1" dirty="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জুমার সালাত আদায়ের নিয়ম বর্ণনা করতে পারবে।</a:t>
            </a:r>
            <a:endParaRPr lang="en-US" sz="3200" b="1" dirty="0">
              <a:ln w="11430"/>
              <a:solidFill>
                <a:srgbClr val="0033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TextBox 5"/>
          <p:cNvSpPr txBox="1"/>
          <p:nvPr/>
        </p:nvSpPr>
        <p:spPr>
          <a:xfrm>
            <a:off x="2370909" y="0"/>
            <a:ext cx="4258491" cy="830997"/>
          </a:xfrm>
          <a:prstGeom prst="rect">
            <a:avLst/>
          </a:prstGeom>
          <a:noFill/>
          <a:ln>
            <a:noFill/>
          </a:ln>
        </p:spPr>
        <p:txBody>
          <a:bodyPr wrap="square" rtlCol="0">
            <a:spAutoFit/>
          </a:bodyPr>
          <a:lstStyle/>
          <a:p>
            <a:pPr algn="ctr"/>
            <a:r>
              <a:rPr lang="bn-IN" sz="4800" b="1" dirty="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 </a:t>
            </a:r>
            <a:endParaRPr lang="en-US" sz="4800" b="1" dirty="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685800" y="1066800"/>
            <a:ext cx="7772400" cy="646331"/>
          </a:xfrm>
          <a:prstGeom prst="rect">
            <a:avLst/>
          </a:prstGeom>
          <a:noFill/>
        </p:spPr>
        <p:txBody>
          <a:bodyPr wrap="square" rtlCol="0">
            <a:spAutoFit/>
          </a:bodyPr>
          <a:lstStyle/>
          <a:p>
            <a:r>
              <a:rPr lang="bn-BD" sz="3600" b="1" dirty="0" smtClean="0">
                <a:ln w="11430"/>
                <a:solidFill>
                  <a:srgbClr val="002060"/>
                </a:solidFill>
                <a:latin typeface="NikoshBAN" pitchFamily="2" charset="0"/>
                <a:cs typeface="NikoshBAN" pitchFamily="2" charset="0"/>
              </a:rPr>
              <a:t>এ পাঠ শেষে শিক্ষার্থীরা</a:t>
            </a:r>
            <a:r>
              <a:rPr lang="en-US" sz="3600" b="1" dirty="0" smtClean="0">
                <a:ln w="11430"/>
                <a:solidFill>
                  <a:srgbClr val="002060"/>
                </a:solidFill>
                <a:latin typeface="NikoshBAN" pitchFamily="2" charset="0"/>
                <a:cs typeface="NikoshBAN" pitchFamily="2" charset="0"/>
              </a:rPr>
              <a:t>----- </a:t>
            </a:r>
            <a:endParaRPr lang="bn-BD" sz="3600" b="1" dirty="0" smtClean="0">
              <a:ln w="1143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2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22" dur="2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3" dur="2000"/>
                                        <p:tgtEl>
                                          <p:spTgt spid="5">
                                            <p:txEl>
                                              <p:pRg st="1" end="1"/>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2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7" dur="2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8" dur="2000"/>
                                        <p:tgtEl>
                                          <p:spTgt spid="5">
                                            <p:txEl>
                                              <p:pRg st="3" end="3"/>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p:cTn id="31" dur="2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32" dur="2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3"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495800" y="6492875"/>
            <a:ext cx="45720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8</a:t>
            </a:fld>
            <a:endParaRPr lang="en-US"/>
          </a:p>
        </p:txBody>
      </p:sp>
      <p:pic>
        <p:nvPicPr>
          <p:cNvPr id="5" name="Picture 4" descr="E:\Collection\Islamic Picture\mhrtarik_1358143958_3-S_Photo3559_copy.jpg_Final.jpg"/>
          <p:cNvPicPr>
            <a:picLocks noChangeAspect="1" noChangeArrowheads="1"/>
          </p:cNvPicPr>
          <p:nvPr/>
        </p:nvPicPr>
        <p:blipFill rotWithShape="1">
          <a:blip r:embed="rId2">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t="7043"/>
          <a:stretch/>
        </p:blipFill>
        <p:spPr bwMode="auto">
          <a:xfrm>
            <a:off x="304800" y="1066800"/>
            <a:ext cx="8610600" cy="3519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28600" y="4800600"/>
            <a:ext cx="8763000" cy="1754326"/>
          </a:xfrm>
          <a:prstGeom prst="rect">
            <a:avLst/>
          </a:prstGeom>
        </p:spPr>
        <p:txBody>
          <a:bodyPr wrap="square">
            <a:spAutoFit/>
          </a:bodyPr>
          <a:lstStyle/>
          <a:p>
            <a:r>
              <a:rPr lang="bn-BD" sz="3600" b="1" dirty="0">
                <a:solidFill>
                  <a:srgbClr val="003300"/>
                </a:solidFill>
                <a:latin typeface="NikoshBAN" pitchFamily="2" charset="0"/>
                <a:cs typeface="NikoshBAN" pitchFamily="2" charset="0"/>
              </a:rPr>
              <a:t>শুক্রবার যুহরের সময়ে যুহরের সালাতের পরিবর্তে যে সালাত আদায় করা হয়, তাকে বলা হয় জুমার সালাত। </a:t>
            </a:r>
            <a:endParaRPr lang="en-US" sz="3600" b="1" dirty="0">
              <a:solidFill>
                <a:srgbClr val="003300"/>
              </a:solidFill>
              <a:latin typeface="NikoshBAN" pitchFamily="2" charset="0"/>
              <a:cs typeface="NikoshBAN" pitchFamily="2" charset="0"/>
            </a:endParaRPr>
          </a:p>
        </p:txBody>
      </p:sp>
      <p:sp>
        <p:nvSpPr>
          <p:cNvPr id="7" name="Rectangle 6"/>
          <p:cNvSpPr/>
          <p:nvPr/>
        </p:nvSpPr>
        <p:spPr>
          <a:xfrm>
            <a:off x="2209800" y="-152400"/>
            <a:ext cx="5145961" cy="1015663"/>
          </a:xfrm>
          <a:prstGeom prst="rect">
            <a:avLst/>
          </a:prstGeom>
        </p:spPr>
        <p:txBody>
          <a:bodyPr wrap="none">
            <a:spAutoFit/>
          </a:bodyPr>
          <a:lstStyle/>
          <a:p>
            <a:pPr algn="ctr"/>
            <a:r>
              <a:rPr lang="bn-IN" sz="6000" b="1" dirty="0" smtClean="0">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জুমার সালাত </a:t>
            </a:r>
            <a:endParaRPr lang="en-US" sz="6000" b="1" dirty="0">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p>
            <a:fld id="{75B346B8-6211-4518-9436-49BCE6C7FC56}" type="datetime2">
              <a:rPr lang="en-US" b="1" smtClean="0"/>
              <a:pPr/>
              <a:t>Monday, February 22, 2021</a:t>
            </a:fld>
            <a:endParaRPr lang="en-US" b="1" dirty="0"/>
          </a:p>
        </p:txBody>
      </p:sp>
      <p:sp>
        <p:nvSpPr>
          <p:cNvPr id="3" name="Footer Placeholder 2"/>
          <p:cNvSpPr>
            <a:spLocks noGrp="1"/>
          </p:cNvSpPr>
          <p:nvPr>
            <p:ph type="ftr" sz="quarter" idx="11"/>
          </p:nvPr>
        </p:nvSpPr>
        <p:spPr>
          <a:xfrm>
            <a:off x="4343400" y="6492875"/>
            <a:ext cx="4800600" cy="365125"/>
          </a:xfrm>
        </p:spPr>
        <p:txBody>
          <a:bodyPr/>
          <a:lstStyle/>
          <a:p>
            <a:r>
              <a:rPr lang="en-US" b="1" dirty="0" smtClean="0"/>
              <a:t>Md. </a:t>
            </a:r>
            <a:r>
              <a:rPr lang="en-US" b="1" dirty="0" err="1" smtClean="0"/>
              <a:t>Kawcher</a:t>
            </a:r>
            <a:r>
              <a:rPr lang="en-US" b="1" dirty="0" smtClean="0"/>
              <a:t> </a:t>
            </a:r>
            <a:r>
              <a:rPr lang="en-US" b="1" dirty="0" err="1" smtClean="0"/>
              <a:t>Hossen</a:t>
            </a:r>
            <a:r>
              <a:rPr lang="en-US" b="1" dirty="0" smtClean="0"/>
              <a:t>, </a:t>
            </a:r>
            <a:r>
              <a:rPr lang="en-US" b="1" dirty="0" err="1" smtClean="0"/>
              <a:t>Assis't</a:t>
            </a:r>
            <a:r>
              <a:rPr lang="en-US" b="1" dirty="0" smtClean="0"/>
              <a:t> Teacher, </a:t>
            </a:r>
            <a:r>
              <a:rPr lang="en-US" b="1" dirty="0" err="1" smtClean="0"/>
              <a:t>Karim</a:t>
            </a:r>
            <a:r>
              <a:rPr lang="en-US" b="1" dirty="0" smtClean="0"/>
              <a:t> </a:t>
            </a:r>
            <a:r>
              <a:rPr lang="en-US" b="1" dirty="0" err="1" smtClean="0"/>
              <a:t>Ullah</a:t>
            </a:r>
            <a:r>
              <a:rPr lang="en-US" b="1" dirty="0" smtClean="0"/>
              <a:t> High School</a:t>
            </a:r>
            <a:endParaRPr lang="en-US" b="1" dirty="0"/>
          </a:p>
        </p:txBody>
      </p:sp>
      <p:sp>
        <p:nvSpPr>
          <p:cNvPr id="4" name="Slide Number Placeholder 3"/>
          <p:cNvSpPr>
            <a:spLocks noGrp="1"/>
          </p:cNvSpPr>
          <p:nvPr>
            <p:ph type="sldNum" sz="quarter" idx="12"/>
          </p:nvPr>
        </p:nvSpPr>
        <p:spPr>
          <a:xfrm>
            <a:off x="8382000" y="6492875"/>
            <a:ext cx="762000" cy="365125"/>
          </a:xfrm>
        </p:spPr>
        <p:txBody>
          <a:bodyPr/>
          <a:lstStyle/>
          <a:p>
            <a:fld id="{B6F15528-21DE-4FAA-801E-634DDDAF4B2B}" type="slidenum">
              <a:rPr lang="en-US" smtClean="0"/>
              <a:pPr/>
              <a:t>9</a:t>
            </a:fld>
            <a:endParaRPr lang="en-US" dirty="0"/>
          </a:p>
        </p:txBody>
      </p:sp>
      <p:sp>
        <p:nvSpPr>
          <p:cNvPr id="6" name="TextBox 5"/>
          <p:cNvSpPr txBox="1"/>
          <p:nvPr/>
        </p:nvSpPr>
        <p:spPr>
          <a:xfrm>
            <a:off x="0" y="304800"/>
            <a:ext cx="9144000" cy="1323439"/>
          </a:xfrm>
          <a:prstGeom prst="rect">
            <a:avLst/>
          </a:prstGeom>
          <a:noFill/>
        </p:spPr>
        <p:txBody>
          <a:bodyPr wrap="square" rtlCol="0">
            <a:spAutoFit/>
          </a:bodyPr>
          <a:lstStyle/>
          <a:p>
            <a:pPr>
              <a:buFont typeface="Wingdings" pitchFamily="2" charset="2"/>
              <a:buChar char="Ø"/>
            </a:pPr>
            <a:r>
              <a:rPr lang="en-US" sz="4000" b="1" dirty="0" err="1" smtClean="0">
                <a:solidFill>
                  <a:srgbClr val="003300"/>
                </a:solidFill>
              </a:rPr>
              <a:t>জুমার</a:t>
            </a:r>
            <a:r>
              <a:rPr lang="en-US" sz="4000" b="1" dirty="0" smtClean="0">
                <a:solidFill>
                  <a:srgbClr val="003300"/>
                </a:solidFill>
              </a:rPr>
              <a:t> </a:t>
            </a:r>
            <a:r>
              <a:rPr lang="en-US" sz="4000" b="1" dirty="0" err="1" smtClean="0">
                <a:solidFill>
                  <a:srgbClr val="003300"/>
                </a:solidFill>
              </a:rPr>
              <a:t>সালাত</a:t>
            </a:r>
            <a:r>
              <a:rPr lang="en-US" sz="4000" b="1" dirty="0" smtClean="0">
                <a:solidFill>
                  <a:srgbClr val="003300"/>
                </a:solidFill>
              </a:rPr>
              <a:t> </a:t>
            </a:r>
            <a:r>
              <a:rPr lang="en-US" sz="4000" b="1" dirty="0" err="1" smtClean="0">
                <a:solidFill>
                  <a:srgbClr val="003300"/>
                </a:solidFill>
              </a:rPr>
              <a:t>প্রতি</a:t>
            </a:r>
            <a:r>
              <a:rPr lang="en-US" sz="4000" b="1" dirty="0" smtClean="0">
                <a:solidFill>
                  <a:srgbClr val="003300"/>
                </a:solidFill>
              </a:rPr>
              <a:t> </a:t>
            </a:r>
            <a:r>
              <a:rPr lang="en-US" sz="4000" b="1" dirty="0" err="1" smtClean="0">
                <a:solidFill>
                  <a:srgbClr val="003300"/>
                </a:solidFill>
              </a:rPr>
              <a:t>শুক্রবার</a:t>
            </a:r>
            <a:r>
              <a:rPr lang="en-US" sz="4000" b="1" dirty="0" smtClean="0">
                <a:solidFill>
                  <a:srgbClr val="003300"/>
                </a:solidFill>
              </a:rPr>
              <a:t> </a:t>
            </a:r>
            <a:r>
              <a:rPr lang="en-US" sz="4000" b="1" dirty="0" err="1" smtClean="0">
                <a:solidFill>
                  <a:srgbClr val="003300"/>
                </a:solidFill>
              </a:rPr>
              <a:t>জামে</a:t>
            </a:r>
            <a:r>
              <a:rPr lang="en-US" sz="4000" b="1" dirty="0" smtClean="0">
                <a:solidFill>
                  <a:srgbClr val="003300"/>
                </a:solidFill>
              </a:rPr>
              <a:t> </a:t>
            </a:r>
            <a:r>
              <a:rPr lang="en-US" sz="4000" b="1" dirty="0" err="1" smtClean="0">
                <a:solidFill>
                  <a:srgbClr val="003300"/>
                </a:solidFill>
              </a:rPr>
              <a:t>মসজিদে</a:t>
            </a:r>
            <a:r>
              <a:rPr lang="en-US" sz="4000" b="1" dirty="0" smtClean="0">
                <a:solidFill>
                  <a:srgbClr val="003300"/>
                </a:solidFill>
              </a:rPr>
              <a:t> </a:t>
            </a:r>
            <a:r>
              <a:rPr lang="en-US" sz="4000" b="1" dirty="0" err="1" smtClean="0">
                <a:solidFill>
                  <a:srgbClr val="003300"/>
                </a:solidFill>
              </a:rPr>
              <a:t>আদায়</a:t>
            </a:r>
            <a:r>
              <a:rPr lang="en-US" sz="4000" b="1" dirty="0" smtClean="0">
                <a:solidFill>
                  <a:srgbClr val="003300"/>
                </a:solidFill>
              </a:rPr>
              <a:t> </a:t>
            </a:r>
            <a:r>
              <a:rPr lang="en-US" sz="4000" b="1" dirty="0" err="1" smtClean="0">
                <a:solidFill>
                  <a:srgbClr val="003300"/>
                </a:solidFill>
              </a:rPr>
              <a:t>করা</a:t>
            </a:r>
            <a:r>
              <a:rPr lang="en-US" sz="4000" b="1" dirty="0" smtClean="0">
                <a:solidFill>
                  <a:srgbClr val="003300"/>
                </a:solidFill>
              </a:rPr>
              <a:t> </a:t>
            </a:r>
            <a:r>
              <a:rPr lang="en-US" sz="4000" b="1" dirty="0" err="1" smtClean="0">
                <a:solidFill>
                  <a:srgbClr val="003300"/>
                </a:solidFill>
              </a:rPr>
              <a:t>হয়</a:t>
            </a:r>
            <a:r>
              <a:rPr lang="en-US" sz="4000" b="1" dirty="0" smtClean="0">
                <a:solidFill>
                  <a:srgbClr val="003300"/>
                </a:solidFill>
              </a:rPr>
              <a:t>।</a:t>
            </a:r>
            <a:endParaRPr lang="en-US" sz="4000" b="1" dirty="0">
              <a:solidFill>
                <a:srgbClr val="003300"/>
              </a:solidFill>
            </a:endParaRPr>
          </a:p>
        </p:txBody>
      </p:sp>
      <p:sp>
        <p:nvSpPr>
          <p:cNvPr id="7" name="TextBox 6"/>
          <p:cNvSpPr txBox="1"/>
          <p:nvPr/>
        </p:nvSpPr>
        <p:spPr>
          <a:xfrm>
            <a:off x="0" y="1724561"/>
            <a:ext cx="9144000" cy="1323439"/>
          </a:xfrm>
          <a:prstGeom prst="rect">
            <a:avLst/>
          </a:prstGeom>
          <a:noFill/>
        </p:spPr>
        <p:txBody>
          <a:bodyPr wrap="square" rtlCol="0">
            <a:spAutoFit/>
          </a:bodyPr>
          <a:lstStyle/>
          <a:p>
            <a:pPr>
              <a:buFont typeface="Wingdings" pitchFamily="2" charset="2"/>
              <a:buChar char="Ø"/>
            </a:pPr>
            <a:r>
              <a:rPr lang="en-US" sz="4000" b="1" dirty="0" err="1" smtClean="0">
                <a:solidFill>
                  <a:srgbClr val="003300"/>
                </a:solidFill>
              </a:rPr>
              <a:t>জুমার</a:t>
            </a:r>
            <a:r>
              <a:rPr lang="en-US" sz="4000" b="1" dirty="0" smtClean="0">
                <a:solidFill>
                  <a:srgbClr val="003300"/>
                </a:solidFill>
              </a:rPr>
              <a:t> </a:t>
            </a:r>
            <a:r>
              <a:rPr lang="en-US" sz="4000" b="1" dirty="0" err="1" smtClean="0">
                <a:solidFill>
                  <a:srgbClr val="003300"/>
                </a:solidFill>
              </a:rPr>
              <a:t>সালাত</a:t>
            </a:r>
            <a:r>
              <a:rPr lang="en-US" sz="4000" b="1" dirty="0" smtClean="0">
                <a:solidFill>
                  <a:srgbClr val="003300"/>
                </a:solidFill>
              </a:rPr>
              <a:t> </a:t>
            </a:r>
            <a:r>
              <a:rPr lang="en-US" sz="4000" b="1" dirty="0" err="1" smtClean="0">
                <a:solidFill>
                  <a:srgbClr val="003300"/>
                </a:solidFill>
              </a:rPr>
              <a:t>জামাআতের</a:t>
            </a:r>
            <a:r>
              <a:rPr lang="en-US" sz="4000" b="1" dirty="0" smtClean="0">
                <a:solidFill>
                  <a:srgbClr val="003300"/>
                </a:solidFill>
              </a:rPr>
              <a:t> </a:t>
            </a:r>
            <a:r>
              <a:rPr lang="en-US" sz="4000" b="1" dirty="0" err="1" smtClean="0">
                <a:solidFill>
                  <a:srgbClr val="003300"/>
                </a:solidFill>
              </a:rPr>
              <a:t>সাথে</a:t>
            </a:r>
            <a:r>
              <a:rPr lang="en-US" sz="4000" b="1" dirty="0" smtClean="0">
                <a:solidFill>
                  <a:srgbClr val="003300"/>
                </a:solidFill>
              </a:rPr>
              <a:t> </a:t>
            </a:r>
            <a:r>
              <a:rPr lang="en-US" sz="4000" b="1" dirty="0" err="1" smtClean="0">
                <a:solidFill>
                  <a:srgbClr val="003300"/>
                </a:solidFill>
              </a:rPr>
              <a:t>আদায়</a:t>
            </a:r>
            <a:r>
              <a:rPr lang="en-US" sz="4000" b="1" dirty="0" smtClean="0">
                <a:solidFill>
                  <a:srgbClr val="003300"/>
                </a:solidFill>
              </a:rPr>
              <a:t> </a:t>
            </a:r>
            <a:r>
              <a:rPr lang="en-US" sz="4000" b="1" dirty="0" err="1" smtClean="0">
                <a:solidFill>
                  <a:srgbClr val="003300"/>
                </a:solidFill>
              </a:rPr>
              <a:t>করতে</a:t>
            </a:r>
            <a:r>
              <a:rPr lang="en-US" sz="4000" b="1" dirty="0" smtClean="0">
                <a:solidFill>
                  <a:srgbClr val="003300"/>
                </a:solidFill>
              </a:rPr>
              <a:t> </a:t>
            </a:r>
            <a:r>
              <a:rPr lang="en-US" sz="4000" b="1" dirty="0" err="1" smtClean="0">
                <a:solidFill>
                  <a:srgbClr val="003300"/>
                </a:solidFill>
              </a:rPr>
              <a:t>হয়</a:t>
            </a:r>
            <a:r>
              <a:rPr lang="en-US" sz="4000" b="1" dirty="0" smtClean="0">
                <a:solidFill>
                  <a:srgbClr val="003300"/>
                </a:solidFill>
              </a:rPr>
              <a:t>। </a:t>
            </a:r>
            <a:endParaRPr lang="en-US" sz="4000" b="1" dirty="0">
              <a:solidFill>
                <a:srgbClr val="003300"/>
              </a:solidFill>
            </a:endParaRPr>
          </a:p>
        </p:txBody>
      </p:sp>
      <p:sp>
        <p:nvSpPr>
          <p:cNvPr id="8" name="TextBox 7"/>
          <p:cNvSpPr txBox="1"/>
          <p:nvPr/>
        </p:nvSpPr>
        <p:spPr>
          <a:xfrm>
            <a:off x="0" y="3124200"/>
            <a:ext cx="9144000" cy="1938992"/>
          </a:xfrm>
          <a:prstGeom prst="rect">
            <a:avLst/>
          </a:prstGeom>
          <a:noFill/>
        </p:spPr>
        <p:txBody>
          <a:bodyPr wrap="square" rtlCol="0">
            <a:spAutoFit/>
          </a:bodyPr>
          <a:lstStyle/>
          <a:p>
            <a:pPr>
              <a:buFont typeface="Wingdings" pitchFamily="2" charset="2"/>
              <a:buChar char="Ø"/>
            </a:pPr>
            <a:r>
              <a:rPr lang="en-US" sz="4000" b="1" dirty="0" err="1" smtClean="0">
                <a:solidFill>
                  <a:srgbClr val="003300"/>
                </a:solidFill>
              </a:rPr>
              <a:t>প্রত্যেক</a:t>
            </a:r>
            <a:r>
              <a:rPr lang="en-US" sz="4000" b="1" dirty="0" smtClean="0">
                <a:solidFill>
                  <a:srgbClr val="003300"/>
                </a:solidFill>
              </a:rPr>
              <a:t> </a:t>
            </a:r>
            <a:r>
              <a:rPr lang="en-US" sz="4000" b="1" dirty="0" err="1" smtClean="0">
                <a:solidFill>
                  <a:srgbClr val="003300"/>
                </a:solidFill>
              </a:rPr>
              <a:t>প্রাপ্তবয়স্ক</a:t>
            </a:r>
            <a:r>
              <a:rPr lang="en-US" sz="4000" b="1" dirty="0" smtClean="0">
                <a:solidFill>
                  <a:srgbClr val="003300"/>
                </a:solidFill>
              </a:rPr>
              <a:t>, </a:t>
            </a:r>
            <a:r>
              <a:rPr lang="en-US" sz="4000" b="1" dirty="0" err="1" smtClean="0">
                <a:solidFill>
                  <a:srgbClr val="003300"/>
                </a:solidFill>
              </a:rPr>
              <a:t>বুদ্ধিমান,স্বাধীন</a:t>
            </a:r>
            <a:r>
              <a:rPr lang="en-US" sz="4000" b="1" dirty="0" smtClean="0">
                <a:solidFill>
                  <a:srgbClr val="003300"/>
                </a:solidFill>
              </a:rPr>
              <a:t>, </a:t>
            </a:r>
            <a:r>
              <a:rPr lang="en-US" sz="4000" b="1" dirty="0" err="1" smtClean="0">
                <a:solidFill>
                  <a:srgbClr val="003300"/>
                </a:solidFill>
              </a:rPr>
              <a:t>মুসলিম</a:t>
            </a:r>
            <a:r>
              <a:rPr lang="en-US" sz="4000" b="1" dirty="0" smtClean="0">
                <a:solidFill>
                  <a:srgbClr val="003300"/>
                </a:solidFill>
              </a:rPr>
              <a:t> </a:t>
            </a:r>
            <a:r>
              <a:rPr lang="en-US" sz="4000" b="1" dirty="0" err="1" smtClean="0">
                <a:solidFill>
                  <a:srgbClr val="003300"/>
                </a:solidFill>
              </a:rPr>
              <a:t>পুরুষের</a:t>
            </a:r>
            <a:r>
              <a:rPr lang="en-US" sz="4000" b="1" dirty="0" smtClean="0">
                <a:solidFill>
                  <a:srgbClr val="003300"/>
                </a:solidFill>
              </a:rPr>
              <a:t> </a:t>
            </a:r>
            <a:r>
              <a:rPr lang="en-US" sz="4000" b="1" dirty="0" err="1" smtClean="0">
                <a:solidFill>
                  <a:srgbClr val="003300"/>
                </a:solidFill>
              </a:rPr>
              <a:t>উপর</a:t>
            </a:r>
            <a:r>
              <a:rPr lang="en-US" sz="4000" b="1" dirty="0" smtClean="0">
                <a:solidFill>
                  <a:srgbClr val="003300"/>
                </a:solidFill>
              </a:rPr>
              <a:t> </a:t>
            </a:r>
            <a:r>
              <a:rPr lang="en-US" sz="4000" b="1" dirty="0" err="1" smtClean="0">
                <a:solidFill>
                  <a:srgbClr val="003300"/>
                </a:solidFill>
              </a:rPr>
              <a:t>জুমার</a:t>
            </a:r>
            <a:r>
              <a:rPr lang="en-US" sz="4000" b="1" dirty="0" smtClean="0">
                <a:solidFill>
                  <a:srgbClr val="003300"/>
                </a:solidFill>
              </a:rPr>
              <a:t> </a:t>
            </a:r>
            <a:r>
              <a:rPr lang="en-US" sz="4000" b="1" dirty="0" err="1" smtClean="0">
                <a:solidFill>
                  <a:srgbClr val="003300"/>
                </a:solidFill>
              </a:rPr>
              <a:t>সালাত</a:t>
            </a:r>
            <a:r>
              <a:rPr lang="en-US" sz="4000" b="1" dirty="0" smtClean="0">
                <a:solidFill>
                  <a:srgbClr val="003300"/>
                </a:solidFill>
              </a:rPr>
              <a:t> </a:t>
            </a:r>
            <a:r>
              <a:rPr lang="en-US" sz="4000" b="1" dirty="0" err="1" smtClean="0">
                <a:solidFill>
                  <a:srgbClr val="003300"/>
                </a:solidFill>
              </a:rPr>
              <a:t>আদায়</a:t>
            </a:r>
            <a:r>
              <a:rPr lang="en-US" sz="4000" b="1" dirty="0" smtClean="0">
                <a:solidFill>
                  <a:srgbClr val="003300"/>
                </a:solidFill>
              </a:rPr>
              <a:t> </a:t>
            </a:r>
            <a:r>
              <a:rPr lang="en-US" sz="4000" b="1" dirty="0" err="1" smtClean="0">
                <a:solidFill>
                  <a:srgbClr val="003300"/>
                </a:solidFill>
              </a:rPr>
              <a:t>করা</a:t>
            </a:r>
            <a:r>
              <a:rPr lang="en-US" sz="4000" b="1" dirty="0" smtClean="0">
                <a:solidFill>
                  <a:srgbClr val="003300"/>
                </a:solidFill>
              </a:rPr>
              <a:t> </a:t>
            </a:r>
            <a:r>
              <a:rPr lang="en-US" sz="4000" b="1" dirty="0" err="1" smtClean="0">
                <a:solidFill>
                  <a:srgbClr val="003300"/>
                </a:solidFill>
              </a:rPr>
              <a:t>ফরজ</a:t>
            </a:r>
            <a:r>
              <a:rPr lang="en-US" sz="4000" b="1" dirty="0" smtClean="0">
                <a:solidFill>
                  <a:srgbClr val="003300"/>
                </a:solidFill>
              </a:rPr>
              <a:t>। </a:t>
            </a:r>
            <a:endParaRPr lang="en-US" sz="4000" b="1" dirty="0">
              <a:solidFill>
                <a:srgbClr val="003300"/>
              </a:solidFill>
            </a:endParaRPr>
          </a:p>
        </p:txBody>
      </p:sp>
      <p:sp>
        <p:nvSpPr>
          <p:cNvPr id="9" name="TextBox 8"/>
          <p:cNvSpPr txBox="1"/>
          <p:nvPr/>
        </p:nvSpPr>
        <p:spPr>
          <a:xfrm>
            <a:off x="0" y="5105400"/>
            <a:ext cx="9144000" cy="1323439"/>
          </a:xfrm>
          <a:prstGeom prst="rect">
            <a:avLst/>
          </a:prstGeom>
          <a:noFill/>
        </p:spPr>
        <p:txBody>
          <a:bodyPr wrap="square" rtlCol="0">
            <a:spAutoFit/>
          </a:bodyPr>
          <a:lstStyle/>
          <a:p>
            <a:pPr>
              <a:buFont typeface="Wingdings" pitchFamily="2" charset="2"/>
              <a:buChar char="Ø"/>
            </a:pPr>
            <a:r>
              <a:rPr lang="en-US" sz="4000" b="1" dirty="0" err="1" smtClean="0">
                <a:solidFill>
                  <a:srgbClr val="003300"/>
                </a:solidFill>
              </a:rPr>
              <a:t>জুমার</a:t>
            </a:r>
            <a:r>
              <a:rPr lang="en-US" sz="4000" b="1" dirty="0" smtClean="0">
                <a:solidFill>
                  <a:srgbClr val="003300"/>
                </a:solidFill>
              </a:rPr>
              <a:t> </a:t>
            </a:r>
            <a:r>
              <a:rPr lang="en-US" sz="4000" b="1" dirty="0" err="1" smtClean="0">
                <a:solidFill>
                  <a:srgbClr val="003300"/>
                </a:solidFill>
              </a:rPr>
              <a:t>সালাতের</a:t>
            </a:r>
            <a:r>
              <a:rPr lang="en-US" sz="4000" b="1" dirty="0" smtClean="0">
                <a:solidFill>
                  <a:srgbClr val="003300"/>
                </a:solidFill>
              </a:rPr>
              <a:t> </a:t>
            </a:r>
            <a:r>
              <a:rPr lang="en-US" sz="4000" b="1" dirty="0" err="1" smtClean="0">
                <a:solidFill>
                  <a:srgbClr val="003300"/>
                </a:solidFill>
              </a:rPr>
              <a:t>অস্বীকারকারী</a:t>
            </a:r>
            <a:r>
              <a:rPr lang="en-US" sz="4000" b="1" dirty="0" smtClean="0">
                <a:solidFill>
                  <a:srgbClr val="003300"/>
                </a:solidFill>
              </a:rPr>
              <a:t> </a:t>
            </a:r>
            <a:r>
              <a:rPr lang="en-US" sz="4000" b="1" dirty="0" err="1" smtClean="0">
                <a:solidFill>
                  <a:srgbClr val="003300"/>
                </a:solidFill>
              </a:rPr>
              <a:t>কাফির</a:t>
            </a:r>
            <a:r>
              <a:rPr lang="en-US" sz="4000" b="1" dirty="0" smtClean="0">
                <a:solidFill>
                  <a:srgbClr val="003300"/>
                </a:solidFill>
              </a:rPr>
              <a:t>। </a:t>
            </a:r>
            <a:endParaRPr lang="en-US" sz="4000" b="1" dirty="0">
              <a:solidFill>
                <a:srgbClr val="00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638</TotalTime>
  <Words>1128</Words>
  <Application>Microsoft Office PowerPoint</Application>
  <PresentationFormat>On-screen Show (4:3)</PresentationFormat>
  <Paragraphs>188</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Kawcher Hossen</dc:creator>
  <cp:lastModifiedBy>user</cp:lastModifiedBy>
  <cp:revision>89</cp:revision>
  <dcterms:created xsi:type="dcterms:W3CDTF">2006-08-16T00:00:00Z</dcterms:created>
  <dcterms:modified xsi:type="dcterms:W3CDTF">2021-02-22T04:27:46Z</dcterms:modified>
</cp:coreProperties>
</file>