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58" r:id="rId8"/>
    <p:sldId id="259" r:id="rId9"/>
    <p:sldId id="266" r:id="rId10"/>
    <p:sldId id="267" r:id="rId11"/>
    <p:sldId id="280" r:id="rId12"/>
    <p:sldId id="281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2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9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8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7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8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3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778E-2DF8-4619-A19F-8598789CFAA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222F-656E-447B-8FBC-5E4324E2D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83" y="1787413"/>
            <a:ext cx="5969449" cy="5211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9769" y="3239588"/>
            <a:ext cx="4543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</a:rPr>
              <a:t>স্বাগতম</a:t>
            </a:r>
            <a:endParaRPr lang="en-US" sz="9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1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3416121"/>
            <a:ext cx="1129048" cy="1258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ck Arc 29"/>
          <p:cNvSpPr/>
          <p:nvPr/>
        </p:nvSpPr>
        <p:spPr>
          <a:xfrm rot="4383502">
            <a:off x="6534970" y="3799235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466" y="32572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9066" y="1579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0465" y="45745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2652" y="336243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2602" y="5966973"/>
            <a:ext cx="784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অঙ্কনঃ</a:t>
            </a:r>
            <a:r>
              <a:rPr lang="en-US" sz="3200" dirty="0" smtClean="0"/>
              <a:t> A </a:t>
            </a:r>
            <a:r>
              <a:rPr lang="en-US" sz="3200" dirty="0" err="1" smtClean="0"/>
              <a:t>বিন্দুতে</a:t>
            </a:r>
            <a:r>
              <a:rPr lang="en-US" sz="3200" dirty="0" smtClean="0"/>
              <a:t>  OA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AP </a:t>
            </a:r>
            <a:r>
              <a:rPr lang="en-US" sz="3200" dirty="0" err="1" smtClean="0"/>
              <a:t>লম্ব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আঁকি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 rot="7059413">
            <a:off x="5538150" y="2710385"/>
            <a:ext cx="2552420" cy="3027440"/>
            <a:chOff x="-1235297" y="522711"/>
            <a:chExt cx="8567177" cy="85671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5" y="733645"/>
              <a:ext cx="3840481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Oval 19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Block Arc 20"/>
          <p:cNvSpPr/>
          <p:nvPr/>
        </p:nvSpPr>
        <p:spPr>
          <a:xfrm rot="3111307">
            <a:off x="6717655" y="4109490"/>
            <a:ext cx="914400" cy="914400"/>
          </a:xfrm>
          <a:prstGeom prst="blockArc">
            <a:avLst>
              <a:gd name="adj1" fmla="val 10536402"/>
              <a:gd name="adj2" fmla="val 1202561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3416121"/>
            <a:ext cx="1129048" cy="1258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ck Arc 29"/>
          <p:cNvSpPr/>
          <p:nvPr/>
        </p:nvSpPr>
        <p:spPr>
          <a:xfrm rot="4383502">
            <a:off x="6534970" y="3799235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466" y="32572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9066" y="1579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0465" y="45745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2652" y="336243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2602" y="5966973"/>
            <a:ext cx="784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অঙ্কনঃ</a:t>
            </a:r>
            <a:r>
              <a:rPr lang="en-US" sz="3200" dirty="0" smtClean="0"/>
              <a:t> A </a:t>
            </a:r>
            <a:r>
              <a:rPr lang="en-US" sz="3200" dirty="0" err="1" smtClean="0"/>
              <a:t>বিন্দুতে</a:t>
            </a:r>
            <a:r>
              <a:rPr lang="en-US" sz="3200" dirty="0" smtClean="0"/>
              <a:t>  OA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AP </a:t>
            </a:r>
            <a:r>
              <a:rPr lang="en-US" sz="3200" dirty="0" err="1" smtClean="0"/>
              <a:t>লম্ব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আঁকি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21" name="Block Arc 20"/>
          <p:cNvSpPr/>
          <p:nvPr/>
        </p:nvSpPr>
        <p:spPr>
          <a:xfrm rot="3111307">
            <a:off x="6717655" y="4109490"/>
            <a:ext cx="914400" cy="914400"/>
          </a:xfrm>
          <a:prstGeom prst="blockArc">
            <a:avLst>
              <a:gd name="adj1" fmla="val 10536402"/>
              <a:gd name="adj2" fmla="val 1202561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rot="9208294">
            <a:off x="7218544" y="3809203"/>
            <a:ext cx="836023" cy="836023"/>
          </a:xfrm>
          <a:prstGeom prst="blockArc">
            <a:avLst>
              <a:gd name="adj1" fmla="val 14560402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2329461">
            <a:off x="5794998" y="2487214"/>
            <a:ext cx="3188852" cy="3276682"/>
            <a:chOff x="-1235297" y="522711"/>
            <a:chExt cx="8567177" cy="85671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5" y="733645"/>
              <a:ext cx="3840481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Oval 19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7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3416121"/>
            <a:ext cx="1129048" cy="1258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ck Arc 29"/>
          <p:cNvSpPr/>
          <p:nvPr/>
        </p:nvSpPr>
        <p:spPr>
          <a:xfrm rot="4383502">
            <a:off x="6534970" y="3799235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466" y="32572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9066" y="1579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0465" y="45745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2652" y="336243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2602" y="5966973"/>
            <a:ext cx="784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অঙ্কনঃ</a:t>
            </a:r>
            <a:r>
              <a:rPr lang="en-US" sz="3200" dirty="0" smtClean="0"/>
              <a:t> A </a:t>
            </a:r>
            <a:r>
              <a:rPr lang="en-US" sz="3200" dirty="0" err="1" smtClean="0"/>
              <a:t>বিন্দুতে</a:t>
            </a:r>
            <a:r>
              <a:rPr lang="en-US" sz="3200" dirty="0" smtClean="0"/>
              <a:t>  OA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AP </a:t>
            </a:r>
            <a:r>
              <a:rPr lang="en-US" sz="3200" dirty="0" err="1" smtClean="0"/>
              <a:t>লম্ব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আঁকি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21" name="Block Arc 20"/>
          <p:cNvSpPr/>
          <p:nvPr/>
        </p:nvSpPr>
        <p:spPr>
          <a:xfrm rot="3111307">
            <a:off x="6717655" y="4109490"/>
            <a:ext cx="914400" cy="914400"/>
          </a:xfrm>
          <a:prstGeom prst="blockArc">
            <a:avLst>
              <a:gd name="adj1" fmla="val 10536402"/>
              <a:gd name="adj2" fmla="val 1202561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rot="9208294">
            <a:off x="7218544" y="3809203"/>
            <a:ext cx="836023" cy="836023"/>
          </a:xfrm>
          <a:prstGeom prst="blockArc">
            <a:avLst>
              <a:gd name="adj1" fmla="val 14733206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458443">
            <a:off x="7337653" y="3992191"/>
            <a:ext cx="836023" cy="836023"/>
          </a:xfrm>
          <a:prstGeom prst="blockArc">
            <a:avLst>
              <a:gd name="adj1" fmla="val 13869675"/>
              <a:gd name="adj2" fmla="val 18497141"/>
              <a:gd name="adj3" fmla="val 834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4273392">
            <a:off x="6361047" y="2964246"/>
            <a:ext cx="2552420" cy="3276682"/>
            <a:chOff x="-1235297" y="522711"/>
            <a:chExt cx="8567177" cy="85671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5" y="733645"/>
              <a:ext cx="3840481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Oval 19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1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3416121"/>
            <a:ext cx="1129048" cy="1258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ck Arc 27"/>
          <p:cNvSpPr/>
          <p:nvPr/>
        </p:nvSpPr>
        <p:spPr>
          <a:xfrm rot="1118515">
            <a:off x="6841339" y="3851964"/>
            <a:ext cx="1133340" cy="1133340"/>
          </a:xfrm>
          <a:prstGeom prst="blockArc">
            <a:avLst>
              <a:gd name="adj1" fmla="val 10536402"/>
              <a:gd name="adj2" fmla="val 1202561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 rot="7877701">
            <a:off x="7266044" y="3809203"/>
            <a:ext cx="836023" cy="836023"/>
          </a:xfrm>
          <a:prstGeom prst="blockArc">
            <a:avLst>
              <a:gd name="adj1" fmla="val 13488553"/>
              <a:gd name="adj2" fmla="val 18865922"/>
              <a:gd name="adj3" fmla="val 8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3454984">
            <a:off x="6629974" y="3644857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>
            <a:off x="7563276" y="3814062"/>
            <a:ext cx="836023" cy="836023"/>
          </a:xfrm>
          <a:prstGeom prst="blockArc">
            <a:avLst>
              <a:gd name="adj1" fmla="val 13869675"/>
              <a:gd name="adj2" fmla="val 18865922"/>
              <a:gd name="adj3" fmla="val 8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2867167">
            <a:off x="7279677" y="3684963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7466" y="32572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9066" y="1579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0465" y="4574530"/>
            <a:ext cx="35137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2652" y="3362431"/>
            <a:ext cx="36420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2602" y="5966973"/>
            <a:ext cx="784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অঙ্কনঃ</a:t>
            </a:r>
            <a:r>
              <a:rPr lang="en-US" sz="3200" dirty="0" smtClean="0"/>
              <a:t> A </a:t>
            </a:r>
            <a:r>
              <a:rPr lang="en-US" sz="3200" dirty="0" err="1" smtClean="0"/>
              <a:t>বিন্দুতে</a:t>
            </a:r>
            <a:r>
              <a:rPr lang="en-US" sz="3200" dirty="0" smtClean="0"/>
              <a:t>  OA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AP </a:t>
            </a:r>
            <a:r>
              <a:rPr lang="en-US" sz="3200" dirty="0" err="1" smtClean="0"/>
              <a:t>লম্ব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আঁকি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 rot="8264717">
            <a:off x="6172953" y="2196893"/>
            <a:ext cx="2421199" cy="3276682"/>
            <a:chOff x="-1235297" y="522711"/>
            <a:chExt cx="8567177" cy="856717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5" y="733645"/>
              <a:ext cx="3840481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Oval 23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00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3416121"/>
            <a:ext cx="1129048" cy="1258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5"/>
          </p:cNvCxnSpPr>
          <p:nvPr/>
        </p:nvCxnSpPr>
        <p:spPr>
          <a:xfrm flipV="1">
            <a:off x="7233771" y="2536816"/>
            <a:ext cx="2053449" cy="2077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ck Arc 27"/>
          <p:cNvSpPr/>
          <p:nvPr/>
        </p:nvSpPr>
        <p:spPr>
          <a:xfrm rot="1118515">
            <a:off x="6841339" y="3851964"/>
            <a:ext cx="1133340" cy="1133340"/>
          </a:xfrm>
          <a:prstGeom prst="blockArc">
            <a:avLst>
              <a:gd name="adj1" fmla="val 10536402"/>
              <a:gd name="adj2" fmla="val 1202561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 rot="7877701">
            <a:off x="7266044" y="3809203"/>
            <a:ext cx="836023" cy="836023"/>
          </a:xfrm>
          <a:prstGeom prst="blockArc">
            <a:avLst>
              <a:gd name="adj1" fmla="val 13488553"/>
              <a:gd name="adj2" fmla="val 18865922"/>
              <a:gd name="adj3" fmla="val 8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3454984">
            <a:off x="6629974" y="3644857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>
            <a:off x="7563276" y="3814062"/>
            <a:ext cx="836023" cy="836023"/>
          </a:xfrm>
          <a:prstGeom prst="blockArc">
            <a:avLst>
              <a:gd name="adj1" fmla="val 13869675"/>
              <a:gd name="adj2" fmla="val 18865922"/>
              <a:gd name="adj3" fmla="val 8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2867167">
            <a:off x="7279677" y="3684963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6696">
            <a:off x="-6169320" y="7020318"/>
            <a:ext cx="6477000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21875" r="4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264" y="1882972"/>
            <a:ext cx="1123950" cy="33607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37466" y="32572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9066" y="1579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0465" y="4574530"/>
            <a:ext cx="35137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02652" y="336243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2602" y="5966973"/>
            <a:ext cx="784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অঙ্কনঃ</a:t>
            </a:r>
            <a:r>
              <a:rPr lang="en-US" sz="3200" dirty="0" smtClean="0"/>
              <a:t> A </a:t>
            </a:r>
            <a:r>
              <a:rPr lang="en-US" sz="3200" dirty="0" err="1" smtClean="0"/>
              <a:t>বিন্দুতে</a:t>
            </a:r>
            <a:r>
              <a:rPr lang="en-US" sz="3200" dirty="0" smtClean="0"/>
              <a:t>  OA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AP </a:t>
            </a:r>
            <a:r>
              <a:rPr lang="en-US" sz="3200" dirty="0" err="1" smtClean="0"/>
              <a:t>লম্ব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আঁকি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5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2315 L 0.87278 -0.55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95" y="-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4 -0.05925 L -0.32135 -0.381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-16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V="1">
            <a:off x="7211511" y="2573573"/>
            <a:ext cx="2053449" cy="2077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3416121"/>
            <a:ext cx="1129048" cy="1258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149101" y="2638418"/>
            <a:ext cx="2053449" cy="2077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ck Arc 27"/>
          <p:cNvSpPr/>
          <p:nvPr/>
        </p:nvSpPr>
        <p:spPr>
          <a:xfrm rot="1118515">
            <a:off x="6841339" y="3851964"/>
            <a:ext cx="1133340" cy="1133340"/>
          </a:xfrm>
          <a:prstGeom prst="blockArc">
            <a:avLst>
              <a:gd name="adj1" fmla="val 10536402"/>
              <a:gd name="adj2" fmla="val 1202561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 rot="7877701">
            <a:off x="7266044" y="3809203"/>
            <a:ext cx="836023" cy="836023"/>
          </a:xfrm>
          <a:prstGeom prst="blockArc">
            <a:avLst>
              <a:gd name="adj1" fmla="val 13488553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3454984">
            <a:off x="6629974" y="3644857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>
            <a:off x="7563276" y="3814062"/>
            <a:ext cx="836023" cy="836023"/>
          </a:xfrm>
          <a:prstGeom prst="blockArc">
            <a:avLst>
              <a:gd name="adj1" fmla="val 13869675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2867167">
            <a:off x="7279677" y="3684963"/>
            <a:ext cx="836023" cy="836023"/>
          </a:xfrm>
          <a:prstGeom prst="blockArc">
            <a:avLst>
              <a:gd name="adj1" fmla="val 14204110"/>
              <a:gd name="adj2" fmla="val 18865922"/>
              <a:gd name="adj3" fmla="val 82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7466" y="32572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9066" y="1579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0465" y="45745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02652" y="336243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87220" y="235215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2602" y="5656478"/>
            <a:ext cx="8430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অঙ্কনঃ</a:t>
            </a:r>
            <a:r>
              <a:rPr lang="en-US" sz="3200" dirty="0" smtClean="0"/>
              <a:t> A </a:t>
            </a:r>
            <a:r>
              <a:rPr lang="en-US" sz="3200" dirty="0" err="1" smtClean="0"/>
              <a:t>বিন্দুতে</a:t>
            </a:r>
            <a:r>
              <a:rPr lang="en-US" sz="3200" dirty="0" smtClean="0"/>
              <a:t>  OA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AP </a:t>
            </a:r>
            <a:r>
              <a:rPr lang="en-US" sz="3200" dirty="0" err="1" smtClean="0"/>
              <a:t>লম্ব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আঁকি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তাহলে</a:t>
            </a:r>
            <a:r>
              <a:rPr lang="en-US" sz="3200" dirty="0" smtClean="0"/>
              <a:t> AP-ই 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স্পর্শক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836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25" y="2681640"/>
            <a:ext cx="1322089" cy="157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78587" y="2362200"/>
            <a:ext cx="5504059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হাসান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মাহমুদ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শিমুল</a:t>
            </a:r>
            <a:endParaRPr lang="en-US" sz="2400" b="1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সহকারী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শিক্ষক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(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)</a:t>
            </a:r>
          </a:p>
          <a:p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শ্রীপুর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পাইলট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বালিকা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উচ্চ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বিদ্যালয়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শ্রীপুর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গাজীপুর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3200" b="1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Kalpurush" pitchFamily="2" charset="0"/>
              </a:rPr>
              <a:t>Email: shimul291@gmail.com</a:t>
            </a:r>
            <a:r>
              <a:rPr lang="bn-BD" sz="2800" b="1" dirty="0" smtClean="0">
                <a:solidFill>
                  <a:srgbClr val="0070C0"/>
                </a:solidFill>
                <a:latin typeface="Arial Narrow" pitchFamily="34" charset="0"/>
                <a:cs typeface="Kalpurush" pitchFamily="2" charset="0"/>
              </a:rPr>
              <a:t> </a:t>
            </a:r>
            <a:endParaRPr lang="bn-BD" sz="3200" b="1" dirty="0">
              <a:solidFill>
                <a:srgbClr val="0070C0"/>
              </a:solidFill>
              <a:latin typeface="Arial Narrow" pitchFamily="34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8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>
                <a:latin typeface="Kalpurush" pitchFamily="2" charset="0"/>
                <a:cs typeface="Kalpurush" pitchFamily="2" charset="0"/>
              </a:rPr>
              <a:t>পাঠ পরিচিতি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524000"/>
            <a:ext cx="86868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bn-BD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দশম </a:t>
            </a:r>
          </a:p>
          <a:p>
            <a:pPr>
              <a:buFont typeface="Wingdings" pitchFamily="2" charset="2"/>
              <a:buChar char="v"/>
            </a:pPr>
            <a:r>
              <a:rPr lang="en-US" sz="4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bn-IN" sz="4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গণিত 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পাঠের বিষয়ঃ </a:t>
            </a:r>
            <a:r>
              <a:rPr lang="bn-IN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সম্পাদ্য  </a:t>
            </a:r>
            <a:r>
              <a:rPr lang="bn-BD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IN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56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5209011"/>
            <a:ext cx="129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রেখা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0509" y="5214957"/>
            <a:ext cx="341958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বৃ</a:t>
            </a:r>
            <a:r>
              <a:rPr lang="en-US" sz="2400" b="1" dirty="0" err="1" smtClean="0"/>
              <a:t>ত্তের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স্পর্শক</a:t>
            </a:r>
            <a:r>
              <a:rPr lang="en-US" dirty="0" smtClean="0"/>
              <a:t>।</a:t>
            </a:r>
            <a:endParaRPr lang="en-US" sz="2400" b="1" dirty="0" smtClean="0"/>
          </a:p>
        </p:txBody>
      </p:sp>
      <p:sp>
        <p:nvSpPr>
          <p:cNvPr id="7" name="Oval 6"/>
          <p:cNvSpPr/>
          <p:nvPr/>
        </p:nvSpPr>
        <p:spPr>
          <a:xfrm>
            <a:off x="8490858" y="1618273"/>
            <a:ext cx="1828801" cy="17737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5658" y="2336619"/>
            <a:ext cx="1219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/>
              <a:t>বৃত্ত</a:t>
            </a:r>
            <a:r>
              <a:rPr lang="bn-IN" dirty="0"/>
              <a:t>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532586" y="1390918"/>
            <a:ext cx="4288665" cy="2038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2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1.11111E-6 L 0.48672 0.143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158"/>
            <a:ext cx="12192000" cy="1143000"/>
          </a:xfr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24001"/>
            <a:ext cx="12192000" cy="56938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bn-BD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/>
              <a:t>বৃত্তের</a:t>
            </a:r>
            <a:r>
              <a:rPr lang="en-US" sz="8800" dirty="0"/>
              <a:t> </a:t>
            </a:r>
            <a:r>
              <a:rPr lang="en-US" sz="8800" dirty="0" err="1"/>
              <a:t>কোনো</a:t>
            </a:r>
            <a:r>
              <a:rPr lang="en-US" sz="8800" dirty="0"/>
              <a:t> </a:t>
            </a:r>
            <a:r>
              <a:rPr lang="en-US" sz="8800" dirty="0" err="1"/>
              <a:t>বিন্দুতে</a:t>
            </a:r>
            <a:r>
              <a:rPr lang="en-US" sz="8800" dirty="0"/>
              <a:t> </a:t>
            </a:r>
            <a:r>
              <a:rPr lang="en-US" sz="8800" dirty="0" err="1"/>
              <a:t>একটি</a:t>
            </a:r>
            <a:r>
              <a:rPr lang="en-US" sz="8800" dirty="0"/>
              <a:t> </a:t>
            </a:r>
            <a:r>
              <a:rPr lang="en-US" sz="8800" dirty="0" err="1"/>
              <a:t>স্পর্শক</a:t>
            </a:r>
            <a:r>
              <a:rPr lang="en-US" sz="8800" dirty="0"/>
              <a:t> </a:t>
            </a:r>
            <a:r>
              <a:rPr lang="en-US" sz="8800" dirty="0" err="1"/>
              <a:t>আঁতে</a:t>
            </a:r>
            <a:r>
              <a:rPr lang="en-US" sz="8800" dirty="0"/>
              <a:t> </a:t>
            </a:r>
            <a:r>
              <a:rPr lang="en-US" sz="8800" dirty="0" err="1"/>
              <a:t>হবে</a:t>
            </a:r>
            <a:r>
              <a:rPr lang="en-US" sz="8800" dirty="0"/>
              <a:t>।</a:t>
            </a:r>
            <a:r>
              <a:rPr lang="bn-IN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endParaRPr lang="en-US" sz="8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সম্পাদ্য</a:t>
            </a:r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নং</a:t>
            </a:r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০৭</a:t>
            </a:r>
            <a:endParaRPr lang="bn-BD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endParaRPr lang="bn-BD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397" y="139337"/>
            <a:ext cx="8596668" cy="1320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4800" b="1" u="sng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শিখনফল</a:t>
            </a:r>
            <a:r>
              <a:rPr lang="bn-BD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97" y="2299063"/>
            <a:ext cx="8610600" cy="198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</a:rPr>
              <a:t>বৃত্তের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কোনো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বিন্দুতে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একটি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স্পর্শক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অঙ্কন করতে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</a:p>
          <a:p>
            <a:pPr>
              <a:buFont typeface="Wingdings" pitchFamily="2" charset="2"/>
              <a:buChar char="v"/>
            </a:pP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অঙ্কনের বিবরন বলতে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4627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9" idx="6"/>
          </p:cNvCxnSpPr>
          <p:nvPr/>
        </p:nvCxnSpPr>
        <p:spPr>
          <a:xfrm>
            <a:off x="6071317" y="3415828"/>
            <a:ext cx="1091483" cy="1242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71317" y="33929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181">
            <a:off x="-4226478" y="5452403"/>
            <a:ext cx="6477000" cy="323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21875" r="4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264" y="1882972"/>
            <a:ext cx="1123950" cy="33607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11340" y="1553396"/>
            <a:ext cx="3334377" cy="3364340"/>
            <a:chOff x="4111340" y="1553396"/>
            <a:chExt cx="3334377" cy="3364340"/>
          </a:xfrm>
        </p:grpSpPr>
        <p:sp>
          <p:nvSpPr>
            <p:cNvPr id="3" name="TextBox 2"/>
            <p:cNvSpPr txBox="1"/>
            <p:nvPr/>
          </p:nvSpPr>
          <p:spPr>
            <a:xfrm>
              <a:off x="4111340" y="323116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37168" y="155339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94339" y="454840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5715" y="312730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09091" y="312067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5520000">
            <a:off x="2100164" y="-80928"/>
            <a:ext cx="7903446" cy="7010908"/>
            <a:chOff x="-1235297" y="522711"/>
            <a:chExt cx="8567177" cy="85671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7" y="733646"/>
              <a:ext cx="3840480" cy="4078778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Oval 18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6003" y="115293"/>
            <a:ext cx="7037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মনে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</a:t>
            </a:r>
            <a:r>
              <a:rPr lang="en-US" sz="2800" dirty="0" smtClean="0"/>
              <a:t>, O </a:t>
            </a:r>
            <a:r>
              <a:rPr lang="en-US" sz="2800" dirty="0" err="1" smtClean="0"/>
              <a:t>কেন্দ্রবিশিষ্ঠ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বৃত্তের</a:t>
            </a:r>
            <a:r>
              <a:rPr lang="en-US" sz="2800" dirty="0" smtClean="0"/>
              <a:t> A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বিন্দু</a:t>
            </a:r>
            <a:r>
              <a:rPr lang="en-US" sz="2800" dirty="0" smtClean="0"/>
              <a:t>। 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বৃত্তটিতে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স্পর্শক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আঁকতে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72602" y="5966973"/>
            <a:ext cx="3792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অঙ্কনঃ</a:t>
            </a:r>
            <a:r>
              <a:rPr lang="en-US" sz="2800" dirty="0" smtClean="0"/>
              <a:t>  O, A </a:t>
            </a:r>
            <a:r>
              <a:rPr lang="en-US" sz="2800" dirty="0" err="1" smtClean="0"/>
              <a:t>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86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 L 0.56667 -0.4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58 -0.07268 L -0.58164 -0.252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-8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  <p:bldP spid="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093087" y="3398409"/>
            <a:ext cx="1091483" cy="1242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05184" y="3415828"/>
            <a:ext cx="1091483" cy="12422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71317" y="33929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37466" y="1553396"/>
            <a:ext cx="3334377" cy="3364340"/>
            <a:chOff x="4111340" y="1553396"/>
            <a:chExt cx="3334377" cy="3364340"/>
          </a:xfrm>
        </p:grpSpPr>
        <p:sp>
          <p:nvSpPr>
            <p:cNvPr id="3" name="TextBox 2"/>
            <p:cNvSpPr txBox="1"/>
            <p:nvPr/>
          </p:nvSpPr>
          <p:spPr>
            <a:xfrm>
              <a:off x="4111340" y="323116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37168" y="155339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94339" y="454840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5715" y="312730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72602" y="5966973"/>
            <a:ext cx="3792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অঙ্কনঃ</a:t>
            </a:r>
            <a:r>
              <a:rPr lang="en-US" sz="2800" dirty="0"/>
              <a:t>  O, A </a:t>
            </a:r>
            <a:r>
              <a:rPr lang="en-US" sz="2800" dirty="0" err="1"/>
              <a:t>যোগ</a:t>
            </a:r>
            <a:r>
              <a:rPr lang="en-US" sz="2800" dirty="0"/>
              <a:t> </a:t>
            </a:r>
            <a:r>
              <a:rPr lang="en-US" sz="2800" dirty="0" err="1"/>
              <a:t>করি</a:t>
            </a:r>
            <a:r>
              <a:rPr lang="en-US" sz="28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557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1474" y="1831822"/>
            <a:ext cx="3259664" cy="32596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3416121"/>
            <a:ext cx="1129048" cy="1258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ck Arc 27"/>
          <p:cNvSpPr/>
          <p:nvPr/>
        </p:nvSpPr>
        <p:spPr>
          <a:xfrm rot="3111307">
            <a:off x="6717655" y="4109490"/>
            <a:ext cx="914400" cy="914400"/>
          </a:xfrm>
          <a:prstGeom prst="blockArc">
            <a:avLst>
              <a:gd name="adj1" fmla="val 10536402"/>
              <a:gd name="adj2" fmla="val 1202561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14860448">
            <a:off x="5832329" y="3129798"/>
            <a:ext cx="2798569" cy="30186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37466" y="32572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9066" y="1579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0465" y="45745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2652" y="336243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2602" y="5966973"/>
            <a:ext cx="739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অঙ্কনঃ</a:t>
            </a:r>
            <a:r>
              <a:rPr lang="en-US" sz="3200" dirty="0" smtClean="0"/>
              <a:t> A </a:t>
            </a:r>
            <a:r>
              <a:rPr lang="en-US" sz="3200" dirty="0" err="1" smtClean="0"/>
              <a:t>বিন্দুতে</a:t>
            </a:r>
            <a:r>
              <a:rPr lang="en-US" sz="3200" dirty="0" smtClean="0"/>
              <a:t>  OA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লম্ব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আঁকি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 rot="2899067">
            <a:off x="5906286" y="3149771"/>
            <a:ext cx="2552420" cy="3027440"/>
            <a:chOff x="-1235297" y="522711"/>
            <a:chExt cx="8567177" cy="85671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125" r="82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5" y="733645"/>
              <a:ext cx="3840481" cy="4078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Oval 19"/>
            <p:cNvSpPr/>
            <p:nvPr/>
          </p:nvSpPr>
          <p:spPr>
            <a:xfrm>
              <a:off x="-1235297" y="522711"/>
              <a:ext cx="8567177" cy="85671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03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213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পাঠ পরিচিতি </vt:lpstr>
      <vt:lpstr>PowerPoint Presentation</vt:lpstr>
      <vt:lpstr>আজকের পাঠ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বৃত্তে এমন দুইটি স্পর্শক আঁকবো যেন তাদের অন্তর্ভূক্ত কোণ    90°</dc:title>
  <dc:creator>Microsoft account</dc:creator>
  <cp:lastModifiedBy>Microsoft account</cp:lastModifiedBy>
  <cp:revision>17</cp:revision>
  <dcterms:created xsi:type="dcterms:W3CDTF">2021-02-09T16:03:26Z</dcterms:created>
  <dcterms:modified xsi:type="dcterms:W3CDTF">2021-02-22T09:22:47Z</dcterms:modified>
</cp:coreProperties>
</file>