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3" r:id="rId2"/>
    <p:sldId id="335" r:id="rId3"/>
    <p:sldId id="336" r:id="rId4"/>
    <p:sldId id="337" r:id="rId5"/>
    <p:sldId id="338" r:id="rId6"/>
    <p:sldId id="340" r:id="rId7"/>
    <p:sldId id="357" r:id="rId8"/>
    <p:sldId id="343" r:id="rId9"/>
    <p:sldId id="368" r:id="rId10"/>
    <p:sldId id="358" r:id="rId11"/>
    <p:sldId id="370" r:id="rId12"/>
    <p:sldId id="365" r:id="rId13"/>
    <p:sldId id="366" r:id="rId14"/>
    <p:sldId id="369" r:id="rId15"/>
    <p:sldId id="364" r:id="rId16"/>
    <p:sldId id="371" r:id="rId17"/>
    <p:sldId id="3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QRHG8qRMYQGjoZa/rOO7Q==" hashData="rzhNO4do+dRJmw2xMtrBoaW7IHaMLjw/Rv1tZd5/n22OT1szn4dVValGqTfcW4IHLDnzZqRkJ6y1eMVgsoTA/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890D"/>
    <a:srgbClr val="8C2F0E"/>
    <a:srgbClr val="983410"/>
    <a:srgbClr val="F47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99" d="100"/>
          <a:sy n="99" d="100"/>
        </p:scale>
        <p:origin x="8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3B903-D091-4C86-B87F-5A08741D0734}" type="datetimeFigureOut">
              <a:rPr lang="en-US" smtClean="0"/>
              <a:t>30-Jan-21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B51E3-8967-4083-9D55-A02C6BC5DB9A}" type="slidenum">
              <a:rPr lang="en-US" smtClean="0"/>
              <a:t>‹#›</a:t>
            </a:fld>
            <a:endParaRPr lang="en-US"/>
          </a:p>
        </p:txBody>
      </p:sp>
    </p:spTree>
    <p:extLst>
      <p:ext uri="{BB962C8B-B14F-4D97-AF65-F5344CB8AC3E}">
        <p14:creationId xmlns:p14="http://schemas.microsoft.com/office/powerpoint/2010/main" val="125112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329153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8</a:t>
            </a:fld>
            <a:endParaRPr lang="en-US"/>
          </a:p>
        </p:txBody>
      </p:sp>
    </p:spTree>
    <p:extLst>
      <p:ext uri="{BB962C8B-B14F-4D97-AF65-F5344CB8AC3E}">
        <p14:creationId xmlns:p14="http://schemas.microsoft.com/office/powerpoint/2010/main" val="173763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9</a:t>
            </a:fld>
            <a:endParaRPr lang="en-US"/>
          </a:p>
        </p:txBody>
      </p:sp>
    </p:spTree>
    <p:extLst>
      <p:ext uri="{BB962C8B-B14F-4D97-AF65-F5344CB8AC3E}">
        <p14:creationId xmlns:p14="http://schemas.microsoft.com/office/powerpoint/2010/main" val="90047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98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89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22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0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2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3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1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17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6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30-Jan-21</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31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74644" y="65314"/>
            <a:ext cx="12045821" cy="6438742"/>
          </a:xfrm>
          <a:prstGeom prst="rect">
            <a:avLst/>
          </a:prstGeom>
          <a:noFill/>
          <a:ln w="762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C6600"/>
                </a:solidFill>
              </a:ln>
              <a:solidFill>
                <a:prstClr val="white"/>
              </a:solidFill>
              <a:effectLst/>
              <a:uLnTx/>
              <a:uFillTx/>
              <a:latin typeface="Calibri" panose="020F0502020204030204"/>
              <a:ea typeface="+mn-ea"/>
              <a:cs typeface="+mn-cs"/>
            </a:endParaRPr>
          </a:p>
        </p:txBody>
      </p:sp>
      <p:sp>
        <p:nvSpPr>
          <p:cNvPr id="8" name="TextBox 7"/>
          <p:cNvSpPr txBox="1"/>
          <p:nvPr userDrawn="1"/>
        </p:nvSpPr>
        <p:spPr>
          <a:xfrm>
            <a:off x="154791" y="6504057"/>
            <a:ext cx="11882418" cy="3539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Swandip Banerjee, Assistant Teacher (English), Pallimangal Secondary School, Sonadanga, Khulna. Mobile: 01718503573</a:t>
            </a:r>
          </a:p>
        </p:txBody>
      </p:sp>
    </p:spTree>
    <p:extLst>
      <p:ext uri="{BB962C8B-B14F-4D97-AF65-F5344CB8AC3E}">
        <p14:creationId xmlns:p14="http://schemas.microsoft.com/office/powerpoint/2010/main" val="38898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21298" y="122139"/>
            <a:ext cx="11952514" cy="6343975"/>
          </a:xfrm>
          <a:prstGeom prst="rect">
            <a:avLst/>
          </a:prstGeom>
        </p:spPr>
      </p:pic>
    </p:spTree>
    <p:extLst>
      <p:ext uri="{BB962C8B-B14F-4D97-AF65-F5344CB8AC3E}">
        <p14:creationId xmlns:p14="http://schemas.microsoft.com/office/powerpoint/2010/main" val="378576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45" y="172462"/>
            <a:ext cx="11610109" cy="6247864"/>
          </a:xfrm>
          <a:prstGeom prst="rect">
            <a:avLst/>
          </a:prstGeom>
          <a:ln w="19050">
            <a:solidFill>
              <a:schemeClr val="tx1"/>
            </a:solidFill>
          </a:ln>
        </p:spPr>
        <p:txBody>
          <a:bodyPr wrap="square">
            <a:spAutoFit/>
          </a:bodyPr>
          <a:lstStyle/>
          <a:p>
            <a:pPr algn="just"/>
            <a:r>
              <a:rPr lang="en-US" sz="2900" b="1" dirty="0">
                <a:solidFill>
                  <a:srgbClr val="002060"/>
                </a:solidFill>
                <a:latin typeface="Times New Roman" panose="02020603050405020304" pitchFamily="18" charset="0"/>
                <a:cs typeface="Times New Roman" panose="02020603050405020304" pitchFamily="18" charset="0"/>
              </a:rPr>
              <a:t>Read the text.</a:t>
            </a:r>
          </a:p>
          <a:p>
            <a:pPr algn="just"/>
            <a:endParaRPr lang="en-US" sz="900" b="1" dirty="0">
              <a:solidFill>
                <a:srgbClr val="002060"/>
              </a:solidFill>
              <a:latin typeface="Times New Roman" panose="02020603050405020304" pitchFamily="18" charset="0"/>
              <a:cs typeface="Times New Roman" panose="02020603050405020304" pitchFamily="18" charset="0"/>
            </a:endParaRPr>
          </a:p>
          <a:p>
            <a:pPr algn="just"/>
            <a:r>
              <a:rPr lang="en-US" sz="2900" b="1" dirty="0">
                <a:latin typeface="Times New Roman" panose="02020603050405020304" pitchFamily="18" charset="0"/>
                <a:cs typeface="Times New Roman" panose="02020603050405020304" pitchFamily="18" charset="0"/>
              </a:rPr>
              <a:t>26 March, our Independence Day, is one of the most state festivals. The day is celebrated every year in the country with great enthusiasm and fervour. It is a national holiday. All offices, educational institutions, shops and factories remain closed on this day. The day begins with a 31 gun salute.</a:t>
            </a:r>
          </a:p>
          <a:p>
            <a:pPr algn="just"/>
            <a:endParaRPr lang="en-US" sz="1100" b="1" dirty="0">
              <a:latin typeface="Times New Roman" panose="02020603050405020304" pitchFamily="18" charset="0"/>
              <a:cs typeface="Times New Roman" panose="02020603050405020304" pitchFamily="18" charset="0"/>
            </a:endParaRPr>
          </a:p>
          <a:p>
            <a:pPr algn="just"/>
            <a:r>
              <a:rPr lang="en-US" sz="2900" b="1" dirty="0">
                <a:latin typeface="Times New Roman" panose="02020603050405020304" pitchFamily="18" charset="0"/>
                <a:cs typeface="Times New Roman" panose="02020603050405020304" pitchFamily="18" charset="0"/>
              </a:rPr>
              <a:t>Early in the morning the President and the Prime Minister, on behalf of the nation place floral wreaths at the National Mausoleum at </a:t>
            </a:r>
            <a:r>
              <a:rPr lang="en-US" sz="2900" b="1" dirty="0" err="1">
                <a:latin typeface="Times New Roman" panose="02020603050405020304" pitchFamily="18" charset="0"/>
                <a:cs typeface="Times New Roman" panose="02020603050405020304" pitchFamily="18" charset="0"/>
              </a:rPr>
              <a:t>Savar</a:t>
            </a:r>
            <a:r>
              <a:rPr lang="en-US" sz="2900" b="1" dirty="0">
                <a:latin typeface="Times New Roman" panose="02020603050405020304" pitchFamily="18" charset="0"/>
                <a:cs typeface="Times New Roman" panose="02020603050405020304" pitchFamily="18" charset="0"/>
              </a:rPr>
              <a:t>. Then other leaders, political parties, diplomats, social and cultural organisations and freedom fighters pay homage to the martyrs. People from all walks of life also go there in rallies and processions. There are many cultural programmes throughout the day, highlighting the heroic struggle and sacrifice in 1971.</a:t>
            </a:r>
          </a:p>
        </p:txBody>
      </p:sp>
    </p:spTree>
    <p:extLst>
      <p:ext uri="{BB962C8B-B14F-4D97-AF65-F5344CB8AC3E}">
        <p14:creationId xmlns:p14="http://schemas.microsoft.com/office/powerpoint/2010/main" val="1497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2AA3AA-8929-4FFB-A99B-E9885A4E2E1F}"/>
              </a:ext>
            </a:extLst>
          </p:cNvPr>
          <p:cNvSpPr txBox="1"/>
          <p:nvPr/>
        </p:nvSpPr>
        <p:spPr>
          <a:xfrm>
            <a:off x="323273" y="212437"/>
            <a:ext cx="11536217" cy="6001643"/>
          </a:xfrm>
          <a:prstGeom prst="rect">
            <a:avLst/>
          </a:prstGeom>
          <a:noFill/>
          <a:ln w="28575">
            <a:solidFill>
              <a:schemeClr val="tx1"/>
            </a:solidFill>
          </a:ln>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In Bangabandhu National Stadium, school children, scouts and girl guides take part in various displays to entertain thousands of spectators. Educational institutions also organise their individual programmes. Sports meets and tournaments are also organised on the day including the exciting boat race in the river </a:t>
            </a:r>
            <a:r>
              <a:rPr lang="en-US" sz="3200" b="1" dirty="0" err="1">
                <a:latin typeface="Times New Roman" panose="02020603050405020304" pitchFamily="18" charset="0"/>
                <a:cs typeface="Times New Roman" panose="02020603050405020304" pitchFamily="18" charset="0"/>
              </a:rPr>
              <a:t>Buriganga</a:t>
            </a:r>
            <a:r>
              <a:rPr lang="en-US" sz="3200" b="1" dirty="0">
                <a:latin typeface="Times New Roman" panose="02020603050405020304" pitchFamily="18" charset="0"/>
                <a:cs typeface="Times New Roman" panose="02020603050405020304" pitchFamily="18" charset="0"/>
              </a:rPr>
              <a:t>.</a:t>
            </a:r>
          </a:p>
          <a:p>
            <a:pPr algn="just"/>
            <a:endParaRPr lang="en-US" sz="3200" b="1"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In the evening, all major public buildings are illuminated with colourful lights. Bangla Academy, Bangladesh </a:t>
            </a:r>
            <a:r>
              <a:rPr lang="en-US" sz="3200" b="1" i="1" dirty="0" err="1">
                <a:latin typeface="Times New Roman" panose="02020603050405020304" pitchFamily="18" charset="0"/>
                <a:cs typeface="Times New Roman" panose="02020603050405020304" pitchFamily="18" charset="0"/>
              </a:rPr>
              <a:t>Shilpakala</a:t>
            </a:r>
            <a:r>
              <a:rPr lang="en-US" sz="3200" b="1" i="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Academy and other socio-cultural organisations hold cultural functions. Similar functions are also arranged in other places in the country.</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05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10835"/>
            <a:ext cx="11720945"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C: Match the words with their meanings.</a:t>
            </a:r>
            <a:endParaRPr lang="en-US" sz="4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60810980"/>
              </p:ext>
            </p:extLst>
          </p:nvPr>
        </p:nvGraphicFramePr>
        <p:xfrm>
          <a:off x="341744" y="994773"/>
          <a:ext cx="11508510" cy="3840480"/>
        </p:xfrm>
        <a:graphic>
          <a:graphicData uri="http://schemas.openxmlformats.org/drawingml/2006/table">
            <a:tbl>
              <a:tblPr firstRow="1" bandRow="1"/>
              <a:tblGrid>
                <a:gridCol w="3306620">
                  <a:extLst>
                    <a:ext uri="{9D8B030D-6E8A-4147-A177-3AD203B41FA5}">
                      <a16:colId xmlns:a16="http://schemas.microsoft.com/office/drawing/2014/main" val="4040000017"/>
                    </a:ext>
                  </a:extLst>
                </a:gridCol>
                <a:gridCol w="8201890">
                  <a:extLst>
                    <a:ext uri="{9D8B030D-6E8A-4147-A177-3AD203B41FA5}">
                      <a16:colId xmlns:a16="http://schemas.microsoft.com/office/drawing/2014/main" val="1520010006"/>
                    </a:ext>
                  </a:extLst>
                </a:gridCol>
              </a:tblGrid>
              <a:tr h="343879">
                <a:tc>
                  <a:txBody>
                    <a:bodyPr/>
                    <a:lstStyle/>
                    <a:p>
                      <a:pPr algn="ctr"/>
                      <a:r>
                        <a:rPr lang="en-US" sz="3600" b="1" i="0" u="sng" dirty="0">
                          <a:solidFill>
                            <a:srgbClr val="002060"/>
                          </a:solidFill>
                          <a:effectLst>
                            <a:outerShdw blurRad="38100" dist="38100" dir="2700000" algn="tl">
                              <a:srgbClr val="000000">
                                <a:alpha val="43137"/>
                              </a:srgbClr>
                            </a:outerShdw>
                          </a:effectLst>
                          <a:latin typeface="TimesNewRomanPS-BoldMT"/>
                        </a:rPr>
                        <a:t>Words</a:t>
                      </a:r>
                      <a:endParaRPr lang="en-US" sz="3600" b="1" i="0" u="sng" dirty="0">
                        <a:solidFill>
                          <a:srgbClr val="002060"/>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u="sng" dirty="0">
                          <a:solidFill>
                            <a:srgbClr val="002060"/>
                          </a:solidFill>
                          <a:effectLst>
                            <a:outerShdw blurRad="38100" dist="38100" dir="2700000" algn="tl">
                              <a:srgbClr val="000000">
                                <a:alpha val="43137"/>
                              </a:srgbClr>
                            </a:outerShdw>
                          </a:effectLst>
                          <a:latin typeface="TimesNewRomanPS-BoldMT"/>
                        </a:rPr>
                        <a:t>Meanings</a:t>
                      </a:r>
                    </a:p>
                  </a:txBody>
                  <a:tcPr/>
                </a:tc>
                <a:extLst>
                  <a:ext uri="{0D108BD9-81ED-4DB2-BD59-A6C34878D82A}">
                    <a16:rowId xmlns:a16="http://schemas.microsoft.com/office/drawing/2014/main" val="1852807913"/>
                  </a:ext>
                </a:extLst>
              </a:tr>
              <a:tr h="34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TimesNewRomanPSMT"/>
                        </a:rPr>
                        <a:t>fervour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SymbolMT"/>
                        </a:rPr>
                        <a:t> </a:t>
                      </a:r>
                      <a:r>
                        <a:rPr lang="en-US" sz="3600" b="1" dirty="0">
                          <a:latin typeface="TimesNewRomanPSMT"/>
                        </a:rPr>
                        <a:t>acts of performing skills</a:t>
                      </a:r>
                    </a:p>
                  </a:txBody>
                  <a:tcPr/>
                </a:tc>
                <a:extLst>
                  <a:ext uri="{0D108BD9-81ED-4DB2-BD59-A6C34878D82A}">
                    <a16:rowId xmlns:a16="http://schemas.microsoft.com/office/drawing/2014/main" val="1149915105"/>
                  </a:ext>
                </a:extLst>
              </a:tr>
              <a:tr h="638632">
                <a:tc>
                  <a:txBody>
                    <a:bodyPr/>
                    <a:lstStyle/>
                    <a:p>
                      <a:r>
                        <a:rPr lang="en-US" sz="3600" b="1" dirty="0">
                          <a:latin typeface="TimesNewRomanPSMT"/>
                        </a:rPr>
                        <a:t>alike</a:t>
                      </a:r>
                      <a:endParaRPr lang="en-US" sz="3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TimesNewRomanPSMT"/>
                        </a:rPr>
                        <a:t>to decorate a building with bright lights</a:t>
                      </a:r>
                    </a:p>
                  </a:txBody>
                  <a:tcPr/>
                </a:tc>
                <a:extLst>
                  <a:ext uri="{0D108BD9-81ED-4DB2-BD59-A6C34878D82A}">
                    <a16:rowId xmlns:a16="http://schemas.microsoft.com/office/drawing/2014/main" val="3241775045"/>
                  </a:ext>
                </a:extLst>
              </a:tr>
              <a:tr h="343879">
                <a:tc>
                  <a:txBody>
                    <a:bodyPr/>
                    <a:lstStyle/>
                    <a:p>
                      <a:r>
                        <a:rPr lang="en-US" sz="3600" b="1" dirty="0">
                          <a:latin typeface="TimesNewRomanPSMT"/>
                        </a:rPr>
                        <a:t>spectator</a:t>
                      </a:r>
                      <a:endParaRPr lang="en-US" sz="3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TimesNewRomanPSMT"/>
                        </a:rPr>
                        <a:t>in a similar way</a:t>
                      </a:r>
                    </a:p>
                  </a:txBody>
                  <a:tcPr/>
                </a:tc>
                <a:extLst>
                  <a:ext uri="{0D108BD9-81ED-4DB2-BD59-A6C34878D82A}">
                    <a16:rowId xmlns:a16="http://schemas.microsoft.com/office/drawing/2014/main" val="2195026246"/>
                  </a:ext>
                </a:extLst>
              </a:tr>
              <a:tr h="343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TimesNewRomanPSMT"/>
                        </a:rPr>
                        <a:t>displays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TimesNewRomanPSMT"/>
                        </a:rPr>
                        <a:t>a strong feeling of excitement</a:t>
                      </a:r>
                    </a:p>
                  </a:txBody>
                  <a:tcPr/>
                </a:tc>
                <a:extLst>
                  <a:ext uri="{0D108BD9-81ED-4DB2-BD59-A6C34878D82A}">
                    <a16:rowId xmlns:a16="http://schemas.microsoft.com/office/drawing/2014/main" val="3858441587"/>
                  </a:ext>
                </a:extLst>
              </a:tr>
              <a:tr h="343879">
                <a:tc>
                  <a:txBody>
                    <a:bodyPr/>
                    <a:lstStyle/>
                    <a:p>
                      <a:r>
                        <a:rPr lang="en-US" sz="3600" b="1" dirty="0">
                          <a:latin typeface="TimesNewRomanPSMT"/>
                        </a:rPr>
                        <a:t>illuminate</a:t>
                      </a:r>
                      <a:endParaRPr lang="en-US" sz="3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latin typeface="TimesNewRomanPSMT"/>
                        </a:rPr>
                        <a:t>a person who is watching an event</a:t>
                      </a:r>
                      <a:endParaRPr lang="en-US" sz="3600" b="1" dirty="0"/>
                    </a:p>
                  </a:txBody>
                  <a:tcPr/>
                </a:tc>
                <a:extLst>
                  <a:ext uri="{0D108BD9-81ED-4DB2-BD59-A6C34878D82A}">
                    <a16:rowId xmlns:a16="http://schemas.microsoft.com/office/drawing/2014/main" val="178483554"/>
                  </a:ext>
                </a:extLst>
              </a:tr>
            </a:tbl>
          </a:graphicData>
        </a:graphic>
      </p:graphicFrame>
      <p:sp>
        <p:nvSpPr>
          <p:cNvPr id="12" name="TextBox 11">
            <a:extLst>
              <a:ext uri="{FF2B5EF4-FFF2-40B4-BE49-F238E27FC236}">
                <a16:creationId xmlns:a16="http://schemas.microsoft.com/office/drawing/2014/main" id="{0ABED94C-125A-4837-9918-008620C2ADBE}"/>
              </a:ext>
            </a:extLst>
          </p:cNvPr>
          <p:cNvSpPr txBox="1"/>
          <p:nvPr/>
        </p:nvSpPr>
        <p:spPr>
          <a:xfrm>
            <a:off x="3667227" y="1658916"/>
            <a:ext cx="818302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a strong feeling of excitement.</a:t>
            </a:r>
          </a:p>
        </p:txBody>
      </p:sp>
      <p:sp>
        <p:nvSpPr>
          <p:cNvPr id="18" name="TextBox 17">
            <a:extLst>
              <a:ext uri="{FF2B5EF4-FFF2-40B4-BE49-F238E27FC236}">
                <a16:creationId xmlns:a16="http://schemas.microsoft.com/office/drawing/2014/main" id="{9A692052-60AC-4816-AA22-2643C577CB2E}"/>
              </a:ext>
            </a:extLst>
          </p:cNvPr>
          <p:cNvSpPr txBox="1"/>
          <p:nvPr/>
        </p:nvSpPr>
        <p:spPr>
          <a:xfrm>
            <a:off x="3667227" y="2311066"/>
            <a:ext cx="818302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in a similar way.</a:t>
            </a:r>
          </a:p>
        </p:txBody>
      </p:sp>
      <p:sp>
        <p:nvSpPr>
          <p:cNvPr id="19" name="TextBox 18">
            <a:extLst>
              <a:ext uri="{FF2B5EF4-FFF2-40B4-BE49-F238E27FC236}">
                <a16:creationId xmlns:a16="http://schemas.microsoft.com/office/drawing/2014/main" id="{EC3C4504-F668-485B-A83E-393D8EE7C449}"/>
              </a:ext>
            </a:extLst>
          </p:cNvPr>
          <p:cNvSpPr txBox="1"/>
          <p:nvPr/>
        </p:nvSpPr>
        <p:spPr>
          <a:xfrm>
            <a:off x="3667227" y="2943966"/>
            <a:ext cx="818302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a person who is watching an event.</a:t>
            </a:r>
          </a:p>
        </p:txBody>
      </p:sp>
      <p:sp>
        <p:nvSpPr>
          <p:cNvPr id="20" name="TextBox 19">
            <a:extLst>
              <a:ext uri="{FF2B5EF4-FFF2-40B4-BE49-F238E27FC236}">
                <a16:creationId xmlns:a16="http://schemas.microsoft.com/office/drawing/2014/main" id="{46247574-2E91-433F-9AEB-4F47DD1A18F0}"/>
              </a:ext>
            </a:extLst>
          </p:cNvPr>
          <p:cNvSpPr txBox="1"/>
          <p:nvPr/>
        </p:nvSpPr>
        <p:spPr>
          <a:xfrm>
            <a:off x="3667227" y="3576866"/>
            <a:ext cx="818302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acts of performing skills.</a:t>
            </a:r>
          </a:p>
        </p:txBody>
      </p:sp>
      <p:sp>
        <p:nvSpPr>
          <p:cNvPr id="21" name="TextBox 20">
            <a:extLst>
              <a:ext uri="{FF2B5EF4-FFF2-40B4-BE49-F238E27FC236}">
                <a16:creationId xmlns:a16="http://schemas.microsoft.com/office/drawing/2014/main" id="{F7ECD0CE-5AAB-4FE6-983E-C4ACFB578826}"/>
              </a:ext>
            </a:extLst>
          </p:cNvPr>
          <p:cNvSpPr txBox="1"/>
          <p:nvPr/>
        </p:nvSpPr>
        <p:spPr>
          <a:xfrm>
            <a:off x="3667227" y="4190516"/>
            <a:ext cx="8183027" cy="58477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cs typeface="Times New Roman" panose="02020603050405020304" pitchFamily="18" charset="0"/>
              </a:rPr>
              <a:t>to decorate a building with bright lights.</a:t>
            </a:r>
          </a:p>
        </p:txBody>
      </p:sp>
    </p:spTree>
    <p:extLst>
      <p:ext uri="{BB962C8B-B14F-4D97-AF65-F5344CB8AC3E}">
        <p14:creationId xmlns:p14="http://schemas.microsoft.com/office/powerpoint/2010/main" val="33520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6" presetClass="entr" presetSubtype="37"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fltVal val="0"/>
                                          </p:val>
                                        </p:tav>
                                        <p:tav tm="100000">
                                          <p:val>
                                            <p:strVal val="#ppt_w"/>
                                          </p:val>
                                        </p:tav>
                                      </p:tavLst>
                                    </p:anim>
                                    <p:anim calcmode="lin" valueType="num">
                                      <p:cBhvr>
                                        <p:cTn id="35" dur="1000" fill="hold"/>
                                        <p:tgtEl>
                                          <p:spTgt spid="19"/>
                                        </p:tgtEl>
                                        <p:attrNameLst>
                                          <p:attrName>ppt_h</p:attrName>
                                        </p:attrNameLst>
                                      </p:cBhvr>
                                      <p:tavLst>
                                        <p:tav tm="0">
                                          <p:val>
                                            <p:fltVal val="0"/>
                                          </p:val>
                                        </p:tav>
                                        <p:tav tm="100000">
                                          <p:val>
                                            <p:strVal val="#ppt_h"/>
                                          </p:val>
                                        </p:tav>
                                      </p:tavLst>
                                    </p:anim>
                                    <p:anim calcmode="lin" valueType="num">
                                      <p:cBhvr>
                                        <p:cTn id="3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ppt_w</p:attrName>
                                        </p:attrNameLst>
                                      </p:cBhvr>
                                      <p:tavLst>
                                        <p:tav tm="0">
                                          <p:val>
                                            <p:fltVal val="0"/>
                                          </p:val>
                                        </p:tav>
                                        <p:tav tm="100000">
                                          <p:val>
                                            <p:strVal val="#ppt_w"/>
                                          </p:val>
                                        </p:tav>
                                      </p:tavLst>
                                    </p:anim>
                                    <p:anim calcmode="lin" valueType="num">
                                      <p:cBhvr>
                                        <p:cTn id="51" dur="1000" fill="hold"/>
                                        <p:tgtEl>
                                          <p:spTgt spid="21"/>
                                        </p:tgtEl>
                                        <p:attrNameLst>
                                          <p:attrName>ppt_h</p:attrName>
                                        </p:attrNameLst>
                                      </p:cBhvr>
                                      <p:tavLst>
                                        <p:tav tm="0">
                                          <p:val>
                                            <p:fltVal val="0"/>
                                          </p:val>
                                        </p:tav>
                                        <p:tav tm="100000">
                                          <p:val>
                                            <p:strVal val="#ppt_h"/>
                                          </p:val>
                                        </p:tav>
                                      </p:tavLst>
                                    </p:anim>
                                    <p:anim calcmode="lin" valueType="num">
                                      <p:cBhvr>
                                        <p:cTn id="52"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3AFCC7-D4C6-4CFD-BE66-05134B7D57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7333" y="4229420"/>
            <a:ext cx="1116340" cy="852134"/>
          </a:xfrm>
          <a:prstGeom prst="rect">
            <a:avLst/>
          </a:prstGeom>
        </p:spPr>
      </p:pic>
      <p:pic>
        <p:nvPicPr>
          <p:cNvPr id="9" name="Picture 8">
            <a:extLst>
              <a:ext uri="{FF2B5EF4-FFF2-40B4-BE49-F238E27FC236}">
                <a16:creationId xmlns:a16="http://schemas.microsoft.com/office/drawing/2014/main" id="{B3891650-0DDD-4F68-AA32-266B4205D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580" y="2185855"/>
            <a:ext cx="1116340" cy="852134"/>
          </a:xfrm>
          <a:prstGeom prst="rect">
            <a:avLst/>
          </a:prstGeom>
        </p:spPr>
      </p:pic>
      <p:sp>
        <p:nvSpPr>
          <p:cNvPr id="2" name="Rectangle 1"/>
          <p:cNvSpPr/>
          <p:nvPr/>
        </p:nvSpPr>
        <p:spPr>
          <a:xfrm>
            <a:off x="193964" y="2"/>
            <a:ext cx="11739418" cy="769441"/>
          </a:xfrm>
          <a:prstGeom prst="rect">
            <a:avLst/>
          </a:prstGeom>
        </p:spPr>
        <p:txBody>
          <a:bodyPr wrap="square">
            <a:spAutoFit/>
          </a:bodyPr>
          <a:lstStyle/>
          <a:p>
            <a:pPr algn="just"/>
            <a:r>
              <a:rPr lang="en-US" sz="4400" b="1" dirty="0">
                <a:latin typeface="TimesNewRomanPS-BoldMT"/>
              </a:rPr>
              <a:t>D: 	Choose the best answer.</a:t>
            </a:r>
            <a:endParaRPr lang="en-US" sz="4400" dirty="0"/>
          </a:p>
        </p:txBody>
      </p:sp>
      <p:sp>
        <p:nvSpPr>
          <p:cNvPr id="3" name="Rectangle 2"/>
          <p:cNvSpPr/>
          <p:nvPr/>
        </p:nvSpPr>
        <p:spPr>
          <a:xfrm>
            <a:off x="106218" y="967036"/>
            <a:ext cx="11979563" cy="5436745"/>
          </a:xfrm>
          <a:prstGeom prst="rect">
            <a:avLst/>
          </a:prstGeom>
        </p:spPr>
        <p:txBody>
          <a:bodyPr wrap="square">
            <a:spAutoFit/>
          </a:bodyPr>
          <a:lstStyle/>
          <a:p>
            <a:pPr>
              <a:lnSpc>
                <a:spcPct val="150000"/>
              </a:lnSpc>
            </a:pPr>
            <a:r>
              <a:rPr lang="en-US" sz="2900" b="1" dirty="0">
                <a:latin typeface="TimesNewRomanPSMT"/>
              </a:rPr>
              <a:t>1. Our biggest state festival is</a:t>
            </a:r>
          </a:p>
          <a:p>
            <a:pPr>
              <a:lnSpc>
                <a:spcPct val="150000"/>
              </a:lnSpc>
            </a:pPr>
            <a:r>
              <a:rPr lang="en-US" sz="2900" b="1" dirty="0">
                <a:latin typeface="TimesNewRomanPSMT"/>
              </a:rPr>
              <a:t>	a) Victory Day.                      b) Shaheed </a:t>
            </a:r>
            <a:r>
              <a:rPr lang="en-US" sz="2900" b="1" dirty="0" err="1">
                <a:latin typeface="TimesNewRomanPSMT"/>
              </a:rPr>
              <a:t>Dibosh</a:t>
            </a:r>
            <a:r>
              <a:rPr lang="en-US" sz="2900" b="1" dirty="0">
                <a:latin typeface="TimesNewRomanPSMT"/>
              </a:rPr>
              <a:t>. </a:t>
            </a:r>
          </a:p>
          <a:p>
            <a:pPr>
              <a:lnSpc>
                <a:spcPct val="150000"/>
              </a:lnSpc>
            </a:pPr>
            <a:r>
              <a:rPr lang="en-US" sz="2900" b="1" dirty="0">
                <a:latin typeface="TimesNewRomanPSMT"/>
              </a:rPr>
              <a:t>	c) </a:t>
            </a:r>
            <a:r>
              <a:rPr lang="en-US" sz="2900" b="1" dirty="0" err="1">
                <a:latin typeface="TimesNewRomanPSMT"/>
              </a:rPr>
              <a:t>Pahela</a:t>
            </a:r>
            <a:r>
              <a:rPr lang="en-US" sz="2900" b="1" dirty="0">
                <a:latin typeface="TimesNewRomanPSMT"/>
              </a:rPr>
              <a:t> </a:t>
            </a:r>
            <a:r>
              <a:rPr lang="en-US" sz="2900" b="1" dirty="0" err="1">
                <a:latin typeface="TimesNewRomanPSMT"/>
              </a:rPr>
              <a:t>Baishakh</a:t>
            </a:r>
            <a:r>
              <a:rPr lang="en-US" sz="2900" b="1" dirty="0">
                <a:latin typeface="TimesNewRomanPSMT"/>
              </a:rPr>
              <a:t>.             d) Independence Day.</a:t>
            </a:r>
          </a:p>
          <a:p>
            <a:pPr>
              <a:lnSpc>
                <a:spcPct val="150000"/>
              </a:lnSpc>
            </a:pPr>
            <a:endParaRPr lang="en-US" sz="2900" b="1" dirty="0">
              <a:latin typeface="TimesNewRomanPSMT"/>
            </a:endParaRPr>
          </a:p>
          <a:p>
            <a:pPr>
              <a:lnSpc>
                <a:spcPct val="150000"/>
              </a:lnSpc>
            </a:pPr>
            <a:r>
              <a:rPr lang="en-US" sz="2900" b="1" dirty="0">
                <a:latin typeface="TimesNewRomanPSMT"/>
              </a:rPr>
              <a:t>2. The celebration of Independence Day begins with </a:t>
            </a:r>
          </a:p>
          <a:p>
            <a:pPr>
              <a:lnSpc>
                <a:spcPct val="150000"/>
              </a:lnSpc>
            </a:pPr>
            <a:r>
              <a:rPr lang="en-US" sz="2900" b="1" dirty="0">
                <a:latin typeface="TimesNewRomanPSMT"/>
              </a:rPr>
              <a:t>	a) processions.                    b) gun salute. </a:t>
            </a:r>
          </a:p>
          <a:p>
            <a:pPr>
              <a:lnSpc>
                <a:spcPct val="150000"/>
              </a:lnSpc>
            </a:pPr>
            <a:r>
              <a:rPr lang="en-US" sz="2900" b="1" dirty="0">
                <a:latin typeface="TimesNewRomanPSMT"/>
              </a:rPr>
              <a:t>	c) placing wreaths at the National Memorial. </a:t>
            </a:r>
          </a:p>
          <a:p>
            <a:pPr>
              <a:lnSpc>
                <a:spcPct val="150000"/>
              </a:lnSpc>
            </a:pPr>
            <a:r>
              <a:rPr lang="en-US" sz="2900" b="1" dirty="0">
                <a:latin typeface="TimesNewRomanPSMT"/>
              </a:rPr>
              <a:t>	d) the display of parades by defence forces.</a:t>
            </a:r>
          </a:p>
        </p:txBody>
      </p:sp>
    </p:spTree>
    <p:extLst>
      <p:ext uri="{BB962C8B-B14F-4D97-AF65-F5344CB8AC3E}">
        <p14:creationId xmlns:p14="http://schemas.microsoft.com/office/powerpoint/2010/main" val="99782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01F62-0822-419D-960F-77B5523A1C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68" y="3600769"/>
            <a:ext cx="1116340" cy="852134"/>
          </a:xfrm>
          <a:prstGeom prst="rect">
            <a:avLst/>
          </a:prstGeom>
        </p:spPr>
      </p:pic>
      <p:pic>
        <p:nvPicPr>
          <p:cNvPr id="4" name="Picture 3">
            <a:extLst>
              <a:ext uri="{FF2B5EF4-FFF2-40B4-BE49-F238E27FC236}">
                <a16:creationId xmlns:a16="http://schemas.microsoft.com/office/drawing/2014/main" id="{241D4596-77C6-409C-8CE0-B4B87FDA42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68" y="1685342"/>
            <a:ext cx="1116340" cy="852134"/>
          </a:xfrm>
          <a:prstGeom prst="rect">
            <a:avLst/>
          </a:prstGeom>
        </p:spPr>
      </p:pic>
      <p:sp>
        <p:nvSpPr>
          <p:cNvPr id="3" name="TextBox 2">
            <a:extLst>
              <a:ext uri="{FF2B5EF4-FFF2-40B4-BE49-F238E27FC236}">
                <a16:creationId xmlns:a16="http://schemas.microsoft.com/office/drawing/2014/main" id="{DF23DB33-E482-478E-B050-1952B6DDC32D}"/>
              </a:ext>
            </a:extLst>
          </p:cNvPr>
          <p:cNvSpPr txBox="1"/>
          <p:nvPr/>
        </p:nvSpPr>
        <p:spPr>
          <a:xfrm>
            <a:off x="354530" y="462882"/>
            <a:ext cx="11482939" cy="4547527"/>
          </a:xfrm>
          <a:prstGeom prst="rect">
            <a:avLst/>
          </a:prstGeom>
          <a:noFill/>
          <a:ln w="28575">
            <a:solidFill>
              <a:schemeClr val="tx1"/>
            </a:solidFill>
          </a:ln>
        </p:spPr>
        <p:txBody>
          <a:bodyPr wrap="square">
            <a:spAutoFit/>
          </a:bodyPr>
          <a:lstStyle/>
          <a:p>
            <a:pPr>
              <a:lnSpc>
                <a:spcPct val="150000"/>
              </a:lnSpc>
            </a:pPr>
            <a:r>
              <a:rPr lang="en-US" sz="2800" b="1" dirty="0">
                <a:latin typeface="TimesNewRomanPSMT"/>
              </a:rPr>
              <a:t>3. The National </a:t>
            </a:r>
            <a:r>
              <a:rPr lang="en-US" sz="2800" b="1" dirty="0" err="1">
                <a:latin typeface="TimesNewRomanPSMT"/>
              </a:rPr>
              <a:t>Musolium</a:t>
            </a:r>
            <a:r>
              <a:rPr lang="en-US" sz="2800" b="1" dirty="0">
                <a:latin typeface="TimesNewRomanPSMT"/>
              </a:rPr>
              <a:t> is</a:t>
            </a:r>
          </a:p>
          <a:p>
            <a:pPr>
              <a:lnSpc>
                <a:spcPct val="150000"/>
              </a:lnSpc>
            </a:pPr>
            <a:r>
              <a:rPr lang="en-US" sz="2800" b="1" dirty="0">
                <a:latin typeface="TimesNewRomanPSMT"/>
              </a:rPr>
              <a:t>	a) on Dhaka University campus.  	b) at </a:t>
            </a:r>
            <a:r>
              <a:rPr lang="en-US" sz="2800" b="1" dirty="0" err="1">
                <a:latin typeface="TimesNewRomanPSMT"/>
              </a:rPr>
              <a:t>Ramna</a:t>
            </a:r>
            <a:r>
              <a:rPr lang="en-US" sz="2800" b="1" dirty="0">
                <a:latin typeface="TimesNewRomanPSMT"/>
              </a:rPr>
              <a:t> Park.</a:t>
            </a:r>
          </a:p>
          <a:p>
            <a:pPr>
              <a:lnSpc>
                <a:spcPct val="150000"/>
              </a:lnSpc>
            </a:pPr>
            <a:r>
              <a:rPr lang="en-US" sz="2800" b="1" dirty="0">
                <a:latin typeface="TimesNewRomanPSMT"/>
              </a:rPr>
              <a:t>	c) at </a:t>
            </a:r>
            <a:r>
              <a:rPr lang="en-US" sz="2800" b="1" dirty="0" err="1">
                <a:latin typeface="TimesNewRomanPSMT"/>
              </a:rPr>
              <a:t>Savar</a:t>
            </a:r>
            <a:r>
              <a:rPr lang="en-US" sz="2800" b="1" dirty="0">
                <a:latin typeface="TimesNewRomanPSMT"/>
              </a:rPr>
              <a:t>.                                   	d) near Dhaka Medical College.</a:t>
            </a:r>
          </a:p>
          <a:p>
            <a:pPr>
              <a:lnSpc>
                <a:spcPct val="150000"/>
              </a:lnSpc>
            </a:pPr>
            <a:endParaRPr lang="en-US" sz="2800" b="1" dirty="0">
              <a:latin typeface="TimesNewRomanPSMT"/>
            </a:endParaRPr>
          </a:p>
          <a:p>
            <a:pPr>
              <a:lnSpc>
                <a:spcPct val="150000"/>
              </a:lnSpc>
            </a:pPr>
            <a:r>
              <a:rPr lang="en-US" sz="2800" b="1" dirty="0">
                <a:latin typeface="TimesNewRomanPSMT"/>
              </a:rPr>
              <a:t>4. On Independence Day the National Parade is held</a:t>
            </a:r>
          </a:p>
          <a:p>
            <a:pPr>
              <a:lnSpc>
                <a:spcPct val="150000"/>
              </a:lnSpc>
            </a:pPr>
            <a:r>
              <a:rPr lang="en-US" sz="2800" b="1" dirty="0">
                <a:latin typeface="TimesNewRomanPSMT"/>
              </a:rPr>
              <a:t>	a) at the National Parade ground.  	b) in the streets.</a:t>
            </a:r>
          </a:p>
          <a:p>
            <a:pPr>
              <a:lnSpc>
                <a:spcPct val="150000"/>
              </a:lnSpc>
            </a:pPr>
            <a:r>
              <a:rPr lang="en-US" sz="2800" b="1" dirty="0">
                <a:latin typeface="TimesNewRomanPSMT"/>
              </a:rPr>
              <a:t>	c) in the decorated vehicles.          	d) in Bangabandhu Stadium.</a:t>
            </a:r>
            <a:endParaRPr lang="en-US" sz="2800" b="1" dirty="0"/>
          </a:p>
        </p:txBody>
      </p:sp>
    </p:spTree>
    <p:extLst>
      <p:ext uri="{BB962C8B-B14F-4D97-AF65-F5344CB8AC3E}">
        <p14:creationId xmlns:p14="http://schemas.microsoft.com/office/powerpoint/2010/main" val="30413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557" y="-128280"/>
            <a:ext cx="11440886" cy="1200329"/>
          </a:xfrm>
          <a:prstGeom prst="rect">
            <a:avLst/>
          </a:prstGeom>
          <a:noFill/>
        </p:spPr>
        <p:txBody>
          <a:bodyPr wrap="square" rtlCol="0">
            <a:spAutoFit/>
          </a:bodyPr>
          <a:lstStyle/>
          <a:p>
            <a:pPr algn="ctr"/>
            <a:r>
              <a:rPr lang="en-US" sz="7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Evaluation</a:t>
            </a:r>
          </a:p>
        </p:txBody>
      </p:sp>
      <p:sp>
        <p:nvSpPr>
          <p:cNvPr id="3" name="TextBox 2"/>
          <p:cNvSpPr txBox="1"/>
          <p:nvPr/>
        </p:nvSpPr>
        <p:spPr>
          <a:xfrm>
            <a:off x="375557" y="1220872"/>
            <a:ext cx="11440886" cy="4978735"/>
          </a:xfrm>
          <a:prstGeom prst="rect">
            <a:avLst/>
          </a:prstGeom>
          <a:noFill/>
          <a:ln w="28575">
            <a:noFill/>
          </a:ln>
        </p:spPr>
        <p:txBody>
          <a:bodyPr wrap="square" rtlCol="0">
            <a:spAutoFit/>
          </a:bodyPr>
          <a:lstStyle/>
          <a:p>
            <a:pPr marL="742950" indent="-742950" algn="just">
              <a:lnSpc>
                <a:spcPct val="150000"/>
              </a:lnSpc>
              <a:buAutoNum type="arabicPeriod"/>
            </a:pPr>
            <a:r>
              <a:rPr lang="en-US" sz="3600" b="1" dirty="0">
                <a:latin typeface="Times New Roman" panose="02020603050405020304" pitchFamily="18" charset="0"/>
                <a:cs typeface="Times New Roman" panose="02020603050405020304" pitchFamily="18" charset="0"/>
              </a:rPr>
              <a:t>What  are the main features of the day?</a:t>
            </a:r>
          </a:p>
          <a:p>
            <a:pPr marL="742950" indent="-742950" algn="just">
              <a:lnSpc>
                <a:spcPct val="150000"/>
              </a:lnSpc>
              <a:buFontTx/>
              <a:buAutoNum type="arabicPeriod"/>
            </a:pPr>
            <a:r>
              <a:rPr lang="en-US" sz="3600" b="1" dirty="0">
                <a:latin typeface="Times New Roman" panose="02020603050405020304" pitchFamily="18" charset="0"/>
                <a:cs typeface="Times New Roman" panose="02020603050405020304" pitchFamily="18" charset="0"/>
              </a:rPr>
              <a:t>Why do people from all walks of life go to the 	National Mausoleum according to the text?</a:t>
            </a:r>
          </a:p>
          <a:p>
            <a:pPr marL="742950" indent="-742950" algn="just">
              <a:lnSpc>
                <a:spcPct val="150000"/>
              </a:lnSpc>
              <a:buFontTx/>
              <a:buAutoNum type="arabicPeriod"/>
            </a:pPr>
            <a:r>
              <a:rPr lang="en-US" sz="3600" b="1" dirty="0">
                <a:latin typeface="Times New Roman" panose="02020603050405020304" pitchFamily="18" charset="0"/>
                <a:cs typeface="Times New Roman" panose="02020603050405020304" pitchFamily="18" charset="0"/>
              </a:rPr>
              <a:t>What are the most spectacular events of the day?</a:t>
            </a:r>
          </a:p>
          <a:p>
            <a:pPr marL="742950" indent="-742950" algn="just">
              <a:lnSpc>
                <a:spcPct val="150000"/>
              </a:lnSpc>
              <a:buFontTx/>
              <a:buAutoNum type="arabicPeriod"/>
            </a:pPr>
            <a:r>
              <a:rPr lang="en-US" sz="3600" b="1" dirty="0">
                <a:latin typeface="Times New Roman" panose="02020603050405020304" pitchFamily="18" charset="0"/>
                <a:cs typeface="Times New Roman" panose="02020603050405020304" pitchFamily="18" charset="0"/>
              </a:rPr>
              <a:t>Describe why the cultural programs are arranged 	on 26</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march.</a:t>
            </a:r>
          </a:p>
        </p:txBody>
      </p:sp>
    </p:spTree>
    <p:extLst>
      <p:ext uri="{BB962C8B-B14F-4D97-AF65-F5344CB8AC3E}">
        <p14:creationId xmlns:p14="http://schemas.microsoft.com/office/powerpoint/2010/main" val="17385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remove"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xEl>
                                              <p:pRg st="0" end="0"/>
                                            </p:txEl>
                                          </p:spTgt>
                                        </p:tgtEl>
                                      </p:cBhvr>
                                    </p:animEffect>
                                  </p:childTnLst>
                                </p:cTn>
                              </p:par>
                            </p:childTnLst>
                          </p:cTn>
                        </p:par>
                        <p:par>
                          <p:cTn id="12" fill="hold">
                            <p:stCondLst>
                              <p:cond delay="38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641" y="319117"/>
            <a:ext cx="6396718" cy="1200329"/>
          </a:xfrm>
          <a:prstGeom prst="rect">
            <a:avLst/>
          </a:prstGeom>
          <a:noFill/>
        </p:spPr>
        <p:txBody>
          <a:bodyPr wrap="square" rtlCol="0">
            <a:spAutoFit/>
          </a:bodyPr>
          <a:lstStyle/>
          <a:p>
            <a:pPr algn="ctr"/>
            <a:r>
              <a:rPr lang="en-US" sz="72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
        <p:nvSpPr>
          <p:cNvPr id="3" name="TextBox 2"/>
          <p:cNvSpPr txBox="1"/>
          <p:nvPr/>
        </p:nvSpPr>
        <p:spPr>
          <a:xfrm>
            <a:off x="1021216" y="3214896"/>
            <a:ext cx="10149568" cy="2800767"/>
          </a:xfrm>
          <a:prstGeom prst="rect">
            <a:avLst/>
          </a:prstGeom>
          <a:noFill/>
          <a:ln w="28575">
            <a:noFill/>
          </a:ln>
        </p:spPr>
        <p:txBody>
          <a:bodyPr wrap="square" rtlCol="0">
            <a:spAutoFit/>
          </a:bodyPr>
          <a:lstStyle/>
          <a:p>
            <a:pPr marL="571500" indent="-571500" algn="just">
              <a:buFont typeface="Wingdings" panose="05000000000000000000" pitchFamily="2" charset="2"/>
              <a:buChar char="v"/>
            </a:pPr>
            <a:r>
              <a:rPr lang="en-US" sz="4400" b="1" dirty="0">
                <a:latin typeface="Times New Roman" panose="02020603050405020304" pitchFamily="18" charset="0"/>
                <a:cs typeface="Times New Roman" panose="02020603050405020304" pitchFamily="18" charset="0"/>
              </a:rPr>
              <a:t>Write a letter to your foreign friend how the independence day of Bangladesh is celebrated in your school.</a:t>
            </a:r>
          </a:p>
        </p:txBody>
      </p:sp>
    </p:spTree>
    <p:extLst>
      <p:ext uri="{BB962C8B-B14F-4D97-AF65-F5344CB8AC3E}">
        <p14:creationId xmlns:p14="http://schemas.microsoft.com/office/powerpoint/2010/main" val="27167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49500" decel="49500" autoRev="1" fill="hold" grpId="0" nodeType="withEffect">
                                  <p:stCondLst>
                                    <p:cond delay="0"/>
                                  </p:stCondLst>
                                  <p:childTnLst>
                                    <p:animScale>
                                      <p:cBhvr>
                                        <p:cTn id="6" dur="1000" fill="hold"/>
                                        <p:tgtEl>
                                          <p:spTgt spid="2"/>
                                        </p:tgtEl>
                                      </p:cBhvr>
                                      <p:by x="150000" y="150000"/>
                                    </p:animScale>
                                  </p:childTnLst>
                                </p:cTn>
                              </p:par>
                            </p:childTnLst>
                          </p:cTn>
                        </p:par>
                        <p:par>
                          <p:cTn id="7" fill="hold">
                            <p:stCondLst>
                              <p:cond delay="200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DEB1DF-A399-487E-B79E-18426E727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503" y="170446"/>
            <a:ext cx="7040993" cy="3958791"/>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2C649185-10AF-4154-9CBE-DC875A5BCB37}"/>
              </a:ext>
            </a:extLst>
          </p:cNvPr>
          <p:cNvSpPr txBox="1"/>
          <p:nvPr/>
        </p:nvSpPr>
        <p:spPr>
          <a:xfrm>
            <a:off x="1047549" y="4752052"/>
            <a:ext cx="10096901" cy="1200329"/>
          </a:xfrm>
          <a:prstGeom prst="rect">
            <a:avLst/>
          </a:prstGeom>
          <a:noFill/>
        </p:spPr>
        <p:txBody>
          <a:bodyPr wrap="square" rtlCol="0">
            <a:spAutoFit/>
          </a:bodyPr>
          <a:lstStyle/>
          <a:p>
            <a:pPr algn="ctr"/>
            <a:r>
              <a:rPr lang="en-US" sz="7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ALL.</a:t>
            </a:r>
          </a:p>
        </p:txBody>
      </p:sp>
    </p:spTree>
    <p:extLst>
      <p:ext uri="{BB962C8B-B14F-4D97-AF65-F5344CB8AC3E}">
        <p14:creationId xmlns:p14="http://schemas.microsoft.com/office/powerpoint/2010/main" val="3089337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after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alpha val="42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04950" y="66675"/>
            <a:ext cx="9182100" cy="1323439"/>
          </a:xfrm>
          <a:prstGeom prst="rect">
            <a:avLst/>
          </a:prstGeom>
          <a:noFill/>
        </p:spPr>
        <p:txBody>
          <a:bodyPr wrap="square" rtlCol="0">
            <a:spAutoFit/>
          </a:bodyPr>
          <a:lstStyle/>
          <a:p>
            <a:pPr algn="ctr"/>
            <a:r>
              <a:rPr lang="en-US" sz="8000" b="1" dirty="0">
                <a:ln w="12700">
                  <a:solidFill>
                    <a:schemeClr val="tx2">
                      <a:lumMod val="75000"/>
                    </a:schemeClr>
                  </a:solidFill>
                  <a:prstDash val="solid"/>
                </a:ln>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are welcome.</a:t>
            </a:r>
          </a:p>
        </p:txBody>
      </p:sp>
      <p:pic>
        <p:nvPicPr>
          <p:cNvPr id="4" name="Picture 3">
            <a:extLst>
              <a:ext uri="{FF2B5EF4-FFF2-40B4-BE49-F238E27FC236}">
                <a16:creationId xmlns:a16="http://schemas.microsoft.com/office/drawing/2014/main" id="{B662133A-F66A-41BE-8E99-B3C96CF94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2" y="1390114"/>
            <a:ext cx="3000375" cy="450056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A0089C8A-2CCC-453E-8C32-BB680349B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37" y="2016919"/>
            <a:ext cx="3383186" cy="2824162"/>
          </a:xfrm>
          <a:prstGeom prst="rect">
            <a:avLst/>
          </a:prstGeom>
        </p:spPr>
      </p:pic>
      <p:pic>
        <p:nvPicPr>
          <p:cNvPr id="7" name="Picture 6">
            <a:extLst>
              <a:ext uri="{FF2B5EF4-FFF2-40B4-BE49-F238E27FC236}">
                <a16:creationId xmlns:a16="http://schemas.microsoft.com/office/drawing/2014/main" id="{FBD4040C-6159-4466-8BC0-2DB7A047E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987" y="2016919"/>
            <a:ext cx="3383186" cy="2824162"/>
          </a:xfrm>
          <a:prstGeom prst="rect">
            <a:avLst/>
          </a:prstGeom>
        </p:spPr>
      </p:pic>
    </p:spTree>
    <p:extLst>
      <p:ext uri="{BB962C8B-B14F-4D97-AF65-F5344CB8AC3E}">
        <p14:creationId xmlns:p14="http://schemas.microsoft.com/office/powerpoint/2010/main" val="4205928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endCondLst>
                                    <p:cond evt="onNext" delay="0">
                                      <p:tgtEl>
                                        <p:sldTgt/>
                                      </p:tgtEl>
                                    </p:cond>
                                  </p:endCondLst>
                                  <p:childTnLst>
                                    <p:animScale>
                                      <p:cBhvr>
                                        <p:cTn id="6" dur="2000" fill="hold"/>
                                        <p:tgtEl>
                                          <p:spTgt spid="2">
                                            <p:txEl>
                                              <p:pRg st="0" end="0"/>
                                            </p:txEl>
                                          </p:spTgt>
                                        </p:tgtEl>
                                      </p:cBhvr>
                                      <p:by x="150000" y="150000"/>
                                    </p:animScale>
                                  </p:childTnLst>
                                </p:cTn>
                              </p:par>
                              <p:par>
                                <p:cTn id="7" presetID="3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par>
                                <p:cTn id="13" presetID="3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28841" y="-370"/>
            <a:ext cx="8329525" cy="117576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2" name="TextBox 1">
            <a:extLst>
              <a:ext uri="{FF2B5EF4-FFF2-40B4-BE49-F238E27FC236}">
                <a16:creationId xmlns:a16="http://schemas.microsoft.com/office/drawing/2014/main" id="{B12EC81D-F65D-42FF-8AED-CCD082CBD00D}"/>
              </a:ext>
            </a:extLst>
          </p:cNvPr>
          <p:cNvSpPr txBox="1"/>
          <p:nvPr/>
        </p:nvSpPr>
        <p:spPr>
          <a:xfrm>
            <a:off x="935829" y="3808363"/>
            <a:ext cx="5057775" cy="2308324"/>
          </a:xfrm>
          <a:prstGeom prst="rect">
            <a:avLst/>
          </a:prstGeom>
          <a:noFill/>
          <a:ln w="19050">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Swandip Banerjee</a:t>
            </a:r>
          </a:p>
          <a:p>
            <a:r>
              <a:rPr lang="en-US" sz="2400" b="1" dirty="0">
                <a:latin typeface="Times New Roman" panose="02020603050405020304" pitchFamily="18" charset="0"/>
                <a:cs typeface="Times New Roman" panose="02020603050405020304" pitchFamily="18" charset="0"/>
              </a:rPr>
              <a:t>Asst. Teacher (English)</a:t>
            </a:r>
          </a:p>
          <a:p>
            <a:r>
              <a:rPr lang="en-US" sz="2400" b="1" dirty="0">
                <a:latin typeface="Times New Roman" panose="02020603050405020304" pitchFamily="18" charset="0"/>
                <a:cs typeface="Times New Roman" panose="02020603050405020304" pitchFamily="18" charset="0"/>
              </a:rPr>
              <a:t>Pallimangal Secondary School</a:t>
            </a:r>
          </a:p>
          <a:p>
            <a:r>
              <a:rPr lang="en-US" sz="2400" b="1" dirty="0">
                <a:latin typeface="Times New Roman" panose="02020603050405020304" pitchFamily="18" charset="0"/>
                <a:cs typeface="Times New Roman" panose="02020603050405020304" pitchFamily="18" charset="0"/>
              </a:rPr>
              <a:t>Sonadanga, Khulna.</a:t>
            </a:r>
          </a:p>
          <a:p>
            <a:r>
              <a:rPr lang="en-US" sz="2400" b="1" dirty="0">
                <a:latin typeface="Times New Roman" panose="02020603050405020304" pitchFamily="18" charset="0"/>
                <a:cs typeface="Times New Roman" panose="02020603050405020304" pitchFamily="18" charset="0"/>
              </a:rPr>
              <a:t>Mobile: 01718503573</a:t>
            </a:r>
          </a:p>
          <a:p>
            <a:r>
              <a:rPr lang="en-US" sz="2400" b="1" dirty="0">
                <a:latin typeface="Times New Roman" panose="02020603050405020304" pitchFamily="18" charset="0"/>
                <a:cs typeface="Times New Roman" panose="02020603050405020304" pitchFamily="18" charset="0"/>
              </a:rPr>
              <a:t>E-mail: swandipb1@gmail.com</a:t>
            </a:r>
          </a:p>
        </p:txBody>
      </p:sp>
      <p:pic>
        <p:nvPicPr>
          <p:cNvPr id="4" name="Picture 3">
            <a:extLst>
              <a:ext uri="{FF2B5EF4-FFF2-40B4-BE49-F238E27FC236}">
                <a16:creationId xmlns:a16="http://schemas.microsoft.com/office/drawing/2014/main" id="{2F3FCF67-7777-4CFA-A8FF-2D7D77932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577" y="1427114"/>
            <a:ext cx="3461914" cy="4615886"/>
          </a:xfrm>
          <a:prstGeom prst="rect">
            <a:avLst/>
          </a:prstGeom>
          <a:ln>
            <a:noFill/>
          </a:ln>
          <a:effectLst>
            <a:outerShdw blurRad="190500" algn="tl" rotWithShape="0">
              <a:srgbClr val="000000">
                <a:alpha val="70000"/>
              </a:srgbClr>
            </a:outerShdw>
          </a:effectLst>
        </p:spPr>
      </p:pic>
      <p:grpSp>
        <p:nvGrpSpPr>
          <p:cNvPr id="5" name="Group 4">
            <a:extLst>
              <a:ext uri="{FF2B5EF4-FFF2-40B4-BE49-F238E27FC236}">
                <a16:creationId xmlns:a16="http://schemas.microsoft.com/office/drawing/2014/main" id="{9E872124-601B-4732-A4D3-E0DF3E445846}"/>
              </a:ext>
            </a:extLst>
          </p:cNvPr>
          <p:cNvGrpSpPr/>
          <p:nvPr/>
        </p:nvGrpSpPr>
        <p:grpSpPr>
          <a:xfrm>
            <a:off x="931174" y="1427114"/>
            <a:ext cx="5062431" cy="2381249"/>
            <a:chOff x="931174" y="1427114"/>
            <a:chExt cx="5062431" cy="2381249"/>
          </a:xfrm>
        </p:grpSpPr>
        <p:pic>
          <p:nvPicPr>
            <p:cNvPr id="7" name="Picture 6">
              <a:extLst>
                <a:ext uri="{FF2B5EF4-FFF2-40B4-BE49-F238E27FC236}">
                  <a16:creationId xmlns:a16="http://schemas.microsoft.com/office/drawing/2014/main" id="{12F46B23-C626-4D81-9079-E974723B6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174" y="1427114"/>
              <a:ext cx="5062431" cy="238124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74869BF-D265-4022-B0FC-E90BB349D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649" y="1787048"/>
              <a:ext cx="2697955" cy="197378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4465606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2000" fill="hold"/>
                                        <p:tgtEl>
                                          <p:spTgt spid="10">
                                            <p:txEl>
                                              <p:pRg st="0" end="0"/>
                                            </p:txEl>
                                          </p:spTgt>
                                        </p:tgtEl>
                                      </p:cBhvr>
                                      <p:by x="150000" y="150000"/>
                                    </p:animScale>
                                  </p:childTnLst>
                                </p:cTn>
                              </p:par>
                              <p:par>
                                <p:cTn id="7" presetID="2" presetClass="entr" presetSubtype="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000" fill="hold"/>
                                        <p:tgtEl>
                                          <p:spTgt spid="2"/>
                                        </p:tgtEl>
                                        <p:attrNameLst>
                                          <p:attrName>ppt_x</p:attrName>
                                        </p:attrNameLst>
                                      </p:cBhvr>
                                      <p:tavLst>
                                        <p:tav tm="0">
                                          <p:val>
                                            <p:strVal val="#ppt_x"/>
                                          </p:val>
                                        </p:tav>
                                        <p:tav tm="100000">
                                          <p:val>
                                            <p:strVal val="#ppt_x"/>
                                          </p:val>
                                        </p:tav>
                                      </p:tavLst>
                                    </p:anim>
                                    <p:anim calcmode="lin" valueType="num">
                                      <p:cBhvr additive="base">
                                        <p:cTn id="10" dur="1000" fill="hold"/>
                                        <p:tgtEl>
                                          <p:spTgt spid="2"/>
                                        </p:tgtEl>
                                        <p:attrNameLst>
                                          <p:attrName>ppt_y</p:attrName>
                                        </p:attrNameLst>
                                      </p:cBhvr>
                                      <p:tavLst>
                                        <p:tav tm="0">
                                          <p:val>
                                            <p:strVal val="0-#ppt_h/2"/>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199" y="0"/>
            <a:ext cx="11785601" cy="569387"/>
          </a:xfrm>
          <a:prstGeom prst="rect">
            <a:avLst/>
          </a:prstGeom>
          <a:noFill/>
        </p:spPr>
        <p:txBody>
          <a:bodyPr wrap="square" rtlCol="0">
            <a:spAutoFit/>
          </a:bodyPr>
          <a:lstStyle/>
          <a:p>
            <a:pPr algn="ctr"/>
            <a:r>
              <a:rPr 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Look at the picture and a</a:t>
            </a:r>
            <a:r>
              <a:rPr lang="en-US" sz="3100" b="1" dirty="0">
                <a:latin typeface="Times New Roman" panose="02020603050405020304" pitchFamily="18" charset="0"/>
                <a:cs typeface="Times New Roman" panose="02020603050405020304" pitchFamily="18" charset="0"/>
              </a:rPr>
              <a:t>sk and answer the questions about it.</a:t>
            </a:r>
            <a:r>
              <a:rPr lang="en-US" sz="3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676774"/>
            <a:ext cx="5892800" cy="5546743"/>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E2C5CDB4-D130-4C13-9F3E-A9190A5B83DE}"/>
              </a:ext>
            </a:extLst>
          </p:cNvPr>
          <p:cNvSpPr/>
          <p:nvPr/>
        </p:nvSpPr>
        <p:spPr>
          <a:xfrm>
            <a:off x="511675" y="1826399"/>
            <a:ext cx="5301296" cy="3247492"/>
          </a:xfrm>
          <a:prstGeom prst="rect">
            <a:avLst/>
          </a:prstGeom>
          <a:ln w="28575">
            <a:solidFill>
              <a:schemeClr val="tx1"/>
            </a:solidFill>
          </a:ln>
        </p:spPr>
        <p:txBody>
          <a:bodyPr wrap="square">
            <a:spAutoFit/>
          </a:bodyPr>
          <a:lstStyle/>
          <a:p>
            <a:pPr marL="742950" indent="-742950" algn="just">
              <a:buFont typeface="+mj-lt"/>
              <a:buAutoNum type="arabicPeriod"/>
            </a:pPr>
            <a:r>
              <a:rPr lang="en-US" sz="3600" b="1" dirty="0">
                <a:solidFill>
                  <a:prstClr val="black"/>
                </a:solidFill>
                <a:latin typeface="Times New Roman" panose="02020603050405020304" pitchFamily="18" charset="0"/>
                <a:cs typeface="Times New Roman" panose="02020603050405020304" pitchFamily="18" charset="0"/>
              </a:rPr>
              <a:t>What can you see in the picture?</a:t>
            </a:r>
          </a:p>
          <a:p>
            <a:pPr marL="742950" lvl="0" indent="-742950" algn="just">
              <a:lnSpc>
                <a:spcPct val="200000"/>
              </a:lnSpc>
              <a:buFont typeface="+mj-lt"/>
              <a:buAutoNum type="arabicPeriod"/>
            </a:pPr>
            <a:r>
              <a:rPr lang="en-US" sz="3600" b="1" dirty="0">
                <a:solidFill>
                  <a:prstClr val="black"/>
                </a:solidFill>
                <a:latin typeface="Times New Roman" panose="02020603050405020304" pitchFamily="18" charset="0"/>
                <a:cs typeface="Times New Roman" panose="02020603050405020304" pitchFamily="18" charset="0"/>
              </a:rPr>
              <a:t>Where is it?</a:t>
            </a:r>
          </a:p>
          <a:p>
            <a:pPr marL="742950" lvl="0" indent="-742950" algn="just">
              <a:lnSpc>
                <a:spcPct val="200000"/>
              </a:lnSpc>
              <a:buFont typeface="+mj-lt"/>
              <a:buAutoNum type="arabicPeriod"/>
            </a:pPr>
            <a:r>
              <a:rPr lang="en-US" sz="3600" b="1" dirty="0">
                <a:solidFill>
                  <a:prstClr val="black"/>
                </a:solidFill>
                <a:latin typeface="Times New Roman" panose="02020603050405020304" pitchFamily="18" charset="0"/>
                <a:cs typeface="Times New Roman" panose="02020603050405020304" pitchFamily="18" charset="0"/>
              </a:rPr>
              <a:t>Why was it built?</a:t>
            </a:r>
          </a:p>
        </p:txBody>
      </p:sp>
    </p:spTree>
    <p:extLst>
      <p:ext uri="{BB962C8B-B14F-4D97-AF65-F5344CB8AC3E}">
        <p14:creationId xmlns:p14="http://schemas.microsoft.com/office/powerpoint/2010/main" val="14533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par>
                          <p:cTn id="12" fill="hold">
                            <p:stCondLst>
                              <p:cond delay="2500"/>
                            </p:stCondLst>
                            <p:childTnLst>
                              <p:par>
                                <p:cTn id="13" presetID="3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217740"/>
            <a:ext cx="11776363" cy="637502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34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482" y="1518228"/>
            <a:ext cx="8580293" cy="1063048"/>
          </a:xfrm>
          <a:noFill/>
          <a:ln w="57150">
            <a:noFill/>
          </a:ln>
        </p:spPr>
        <p:txBody>
          <a:bodyPr>
            <a:noAutofit/>
          </a:bodyPr>
          <a:lstStyle/>
          <a:p>
            <a:r>
              <a:rPr lang="en-US" sz="66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Independence Day</a:t>
            </a:r>
            <a:endParaRPr lang="en-US" sz="66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538412" y="4048125"/>
            <a:ext cx="7115175" cy="2006138"/>
          </a:xfrm>
        </p:spPr>
        <p:txBody>
          <a:bodyPr>
            <a:noAutofit/>
          </a:bodyPr>
          <a:lstStyle/>
          <a:p>
            <a:r>
              <a:rPr lang="en-US" sz="4800" b="1" dirty="0">
                <a:latin typeface="Times New Roman" panose="02020603050405020304" pitchFamily="18" charset="0"/>
                <a:cs typeface="Times New Roman" panose="02020603050405020304" pitchFamily="18" charset="0"/>
              </a:rPr>
              <a:t>Unit  : 03 </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[Events and Festivals]</a:t>
            </a:r>
          </a:p>
          <a:p>
            <a:r>
              <a:rPr lang="en-US" sz="3200" b="1" dirty="0">
                <a:latin typeface="Times New Roman" panose="02020603050405020304" pitchFamily="18" charset="0"/>
                <a:cs typeface="Times New Roman" panose="02020603050405020304" pitchFamily="18" charset="0"/>
              </a:rPr>
              <a:t>Lesson : 05</a:t>
            </a:r>
          </a:p>
        </p:txBody>
      </p:sp>
      <p:sp>
        <p:nvSpPr>
          <p:cNvPr id="4" name="TextBox 3"/>
          <p:cNvSpPr txBox="1"/>
          <p:nvPr/>
        </p:nvSpPr>
        <p:spPr>
          <a:xfrm>
            <a:off x="2350640" y="245562"/>
            <a:ext cx="8206799"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 our lesson is………….</a:t>
            </a:r>
          </a:p>
        </p:txBody>
      </p:sp>
      <p:pic>
        <p:nvPicPr>
          <p:cNvPr id="6" name="Picture 5">
            <a:extLst>
              <a:ext uri="{FF2B5EF4-FFF2-40B4-BE49-F238E27FC236}">
                <a16:creationId xmlns:a16="http://schemas.microsoft.com/office/drawing/2014/main" id="{577C304F-E59E-4627-848C-19A0C8F09B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470" y="1422862"/>
            <a:ext cx="2228942" cy="1253780"/>
          </a:xfrm>
          <a:prstGeom prst="rect">
            <a:avLst/>
          </a:prstGeom>
        </p:spPr>
      </p:pic>
      <p:pic>
        <p:nvPicPr>
          <p:cNvPr id="7" name="Picture 6">
            <a:extLst>
              <a:ext uri="{FF2B5EF4-FFF2-40B4-BE49-F238E27FC236}">
                <a16:creationId xmlns:a16="http://schemas.microsoft.com/office/drawing/2014/main" id="{A25DA56A-1988-42AD-BE35-BB3807B92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5895" y="1422862"/>
            <a:ext cx="2228942" cy="1253780"/>
          </a:xfrm>
          <a:prstGeom prst="rect">
            <a:avLst/>
          </a:prstGeom>
        </p:spPr>
      </p:pic>
    </p:spTree>
    <p:extLst>
      <p:ext uri="{BB962C8B-B14F-4D97-AF65-F5344CB8AC3E}">
        <p14:creationId xmlns:p14="http://schemas.microsoft.com/office/powerpoint/2010/main" val="2987000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200"/>
                            </p:stCondLst>
                            <p:childTnLst>
                              <p:par>
                                <p:cTn id="28" presetID="16" presetClass="entr" presetSubtype="37" fill="hold"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outVertical)">
                                      <p:cBhvr>
                                        <p:cTn id="30" dur="500"/>
                                        <p:tgtEl>
                                          <p:spTgt spid="3">
                                            <p:txEl>
                                              <p:pRg st="0" end="0"/>
                                            </p:txEl>
                                          </p:spTgt>
                                        </p:tgtEl>
                                      </p:cBhvr>
                                    </p:animEffect>
                                  </p:childTnLst>
                                </p:cTn>
                              </p:par>
                            </p:childTnLst>
                          </p:cTn>
                        </p:par>
                        <p:par>
                          <p:cTn id="31" fill="hold">
                            <p:stCondLst>
                              <p:cond delay="1700"/>
                            </p:stCondLst>
                            <p:childTnLst>
                              <p:par>
                                <p:cTn id="32" presetID="16" presetClass="entr" presetSubtype="37"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outVertical)">
                                      <p:cBhvr>
                                        <p:cTn id="34" dur="500"/>
                                        <p:tgtEl>
                                          <p:spTgt spid="3">
                                            <p:txEl>
                                              <p:pRg st="1" end="1"/>
                                            </p:txEl>
                                          </p:spTgt>
                                        </p:tgtEl>
                                      </p:cBhvr>
                                    </p:animEffect>
                                  </p:childTnLst>
                                </p:cTn>
                              </p:par>
                            </p:childTnLst>
                          </p:cTn>
                        </p:par>
                        <p:par>
                          <p:cTn id="35" fill="hold">
                            <p:stCondLst>
                              <p:cond delay="2200"/>
                            </p:stCondLst>
                            <p:childTnLst>
                              <p:par>
                                <p:cTn id="36" presetID="16" presetClass="entr" presetSubtype="37"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outVertic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92333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outcomes</a:t>
            </a:r>
            <a:endParaRPr kumimoji="0" lang="en-US" sz="5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295562" y="1220792"/>
            <a:ext cx="11702471" cy="584775"/>
          </a:xfrm>
          <a:prstGeom prst="rect">
            <a:avLst/>
          </a:prstGeom>
          <a:no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NewRomanPSMT"/>
                <a:ea typeface="+mn-ea"/>
                <a:cs typeface="+mn-cs"/>
              </a:rPr>
              <a:t>After the students have studied the lesson, they will be able to</a:t>
            </a:r>
            <a:r>
              <a:rPr kumimoji="0" lang="en-US" sz="3200" b="1" i="0" u="none" strike="noStrike" kern="1200" cap="none" spc="0" normalizeH="0" noProof="0" dirty="0">
                <a:ln>
                  <a:noFill/>
                </a:ln>
                <a:solidFill>
                  <a:prstClr val="black"/>
                </a:solidFill>
                <a:effectLst/>
                <a:uLnTx/>
                <a:uFillTx/>
                <a:latin typeface="TimesNewRomanPSMT"/>
                <a:ea typeface="+mn-ea"/>
                <a:cs typeface="+mn-cs"/>
              </a:rPr>
              <a:t>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95564" y="2610871"/>
            <a:ext cx="11702471"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talk about events and festivals,</a:t>
            </a:r>
          </a:p>
        </p:txBody>
      </p:sp>
      <p:sp>
        <p:nvSpPr>
          <p:cNvPr id="5" name="Rectangle 4"/>
          <p:cNvSpPr/>
          <p:nvPr/>
        </p:nvSpPr>
        <p:spPr>
          <a:xfrm>
            <a:off x="295563" y="4666843"/>
            <a:ext cx="11702471" cy="1200329"/>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ask and answer questions and give opinions in a logical sequence.</a:t>
            </a:r>
          </a:p>
        </p:txBody>
      </p:sp>
      <p:sp>
        <p:nvSpPr>
          <p:cNvPr id="7" name="Rectangle 6"/>
          <p:cNvSpPr/>
          <p:nvPr/>
        </p:nvSpPr>
        <p:spPr>
          <a:xfrm>
            <a:off x="295563" y="3644454"/>
            <a:ext cx="11702471"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infer meanings from the context,</a:t>
            </a:r>
            <a:endParaRPr lang="en-US" sz="3600" b="1" dirty="0"/>
          </a:p>
        </p:txBody>
      </p:sp>
    </p:spTree>
    <p:extLst>
      <p:ext uri="{BB962C8B-B14F-4D97-AF65-F5344CB8AC3E}">
        <p14:creationId xmlns:p14="http://schemas.microsoft.com/office/powerpoint/2010/main" val="38500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8"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par>
                          <p:cTn id="17" fill="hold">
                            <p:stCondLst>
                              <p:cond delay="2500"/>
                            </p:stCondLst>
                            <p:childTnLst>
                              <p:par>
                                <p:cTn id="18" presetID="8"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out)">
                                      <p:cBhvr>
                                        <p:cTn id="20" dur="2000"/>
                                        <p:tgtEl>
                                          <p:spTgt spid="7"/>
                                        </p:tgtEl>
                                      </p:cBhvr>
                                    </p:animEffect>
                                  </p:childTnLst>
                                </p:cTn>
                              </p:par>
                            </p:childTnLst>
                          </p:cTn>
                        </p:par>
                        <p:par>
                          <p:cTn id="21" fill="hold">
                            <p:stCondLst>
                              <p:cond delay="4500"/>
                            </p:stCondLst>
                            <p:childTnLst>
                              <p:par>
                                <p:cTn id="22" presetID="8" presetClass="entr" presetSubtype="3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ou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4579" y="0"/>
            <a:ext cx="4682841"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p:cNvSpPr txBox="1"/>
          <p:nvPr/>
        </p:nvSpPr>
        <p:spPr>
          <a:xfrm>
            <a:off x="381348" y="685136"/>
            <a:ext cx="3074121" cy="707886"/>
          </a:xfrm>
          <a:prstGeom prst="rect">
            <a:avLst/>
          </a:prstGeom>
          <a:noFill/>
          <a:ln w="57150">
            <a:noFill/>
          </a:ln>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Enthusiasm </a:t>
            </a:r>
          </a:p>
        </p:txBody>
      </p:sp>
      <p:sp>
        <p:nvSpPr>
          <p:cNvPr id="4" name="TextBox 3"/>
          <p:cNvSpPr txBox="1"/>
          <p:nvPr/>
        </p:nvSpPr>
        <p:spPr>
          <a:xfrm>
            <a:off x="381348" y="2509351"/>
            <a:ext cx="5791655" cy="1569660"/>
          </a:xfrm>
          <a:prstGeom prst="rect">
            <a:avLst/>
          </a:prstGeom>
          <a:noFill/>
          <a:ln w="19050">
            <a:solidFill>
              <a:schemeClr val="tx1"/>
            </a:solidFill>
          </a:ln>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a strong feeling of excitement and interest in something and a desire to become involved in it</a:t>
            </a:r>
            <a:endParaRPr lang="en-US" sz="5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502" y="1647860"/>
            <a:ext cx="4682841" cy="3562280"/>
          </a:xfrm>
          <a:prstGeom prst="rect">
            <a:avLst/>
          </a:prstGeom>
          <a:ln>
            <a:noFill/>
          </a:ln>
          <a:effectLst>
            <a:outerShdw blurRad="190500" algn="tl" rotWithShape="0">
              <a:srgbClr val="000000">
                <a:alpha val="70000"/>
              </a:srgbClr>
            </a:outerShdw>
          </a:effectLst>
        </p:spPr>
      </p:pic>
      <p:sp>
        <p:nvSpPr>
          <p:cNvPr id="10" name="Rectangle 9"/>
          <p:cNvSpPr/>
          <p:nvPr/>
        </p:nvSpPr>
        <p:spPr>
          <a:xfrm>
            <a:off x="381348" y="5172590"/>
            <a:ext cx="5791654" cy="646331"/>
          </a:xfrm>
          <a:prstGeom prst="rect">
            <a:avLst/>
          </a:prstGeom>
          <a:noFill/>
          <a:ln w="12700">
            <a:solidFill>
              <a:schemeClr val="tx1"/>
            </a:solidFill>
          </a:ln>
        </p:spPr>
        <p:txBody>
          <a:bodyPr wrap="square">
            <a:spAutoFit/>
          </a:bodyPr>
          <a:lstStyle/>
          <a:p>
            <a:r>
              <a:rPr lang="en-US" sz="3600" b="1" dirty="0">
                <a:latin typeface="Times New Roman" panose="02020603050405020304" pitchFamily="18" charset="0"/>
                <a:cs typeface="Times New Roman" panose="02020603050405020304" pitchFamily="18" charset="0"/>
              </a:rPr>
              <a:t>Synonym:   passion, interest</a:t>
            </a:r>
          </a:p>
        </p:txBody>
      </p:sp>
    </p:spTree>
    <p:extLst>
      <p:ext uri="{BB962C8B-B14F-4D97-AF65-F5344CB8AC3E}">
        <p14:creationId xmlns:p14="http://schemas.microsoft.com/office/powerpoint/2010/main" val="5957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ou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4579" y="0"/>
            <a:ext cx="4682841" cy="769441"/>
          </a:xfrm>
          <a:prstGeom prst="rect">
            <a:avLst/>
          </a:prstGeom>
          <a:noFill/>
        </p:spPr>
        <p:txBody>
          <a:bodyPr wrap="square" rtlCol="0">
            <a:spAutoFit/>
          </a:bodyPr>
          <a:lstStyle/>
          <a:p>
            <a:pPr algn="ctr"/>
            <a:r>
              <a:rPr lang="en-US"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p:cNvSpPr txBox="1"/>
          <p:nvPr/>
        </p:nvSpPr>
        <p:spPr>
          <a:xfrm>
            <a:off x="381348" y="685136"/>
            <a:ext cx="3074121" cy="707886"/>
          </a:xfrm>
          <a:prstGeom prst="rect">
            <a:avLst/>
          </a:prstGeom>
          <a:noFill/>
          <a:ln w="57150">
            <a:noFill/>
          </a:ln>
        </p:spPr>
        <p:txBody>
          <a:bodyPr wrap="square" rtlCol="0">
            <a:sp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Wreath </a:t>
            </a:r>
          </a:p>
        </p:txBody>
      </p:sp>
      <p:sp>
        <p:nvSpPr>
          <p:cNvPr id="4" name="TextBox 3"/>
          <p:cNvSpPr txBox="1"/>
          <p:nvPr/>
        </p:nvSpPr>
        <p:spPr>
          <a:xfrm>
            <a:off x="381348" y="2509351"/>
            <a:ext cx="5961700" cy="2246769"/>
          </a:xfrm>
          <a:prstGeom prst="rect">
            <a:avLst/>
          </a:prstGeom>
          <a:noFill/>
          <a:ln w="19050">
            <a:solidFill>
              <a:schemeClr val="tx1"/>
            </a:solidFill>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an arrangement of flowers and leaves, especially in the shape of a circle, placed on graves, pedestal etc. as a sign of respect for somebody who has died.</a:t>
            </a:r>
            <a:endParaRPr lang="en-US" sz="7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381347" y="5172590"/>
            <a:ext cx="6481465" cy="646331"/>
          </a:xfrm>
          <a:prstGeom prst="rect">
            <a:avLst/>
          </a:prstGeom>
          <a:noFill/>
          <a:ln w="12700">
            <a:solidFill>
              <a:schemeClr val="tx1"/>
            </a:solidFill>
          </a:ln>
        </p:spPr>
        <p:txBody>
          <a:bodyPr wrap="square">
            <a:spAutoFit/>
          </a:bodyPr>
          <a:lstStyle/>
          <a:p>
            <a:r>
              <a:rPr lang="en-US" sz="3600" b="1" dirty="0">
                <a:latin typeface="Times New Roman" panose="02020603050405020304" pitchFamily="18" charset="0"/>
                <a:cs typeface="Times New Roman" panose="02020603050405020304" pitchFamily="18" charset="0"/>
              </a:rPr>
              <a:t>Synonym:   bouquet, garland</a:t>
            </a:r>
          </a:p>
        </p:txBody>
      </p:sp>
      <p:grpSp>
        <p:nvGrpSpPr>
          <p:cNvPr id="6" name="Group 5">
            <a:extLst>
              <a:ext uri="{FF2B5EF4-FFF2-40B4-BE49-F238E27FC236}">
                <a16:creationId xmlns:a16="http://schemas.microsoft.com/office/drawing/2014/main" id="{1114D22C-00D6-4F62-9B86-E1EF5ADB326E}"/>
              </a:ext>
            </a:extLst>
          </p:cNvPr>
          <p:cNvGrpSpPr/>
          <p:nvPr/>
        </p:nvGrpSpPr>
        <p:grpSpPr>
          <a:xfrm>
            <a:off x="7010502" y="1672935"/>
            <a:ext cx="4682841" cy="3512130"/>
            <a:chOff x="7010502" y="1672935"/>
            <a:chExt cx="4682841" cy="351213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7010502" y="1672935"/>
              <a:ext cx="4682841" cy="3512130"/>
            </a:xfrm>
            <a:prstGeom prst="rect">
              <a:avLst/>
            </a:prstGeom>
            <a:ln>
              <a:noFill/>
            </a:ln>
            <a:effectLst>
              <a:outerShdw blurRad="190500" algn="tl" rotWithShape="0">
                <a:srgbClr val="000000">
                  <a:alpha val="70000"/>
                </a:srgbClr>
              </a:outerShdw>
            </a:effectLst>
          </p:spPr>
        </p:pic>
        <p:grpSp>
          <p:nvGrpSpPr>
            <p:cNvPr id="20" name="Group 19">
              <a:extLst>
                <a:ext uri="{FF2B5EF4-FFF2-40B4-BE49-F238E27FC236}">
                  <a16:creationId xmlns:a16="http://schemas.microsoft.com/office/drawing/2014/main" id="{B6A8951A-58E2-49E0-BBD1-7E3A25F93FB6}"/>
                </a:ext>
              </a:extLst>
            </p:cNvPr>
            <p:cNvGrpSpPr/>
            <p:nvPr/>
          </p:nvGrpSpPr>
          <p:grpSpPr>
            <a:xfrm>
              <a:off x="8188556" y="2770073"/>
              <a:ext cx="2212409" cy="1439432"/>
              <a:chOff x="8188556" y="2770073"/>
              <a:chExt cx="2212409" cy="1439432"/>
            </a:xfrm>
          </p:grpSpPr>
          <p:sp>
            <p:nvSpPr>
              <p:cNvPr id="5" name="Rectangle 4">
                <a:extLst>
                  <a:ext uri="{FF2B5EF4-FFF2-40B4-BE49-F238E27FC236}">
                    <a16:creationId xmlns:a16="http://schemas.microsoft.com/office/drawing/2014/main" id="{EB31810E-E3C7-4311-9B59-596B3CAAA5BB}"/>
                  </a:ext>
                </a:extLst>
              </p:cNvPr>
              <p:cNvSpPr/>
              <p:nvPr/>
            </p:nvSpPr>
            <p:spPr>
              <a:xfrm rot="309620">
                <a:off x="8344376" y="3022572"/>
                <a:ext cx="1986672" cy="918485"/>
              </a:xfrm>
              <a:prstGeom prst="rect">
                <a:avLst/>
              </a:prstGeom>
              <a:solidFill>
                <a:srgbClr val="FB89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9022D0B-30D3-4691-A323-437E44F218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8556" y="2974206"/>
                <a:ext cx="932379" cy="909587"/>
              </a:xfrm>
              <a:prstGeom prst="rect">
                <a:avLst/>
              </a:prstGeom>
            </p:spPr>
          </p:pic>
          <p:pic>
            <p:nvPicPr>
              <p:cNvPr id="16" name="Picture 15">
                <a:extLst>
                  <a:ext uri="{FF2B5EF4-FFF2-40B4-BE49-F238E27FC236}">
                    <a16:creationId xmlns:a16="http://schemas.microsoft.com/office/drawing/2014/main" id="{529D362D-8038-4CFE-8F52-4EF3F4E26B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8586" y="3108836"/>
                <a:ext cx="932379" cy="909587"/>
              </a:xfrm>
              <a:prstGeom prst="rect">
                <a:avLst/>
              </a:prstGeom>
            </p:spPr>
          </p:pic>
          <p:pic>
            <p:nvPicPr>
              <p:cNvPr id="18" name="Picture 17">
                <a:extLst>
                  <a:ext uri="{FF2B5EF4-FFF2-40B4-BE49-F238E27FC236}">
                    <a16:creationId xmlns:a16="http://schemas.microsoft.com/office/drawing/2014/main" id="{344A7DD9-BB07-424F-975B-D70110EF65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565" y="2770073"/>
                <a:ext cx="932379" cy="909587"/>
              </a:xfrm>
              <a:prstGeom prst="rect">
                <a:avLst/>
              </a:prstGeom>
            </p:spPr>
          </p:pic>
          <p:pic>
            <p:nvPicPr>
              <p:cNvPr id="19" name="Picture 18">
                <a:extLst>
                  <a:ext uri="{FF2B5EF4-FFF2-40B4-BE49-F238E27FC236}">
                    <a16:creationId xmlns:a16="http://schemas.microsoft.com/office/drawing/2014/main" id="{6F10D092-3210-4A90-BC21-B46793575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3285" y="3299918"/>
                <a:ext cx="932379" cy="909587"/>
              </a:xfrm>
              <a:prstGeom prst="rect">
                <a:avLst/>
              </a:prstGeom>
            </p:spPr>
          </p:pic>
        </p:grpSp>
      </p:grpSp>
    </p:spTree>
    <p:extLst>
      <p:ext uri="{BB962C8B-B14F-4D97-AF65-F5344CB8AC3E}">
        <p14:creationId xmlns:p14="http://schemas.microsoft.com/office/powerpoint/2010/main" val="288363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0"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5771</TotalTime>
  <Words>730</Words>
  <Application>Microsoft Office PowerPoint</Application>
  <PresentationFormat>Widescreen</PresentationFormat>
  <Paragraphs>83</Paragraphs>
  <Slides>17</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SymbolMT</vt:lpstr>
      <vt:lpstr>Times New Roman</vt:lpstr>
      <vt:lpstr>TimesNewRomanPS-BoldMT</vt:lpstr>
      <vt:lpstr>TimesNewRomanPSMT</vt:lpstr>
      <vt:lpstr>Wingdings</vt:lpstr>
      <vt:lpstr>2_Office Theme</vt:lpstr>
      <vt:lpstr>PowerPoint Presentation</vt:lpstr>
      <vt:lpstr>PowerPoint Presentation</vt:lpstr>
      <vt:lpstr>PowerPoint Presentation</vt:lpstr>
      <vt:lpstr>PowerPoint Presentation</vt:lpstr>
      <vt:lpstr>PowerPoint Presentation</vt:lpstr>
      <vt:lpstr>Independence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SWAPNIL</cp:lastModifiedBy>
  <cp:revision>1736</cp:revision>
  <dcterms:created xsi:type="dcterms:W3CDTF">2019-06-12T06:53:09Z</dcterms:created>
  <dcterms:modified xsi:type="dcterms:W3CDTF">2021-01-30T17:12:24Z</dcterms:modified>
</cp:coreProperties>
</file>