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42" r:id="rId1"/>
    <p:sldMasterId id="2147486687" r:id="rId2"/>
    <p:sldMasterId id="2147495569" r:id="rId3"/>
    <p:sldMasterId id="2147495599" r:id="rId4"/>
    <p:sldMasterId id="2147496580" r:id="rId5"/>
    <p:sldMasterId id="2147496592" r:id="rId6"/>
    <p:sldMasterId id="2147496604" r:id="rId7"/>
    <p:sldMasterId id="2147496616" r:id="rId8"/>
    <p:sldMasterId id="2147496646" r:id="rId9"/>
    <p:sldMasterId id="2147496658" r:id="rId10"/>
  </p:sldMasterIdLst>
  <p:notesMasterIdLst>
    <p:notesMasterId r:id="rId26"/>
  </p:notesMasterIdLst>
  <p:sldIdLst>
    <p:sldId id="360" r:id="rId11"/>
    <p:sldId id="359" r:id="rId12"/>
    <p:sldId id="355" r:id="rId13"/>
    <p:sldId id="347" r:id="rId14"/>
    <p:sldId id="331" r:id="rId15"/>
    <p:sldId id="335" r:id="rId16"/>
    <p:sldId id="350" r:id="rId17"/>
    <p:sldId id="351" r:id="rId18"/>
    <p:sldId id="354" r:id="rId19"/>
    <p:sldId id="356" r:id="rId20"/>
    <p:sldId id="338" r:id="rId21"/>
    <p:sldId id="357" r:id="rId22"/>
    <p:sldId id="358" r:id="rId23"/>
    <p:sldId id="337" r:id="rId24"/>
    <p:sldId id="333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6CE1F8"/>
    <a:srgbClr val="65E9FB"/>
    <a:srgbClr val="2EE2FA"/>
    <a:srgbClr val="CC0066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6000" autoAdjust="0"/>
  </p:normalViewPr>
  <p:slideViewPr>
    <p:cSldViewPr>
      <p:cViewPr>
        <p:scale>
          <a:sx n="50" d="100"/>
          <a:sy n="50" d="100"/>
        </p:scale>
        <p:origin x="-1470" y="-5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B19CB48-9BE7-4219-A2D9-F72AF16C5D8D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EAFBE6-7A02-42D2-9314-BA3139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Ending slide.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B25204A-35D6-4FD5-A6C3-8FD40D602125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5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243-2456-45DB-8B54-2A38A921ABC0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0006-C9E2-4370-8757-C0A10A35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686B-CF85-46D4-A52C-65C7E4758B3E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370C-51C7-4502-A189-11030F99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29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A83537-BF06-4706-9E30-CEBB740005D0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3F6AFB-7B2D-4CA1-A002-A37837B5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580"/>
      </p:ext>
    </p:extLst>
  </p:cSld>
  <p:clrMapOvr>
    <a:masterClrMapping/>
  </p:clrMapOvr>
  <p:transition advClick="0" advTm="15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E4F7F8-4FE6-462E-971E-CBA23F596364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B715E6-29B2-4E08-8782-7E7AAE249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7857"/>
      </p:ext>
    </p:extLst>
  </p:cSld>
  <p:clrMapOvr>
    <a:masterClrMapping/>
  </p:clrMapOvr>
  <p:transition advClick="0" advTm="15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5163E3-7966-4A92-8F74-1CDD88353CD9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C5C1E1-62E7-42CE-BBFB-729818FC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6005"/>
      </p:ext>
    </p:extLst>
  </p:cSld>
  <p:clrMapOvr>
    <a:masterClrMapping/>
  </p:clrMapOvr>
  <p:transition advClick="0" advTm="15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12925"/>
            <a:ext cx="8128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5600" y="1812925"/>
            <a:ext cx="8128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0B67D9-A3F6-4410-B309-66ABD893C840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16908B8-BAE2-4306-92B0-2DE98A51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50842"/>
      </p:ext>
    </p:extLst>
  </p:cSld>
  <p:clrMapOvr>
    <a:masterClrMapping/>
  </p:clrMapOvr>
  <p:transition advClick="0" advTm="15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E421B9-31A4-4C39-8E2C-6C0932092BC9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CB8ECF-521A-4986-8EA8-B48B39ABD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8142"/>
      </p:ext>
    </p:extLst>
  </p:cSld>
  <p:clrMapOvr>
    <a:masterClrMapping/>
  </p:clrMapOvr>
  <p:transition advClick="0" advTm="15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0B8B1F-36FC-430C-B7DE-E5241B964C4B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645BCF-AFB3-4087-ABC1-FD3DC271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12171"/>
      </p:ext>
    </p:extLst>
  </p:cSld>
  <p:clrMapOvr>
    <a:masterClrMapping/>
  </p:clrMapOvr>
  <p:transition advClick="0" advTm="15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32B188-41A2-4EB5-A2FA-700BB23660D0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37599B-97AE-488F-9CD9-A3E1995E5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2648"/>
      </p:ext>
    </p:extLst>
  </p:cSld>
  <p:clrMapOvr>
    <a:masterClrMapping/>
  </p:clrMapOvr>
  <p:transition advClick="0" advTm="15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059517-CB89-44B8-9131-751163A2E188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944DE3-3AD5-4637-B206-7C65EC567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8245"/>
      </p:ext>
    </p:extLst>
  </p:cSld>
  <p:clrMapOvr>
    <a:masterClrMapping/>
  </p:clrMapOvr>
  <p:transition advClick="0" advTm="15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9E6158-DFED-41FF-B960-A122B1D648F2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23BB88-BB8D-4038-8F36-15AD9E30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17692"/>
      </p:ext>
    </p:extLst>
  </p:cSld>
  <p:clrMapOvr>
    <a:masterClrMapping/>
  </p:clrMapOvr>
  <p:transition advClick="0" advTm="15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68DBDC-5A46-4796-B216-448C59820A96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7DC44A-2492-4476-8B44-6C136BC23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799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682A-608A-402B-ADA2-CD94BEEA2CCC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8018-D273-48B5-89DB-A1AE7CD4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32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11157"/>
            <a:ext cx="41148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11157"/>
            <a:ext cx="121412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61D1DB-CAA9-4C38-892A-67F233E1AA3B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FD8A0F-AB45-4E8E-9FBA-BCF0D5166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9361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B486-013C-45A6-ACB5-B16C04BB7F33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94B4-6DE0-4E9E-A3B9-CA4D139A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5F6D-A4A3-405F-A3B2-0047901FEDD9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7C0C-1581-4132-B117-41252634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D31B-91C5-4E9E-A6D2-6C51312F6370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5718-68CB-468E-870C-AA35A38B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1F8-FEC5-4777-9C15-5F3C4263DBA8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3529-D1B4-4C8C-9519-FF5E4BD4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F274-642D-439D-882F-19DBE1FCE831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00F7-AAE9-46CE-BB48-FFF60E08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C99E-F24E-411B-9E35-AEB92EE4F2FD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7BE-1F57-46D2-B4F8-42A52001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E13-858F-4D14-BAEF-984DE4CBC1D3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142C-B562-4E7D-911E-994B7FB3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ED0-4578-49FB-A366-2DAECBC69659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961F-DDF2-42A6-832D-D496092C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7FED-A1DB-443B-AFFB-77AFBE7B33E3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4B3-7566-4CC2-821D-1CDD8BC86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03A9-766B-4CA1-A4A9-50B5F5001812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35B4-B75D-4223-8435-16BF663E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4154-4C91-4142-827F-4134BECC42D5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565-F544-42B2-A53A-A08D422E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846-E123-4805-B069-7CD5CDECA1DD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5100-FFAB-45DE-8FEA-72B28B2B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8165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3DAD3BF-1C92-4284-81B4-6F8236BCA99D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7B46E21-8370-48AD-B90F-727E813F4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7251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2370997-9D64-493C-A8F8-818DA7C9DEAA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27297FF-09D1-457A-9856-0C8D06FFA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309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165" y="434217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E248687-0AEB-41C8-88E9-CB807D1ED9CF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A99FD70-176E-4F91-9F80-E4243255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653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A58290F-4424-4E6A-913F-2999DFEDDECB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5D9D8A1-AD1E-4F0E-80D2-B1763A9F8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002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5FE4A09-5C58-4048-BAA1-1654EF07B547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2197E34-F593-4F8D-9EE2-6F1D255A1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0988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B629EE3-2C46-42C7-9B83-733902E11B02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093E091-2D04-4D3B-84EA-5AAB450DB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3994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6C7679D-C27F-486F-AA4E-E9E45D73E1D1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E1E84FA-D44D-4210-90E2-DB214788F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64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4B46-8B78-452D-BDE8-4A0B5673AE78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D756-F713-498B-8CE7-9CA8309A5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AC79270-C04D-462E-96C3-5FF1F11E8F75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D03FBBF-6D48-4EBA-9E50-E3869A42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42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F96FB70-4377-4D23-96A6-A6FA65398348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6043D95-D039-4379-81A0-74846C5F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425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AC8FEA9-1E45-4F66-B497-D8931356B6FD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186C184-A5A5-4A17-9C56-C49A4FA6A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135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59"/>
            <a:ext cx="26416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57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8181AA3-9302-458F-94CC-664DB92BB7B0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80C60BD-6CC5-4519-BC57-2DA024A9F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456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3A0B-0218-4499-B885-DFD6A09046DB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6B65-A0C6-41B4-90C6-21F2C29B5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9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0B1C-EFE6-43F6-AC30-2B8DB2D8D9AB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9658-BBD4-4536-B9AA-27C3A2117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80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06F3-A799-4196-8FE1-5BF381C0EC25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153-E5F0-4CF4-A6D3-68CDFB7B6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8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B72E-4E7D-4853-B77C-2BF1249787AF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37F5-464C-4094-A08B-E1C3EB5A1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70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86F9-65F1-4819-A8D6-664DBEF9C65B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2A2A-0D29-4A25-8B1F-083E43E87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00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CCE-8467-4EDE-B2E2-1E2F7F996595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57DF-A1D4-459D-BE6B-5F52B8329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8B82-16DB-4897-A254-53397601F4CB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EC4A-D339-49B8-9A3C-BF4E5251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771-1259-44CB-82D4-42D04A9C47A4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11B1-A415-4D16-B495-99601FE23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11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E2AF-58BE-4919-B78D-C811BEC82810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3941-B261-41C9-9FD9-54E3D69D0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9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8E90-2BDF-44C6-9B91-DB69162D68E2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B019-1864-45E9-A94F-B511AC9DC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91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EB10-1102-4A43-B86B-5ECC73103B57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29FD-ABBE-4A68-B5D8-8FB74B8A8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01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1D4F-AFCE-4085-8681-D5E31517D363}" type="datetime1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E5C6-8675-48DE-9911-2DC635601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7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06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7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37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1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4F32-F699-4C2C-84D8-0ADD46674B9F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3D02-8D79-43C0-92EE-9BE1740C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34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8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9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66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55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71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B96D-0C86-49FE-AB4E-391EBD2A1E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3216-C5AE-423C-B3ED-29BD07649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5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BDDD-2C77-4EC6-AF0A-2A523A74B1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5D754-E447-4B80-93F2-085063781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4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36DE-8555-47EE-BD87-A0436E82B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29F5E-6AF0-4F5E-9E64-BA42376F3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6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5D43-4C3D-4E61-B8D4-1A2B9606F5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AFD75-19A7-4C94-A9DE-B452A7FE5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766B-0331-4A90-9995-49D42F264E8B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2184-AF7A-401C-8562-DFEACFD9B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0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EB66-28C7-4252-B893-52C0CCFE9B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302BB-2AEC-4EA5-AFB4-F5A2CA707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2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5271-78B6-4199-BBD5-0F095608CA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4AE4-D551-4A40-A7B1-9718902E5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4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BFB4-4258-417D-8B24-50D69F8002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C529-97F7-4B09-A392-DA9F15072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57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ABB9-9D5F-4777-9E87-F73E429D98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96D2F-0922-4FB8-8C45-83499087A7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4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5E8F-C968-466F-B33A-1CB360E9F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AA2C0-A9D1-4466-848A-8BD641EC8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19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519B-F9D4-40EB-9861-1A0CC3B6EC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9DFCA-DC76-4BF6-BD35-3EDDF81DF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30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D9A2-01E3-4A5A-B910-58A5246E05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9B519-6194-4E7F-8E7D-6CF1013DA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92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8944-3F11-4F4A-8525-1CC36E5179C7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91DF-5179-4D35-81B7-2BDDFF340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B16C-55BA-4686-95F7-DB2327F889A8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0808-A9B0-476C-AC17-A43E25D0D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44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887E-2DB3-4C78-8C0F-A5EF37AE4AB6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2976A-8D56-4662-B76F-AE409F8F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3A66-7E17-4B4B-85BB-CE929622D84B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619E-664F-41B9-90C7-DF03F387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B845-8FE0-4581-A4DC-1997E8F7DF0A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AD2C-ED0C-442A-A7A0-DA6716423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18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F6D2-03D2-4DB2-9795-EAA72A490EDB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DCF4-FC9D-4975-B5EE-BBC9BB5F4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421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32BF-9297-4975-8008-E4404E81D1BA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5A3A-2AFD-4EBB-9340-97D0D1AC5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75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CD9F-19A8-4B2F-8B62-AF6BABABB198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8A83-D0BF-4729-B168-237585221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46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14F0-99E8-4CE4-BBF1-057678F59467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88C3-D081-474A-A440-437FEFEAE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87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F7DC-6CA2-4B1F-802E-EB4CE40DBCFB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87C2-2C0E-4322-A5AB-FAEED4874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08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5F3A-43C2-4F12-AFE1-53F5A78D26EA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25A5-C7B7-43C1-A321-4978C814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8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8CEA-4458-4342-BFAF-A519E02B7F82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EC08-F9E6-4561-BD42-B489B503A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9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46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1EFC-2927-4B30-9269-F73D03D6CC66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63E0-CBC9-41BD-A7DA-4294F249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358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103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84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19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652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28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520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91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305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6AA-72DE-4084-B212-F10C97E5BDEC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BBEB-3A9F-4AF2-B474-389BADC6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2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9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1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8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49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7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5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6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12800" eaLnBrk="1" hangingPunct="1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A7C64A-7107-4848-8959-15F143DB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58" r:id="rId1"/>
    <p:sldLayoutId id="2147496459" r:id="rId2"/>
    <p:sldLayoutId id="2147496460" r:id="rId3"/>
    <p:sldLayoutId id="2147496461" r:id="rId4"/>
    <p:sldLayoutId id="2147496462" r:id="rId5"/>
    <p:sldLayoutId id="2147496463" r:id="rId6"/>
    <p:sldLayoutId id="2147496464" r:id="rId7"/>
    <p:sldLayoutId id="2147496465" r:id="rId8"/>
    <p:sldLayoutId id="2147496466" r:id="rId9"/>
    <p:sldLayoutId id="2147496467" r:id="rId10"/>
    <p:sldLayoutId id="2147496468" r:id="rId11"/>
  </p:sldLayoutIdLst>
  <p:txStyles>
    <p:titleStyle>
      <a:lvl1pPr algn="ctr" defTabSz="81280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4800" indent="-3048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004848-815A-4FA5-B13B-F2596807BC16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70EFBA-9DC9-4A35-8422-84A126D15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59" r:id="rId1"/>
    <p:sldLayoutId id="2147496660" r:id="rId2"/>
    <p:sldLayoutId id="2147496661" r:id="rId3"/>
    <p:sldLayoutId id="2147496662" r:id="rId4"/>
    <p:sldLayoutId id="2147496663" r:id="rId5"/>
    <p:sldLayoutId id="2147496664" r:id="rId6"/>
    <p:sldLayoutId id="2147496665" r:id="rId7"/>
    <p:sldLayoutId id="2147496666" r:id="rId8"/>
    <p:sldLayoutId id="2147496667" r:id="rId9"/>
    <p:sldLayoutId id="2147496668" r:id="rId10"/>
    <p:sldLayoutId id="2147496669" r:id="rId11"/>
  </p:sldLayoutIdLst>
  <p:transition advClick="0" advTm="1500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62430E-D8EC-4105-9578-872A131ACC03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D4271C-D97E-4657-8CDF-82C289395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80" r:id="rId1"/>
    <p:sldLayoutId id="2147496481" r:id="rId2"/>
    <p:sldLayoutId id="2147496482" r:id="rId3"/>
    <p:sldLayoutId id="2147496483" r:id="rId4"/>
    <p:sldLayoutId id="2147496484" r:id="rId5"/>
    <p:sldLayoutId id="2147496485" r:id="rId6"/>
    <p:sldLayoutId id="2147496486" r:id="rId7"/>
    <p:sldLayoutId id="2147496487" r:id="rId8"/>
    <p:sldLayoutId id="2147496488" r:id="rId9"/>
    <p:sldLayoutId id="2147496489" r:id="rId10"/>
    <p:sldLayoutId id="21474964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65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1534" y="4986370"/>
            <a:ext cx="10910887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3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71534" y="530257"/>
            <a:ext cx="109108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549" y="6111907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037BC8A1-D79D-48D9-965C-9C5443DE4169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549" y="6111907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551" y="6111907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0019CA8D-135B-41A1-BFC9-BC9773241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46" r:id="rId1"/>
    <p:sldLayoutId id="2147496547" r:id="rId2"/>
    <p:sldLayoutId id="2147496548" r:id="rId3"/>
    <p:sldLayoutId id="2147496549" r:id="rId4"/>
    <p:sldLayoutId id="2147496550" r:id="rId5"/>
    <p:sldLayoutId id="2147496551" r:id="rId6"/>
    <p:sldLayoutId id="2147496552" r:id="rId7"/>
    <p:sldLayoutId id="2147496553" r:id="rId8"/>
    <p:sldLayoutId id="2147496554" r:id="rId9"/>
    <p:sldLayoutId id="2147496555" r:id="rId10"/>
    <p:sldLayoutId id="214749655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401072-E937-4C2D-A157-78CC7341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57" r:id="rId1"/>
    <p:sldLayoutId id="2147496558" r:id="rId2"/>
    <p:sldLayoutId id="2147496559" r:id="rId3"/>
    <p:sldLayoutId id="2147496560" r:id="rId4"/>
    <p:sldLayoutId id="2147496561" r:id="rId5"/>
    <p:sldLayoutId id="2147496562" r:id="rId6"/>
    <p:sldLayoutId id="2147496563" r:id="rId7"/>
    <p:sldLayoutId id="2147496564" r:id="rId8"/>
    <p:sldLayoutId id="2147496565" r:id="rId9"/>
    <p:sldLayoutId id="2147496566" r:id="rId10"/>
    <p:sldLayoutId id="21474965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2F25AB0-146E-47EF-9F50-8564985F14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E05D65-83DD-4DE8-9750-1276E08221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581" r:id="rId1"/>
    <p:sldLayoutId id="2147496582" r:id="rId2"/>
    <p:sldLayoutId id="2147496583" r:id="rId3"/>
    <p:sldLayoutId id="2147496584" r:id="rId4"/>
    <p:sldLayoutId id="2147496585" r:id="rId5"/>
    <p:sldLayoutId id="2147496586" r:id="rId6"/>
    <p:sldLayoutId id="2147496587" r:id="rId7"/>
    <p:sldLayoutId id="2147496588" r:id="rId8"/>
    <p:sldLayoutId id="2147496589" r:id="rId9"/>
    <p:sldLayoutId id="2147496590" r:id="rId10"/>
    <p:sldLayoutId id="21474965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96E6016-DF9F-4911-837B-E3B8DD145686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75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593" r:id="rId1"/>
    <p:sldLayoutId id="2147496594" r:id="rId2"/>
    <p:sldLayoutId id="2147496595" r:id="rId3"/>
    <p:sldLayoutId id="2147496596" r:id="rId4"/>
    <p:sldLayoutId id="2147496597" r:id="rId5"/>
    <p:sldLayoutId id="2147496598" r:id="rId6"/>
    <p:sldLayoutId id="2147496599" r:id="rId7"/>
    <p:sldLayoutId id="2147496600" r:id="rId8"/>
    <p:sldLayoutId id="2147496601" r:id="rId9"/>
    <p:sldLayoutId id="2147496602" r:id="rId10"/>
    <p:sldLayoutId id="21474966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B9420CC-D8B0-4F93-9F2C-5776C7528EDA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89B75F-19DF-44DD-95B3-27173FB6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9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05" r:id="rId1"/>
    <p:sldLayoutId id="2147496606" r:id="rId2"/>
    <p:sldLayoutId id="2147496607" r:id="rId3"/>
    <p:sldLayoutId id="2147496608" r:id="rId4"/>
    <p:sldLayoutId id="2147496609" r:id="rId5"/>
    <p:sldLayoutId id="2147496610" r:id="rId6"/>
    <p:sldLayoutId id="2147496611" r:id="rId7"/>
    <p:sldLayoutId id="2147496612" r:id="rId8"/>
    <p:sldLayoutId id="2147496613" r:id="rId9"/>
    <p:sldLayoutId id="2147496614" r:id="rId10"/>
    <p:sldLayoutId id="2147496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720B63B-212C-465C-BC9E-64B3024369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8C3D73-33FE-4137-8C70-3CDAFF1590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17" r:id="rId1"/>
    <p:sldLayoutId id="2147496618" r:id="rId2"/>
    <p:sldLayoutId id="2147496619" r:id="rId3"/>
    <p:sldLayoutId id="2147496620" r:id="rId4"/>
    <p:sldLayoutId id="2147496621" r:id="rId5"/>
    <p:sldLayoutId id="2147496622" r:id="rId6"/>
    <p:sldLayoutId id="2147496623" r:id="rId7"/>
    <p:sldLayoutId id="2147496624" r:id="rId8"/>
    <p:sldLayoutId id="2147496625" r:id="rId9"/>
    <p:sldLayoutId id="2147496626" r:id="rId10"/>
    <p:sldLayoutId id="21474966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s://bn.wikipedia.org/wiki/%E0%A6%B8%E0%A6%AE%E0%A6%A4%E0%A6%B2_%E0%A6%A6%E0%A6%B0%E0%A7%8D%E0%A6%AA%E0%A6%A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2743225"/>
            <a:ext cx="5995872" cy="133329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83" y="357475"/>
            <a:ext cx="11379200" cy="14478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 বিভাগ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0"/>
            <a:ext cx="598011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0"/>
            <a:ext cx="645318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17080"/>
      </p:ext>
    </p:extLst>
  </p:cSld>
  <p:clrMapOvr>
    <a:masterClrMapping/>
  </p:clrMapOvr>
  <p:transition spd="slow" advTm="16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7833" y="1320263"/>
            <a:ext cx="84877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9552" y="1929863"/>
            <a:ext cx="199714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মেরু বিন্দু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5187" y="1943401"/>
            <a:ext cx="269325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157" y="2463263"/>
            <a:ext cx="192831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প্রান্তবিন্দু</a:t>
            </a:r>
            <a:endParaRPr lang="en-US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629" y="2463263"/>
            <a:ext cx="205297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কেন্দ্র বিন্দু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9728" y="3072884"/>
            <a:ext cx="480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en-US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6212" y="3660781"/>
            <a:ext cx="2093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EEECE1">
                      <a:lumMod val="1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১ </a:t>
            </a:r>
            <a:r>
              <a:rPr lang="en-US" sz="3200" dirty="0" err="1" smtClean="0">
                <a:ln>
                  <a:solidFill>
                    <a:srgbClr val="EEECE1">
                      <a:lumMod val="1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n>
                <a:solidFill>
                  <a:srgbClr val="EEECE1">
                    <a:lumMod val="10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5200" y="4247789"/>
            <a:ext cx="2054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 dirty="0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4BACC6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n>
                <a:solidFill>
                  <a:srgbClr val="4BACC6">
                    <a:lumMod val="75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246010"/>
            <a:ext cx="16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8064A2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৪ </a:t>
            </a:r>
            <a:r>
              <a:rPr lang="en-US" sz="3200" dirty="0" err="1" smtClean="0">
                <a:ln>
                  <a:solidFill>
                    <a:srgbClr val="8064A2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n>
                <a:solidFill>
                  <a:srgbClr val="8064A2">
                    <a:lumMod val="75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5324" y="3657603"/>
            <a:ext cx="2230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9BBB59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২ </a:t>
            </a:r>
            <a:r>
              <a:rPr lang="en-US" sz="3200" dirty="0" err="1" smtClean="0">
                <a:ln>
                  <a:solidFill>
                    <a:srgbClr val="9BBB59">
                      <a:lumMod val="75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n>
                <a:solidFill>
                  <a:srgbClr val="9BBB59">
                    <a:lumMod val="75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4876838"/>
            <a:ext cx="7924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7187" y="5493204"/>
            <a:ext cx="2743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বক্রতার কেন্দ্র</a:t>
            </a:r>
            <a:endParaRPr lang="en-US" sz="3200" dirty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5493204"/>
            <a:ext cx="350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উত্তল</a:t>
            </a:r>
            <a:r>
              <a:rPr lang="en-US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3200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5199" y="6079788"/>
            <a:ext cx="16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 মেরু</a:t>
            </a:r>
            <a:endParaRPr lang="en-US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6079751"/>
            <a:ext cx="2971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EEECE1">
                      <a:lumMod val="10000"/>
                    </a:srgbClr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আপাতন বিন্দু</a:t>
            </a:r>
            <a:endParaRPr lang="en-US" sz="3200" dirty="0">
              <a:ln>
                <a:solidFill>
                  <a:srgbClr val="EEECE1">
                    <a:lumMod val="10000"/>
                  </a:srgbClr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4799" y="2035679"/>
            <a:ext cx="41038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ln>
                  <a:solidFill>
                    <a:srgbClr val="00B0F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48399" y="5692715"/>
            <a:ext cx="41038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ln>
                  <a:solidFill>
                    <a:srgbClr val="00B0F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7731" y="3749932"/>
            <a:ext cx="41038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ln>
                  <a:solidFill>
                    <a:srgbClr val="00B0F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4943" y="123266"/>
            <a:ext cx="4097636" cy="1076587"/>
          </a:xfrm>
          <a:prstGeom prst="round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  <a:scene3d>
            <a:camera prst="perspectiveContrastingRightFacing"/>
            <a:lightRig rig="threePt" dir="t"/>
          </a:scene3d>
          <a:sp3d>
            <a:bevelT w="101600" prst="riblet"/>
          </a:sp3d>
        </p:spPr>
        <p:txBody>
          <a:bodyPr anchor="ctr"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245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245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95936">
        <p14:switch dir="r"/>
      </p:transition>
    </mc:Choice>
    <mc:Fallback xmlns="">
      <p:transition spd="slow" advTm="95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2608265" y="511176"/>
            <a:ext cx="6543675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300" y="564451"/>
            <a:ext cx="314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rgbClr val="803348">
                      <a:shade val="20000"/>
                      <a:satMod val="200000"/>
                    </a:srgbClr>
                  </a:gs>
                  <a:gs pos="78000">
                    <a:srgbClr val="803348">
                      <a:tint val="90000"/>
                      <a:shade val="89000"/>
                      <a:satMod val="220000"/>
                    </a:srgbClr>
                  </a:gs>
                  <a:gs pos="100000">
                    <a:srgbClr val="803348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6741460" y="1963271"/>
            <a:ext cx="4799053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rgbClr val="DD8C3C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rgbClr val="DD8C3C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rgbClr val="DD8C3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244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5200666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cÖkœ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-t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tonnyMJ" pitchFamily="2" charset="0"/>
              </a:rPr>
              <a:t>|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tonnyMJ" pitchFamily="2" charset="0"/>
              </a:rPr>
              <a:t/>
            </a:r>
            <a:b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tonnyMJ" pitchFamily="2" charset="0"/>
              </a:rPr>
            </a:b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995">
        <p14:gallery dir="l"/>
      </p:transition>
    </mc:Choice>
    <mc:Fallback xmlns="">
      <p:transition spd="slow" advTm="28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841098" y="1234699"/>
            <a:ext cx="7140575" cy="2959100"/>
            <a:chOff x="794729" y="4054942"/>
            <a:chExt cx="7155666" cy="2971800"/>
          </a:xfrm>
        </p:grpSpPr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896562" y="4054942"/>
              <a:ext cx="7053833" cy="2971800"/>
              <a:chOff x="896562" y="4054942"/>
              <a:chExt cx="7053833" cy="2971800"/>
            </a:xfrm>
          </p:grpSpPr>
          <p:grpSp>
            <p:nvGrpSpPr>
              <p:cNvPr id="36" name="Group 10"/>
              <p:cNvGrpSpPr>
                <a:grpSpLocks/>
              </p:cNvGrpSpPr>
              <p:nvPr/>
            </p:nvGrpSpPr>
            <p:grpSpPr bwMode="auto">
              <a:xfrm>
                <a:off x="896562" y="4054942"/>
                <a:ext cx="7053833" cy="2971800"/>
                <a:chOff x="896562" y="4054942"/>
                <a:chExt cx="7053833" cy="2971800"/>
              </a:xfrm>
            </p:grpSpPr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>
                  <a:off x="896562" y="4054942"/>
                  <a:ext cx="7053833" cy="2971800"/>
                  <a:chOff x="896562" y="4054942"/>
                  <a:chExt cx="7053833" cy="2971800"/>
                </a:xfrm>
              </p:grpSpPr>
              <p:grpSp>
                <p:nvGrpSpPr>
                  <p:cNvPr id="40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896562" y="4054942"/>
                    <a:ext cx="7053833" cy="2971800"/>
                    <a:chOff x="1146594" y="3998913"/>
                    <a:chExt cx="7053833" cy="2971800"/>
                  </a:xfrm>
                </p:grpSpPr>
                <p:grpSp>
                  <p:nvGrpSpPr>
                    <p:cNvPr id="42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6594" y="3998913"/>
                      <a:ext cx="3536189" cy="2971800"/>
                      <a:chOff x="685800" y="3886200"/>
                      <a:chExt cx="3536189" cy="2971800"/>
                    </a:xfrm>
                  </p:grpSpPr>
                  <p:pic>
                    <p:nvPicPr>
                      <p:cNvPr id="45" name="Picture 1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67" t="4140" r="53419"/>
                      <a:stretch/>
                    </p:blipFill>
                    <p:spPr bwMode="auto">
                      <a:xfrm>
                        <a:off x="685800" y="3886200"/>
                        <a:ext cx="3536189" cy="297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1317352" y="4908154"/>
                        <a:ext cx="281581" cy="34915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sysClr val="windowText" lastClr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1674740" y="4491555"/>
                      <a:ext cx="1831075" cy="1909987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6552301" y="4595186"/>
                      <a:ext cx="1648126" cy="1653302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3343279" y="5257054"/>
                    <a:ext cx="300672" cy="61062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9" name="Rounded Rectangle 38"/>
                <p:cNvSpPr/>
                <p:nvPr/>
              </p:nvSpPr>
              <p:spPr>
                <a:xfrm>
                  <a:off x="914044" y="5335175"/>
                  <a:ext cx="305444" cy="35872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>
                <a:off x="7140650" y="5867676"/>
                <a:ext cx="531346" cy="50699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794729" y="5239434"/>
              <a:ext cx="5042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3600" kern="0" smtClean="0">
                  <a:solidFill>
                    <a:sysClr val="windowText" lastClr="000000"/>
                  </a:solidFill>
                  <a:latin typeface="Times New Roman" pitchFamily="18" charset="0"/>
                </a:rPr>
                <a:t>P</a:t>
              </a:r>
            </a:p>
          </p:txBody>
        </p:sp>
      </p:grpSp>
      <p:grpSp>
        <p:nvGrpSpPr>
          <p:cNvPr id="76" name="Group 12"/>
          <p:cNvGrpSpPr>
            <a:grpSpLocks/>
          </p:cNvGrpSpPr>
          <p:nvPr/>
        </p:nvGrpSpPr>
        <p:grpSpPr bwMode="auto">
          <a:xfrm>
            <a:off x="3638332" y="1348999"/>
            <a:ext cx="7680325" cy="2959100"/>
            <a:chOff x="914044" y="4054942"/>
            <a:chExt cx="7696556" cy="2971800"/>
          </a:xfrm>
        </p:grpSpPr>
        <p:grpSp>
          <p:nvGrpSpPr>
            <p:cNvPr id="78" name="Group 10"/>
            <p:cNvGrpSpPr>
              <a:grpSpLocks/>
            </p:cNvGrpSpPr>
            <p:nvPr/>
          </p:nvGrpSpPr>
          <p:grpSpPr bwMode="auto">
            <a:xfrm>
              <a:off x="914044" y="4054942"/>
              <a:ext cx="7696556" cy="2971800"/>
              <a:chOff x="914044" y="4054942"/>
              <a:chExt cx="7696556" cy="2971800"/>
            </a:xfrm>
          </p:grpSpPr>
          <p:grpSp>
            <p:nvGrpSpPr>
              <p:cNvPr id="80" name="Group 79"/>
              <p:cNvGrpSpPr>
                <a:grpSpLocks/>
              </p:cNvGrpSpPr>
              <p:nvPr/>
            </p:nvGrpSpPr>
            <p:grpSpPr bwMode="auto">
              <a:xfrm>
                <a:off x="1528114" y="4054942"/>
                <a:ext cx="7082486" cy="2971800"/>
                <a:chOff x="1528114" y="4054942"/>
                <a:chExt cx="7082486" cy="2971800"/>
              </a:xfrm>
            </p:grpSpPr>
            <p:grpSp>
              <p:nvGrpSpPr>
                <p:cNvPr id="82" name="Group 4"/>
                <p:cNvGrpSpPr>
                  <a:grpSpLocks/>
                </p:cNvGrpSpPr>
                <p:nvPr/>
              </p:nvGrpSpPr>
              <p:grpSpPr bwMode="auto">
                <a:xfrm>
                  <a:off x="1528114" y="4054942"/>
                  <a:ext cx="7082486" cy="2971800"/>
                  <a:chOff x="1778146" y="3998913"/>
                  <a:chExt cx="7082486" cy="2971800"/>
                </a:xfrm>
              </p:grpSpPr>
              <p:grpSp>
                <p:nvGrpSpPr>
                  <p:cNvPr id="84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778146" y="3998913"/>
                    <a:ext cx="7082486" cy="2971800"/>
                    <a:chOff x="1317352" y="3886200"/>
                    <a:chExt cx="7082486" cy="2971800"/>
                  </a:xfrm>
                </p:grpSpPr>
                <p:pic>
                  <p:nvPicPr>
                    <p:cNvPr id="87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6871" t="4140"/>
                    <a:stretch/>
                  </p:blipFill>
                  <p:spPr bwMode="auto">
                    <a:xfrm>
                      <a:off x="5026745" y="3886200"/>
                      <a:ext cx="3373093" cy="2971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1317352" y="4908154"/>
                      <a:ext cx="281581" cy="34915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6" name="Oval 85"/>
                  <p:cNvSpPr/>
                  <p:nvPr/>
                </p:nvSpPr>
                <p:spPr>
                  <a:xfrm>
                    <a:off x="6552301" y="4595186"/>
                    <a:ext cx="1648126" cy="165330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83" name="Rounded Rectangle 82"/>
                <p:cNvSpPr/>
                <p:nvPr/>
              </p:nvSpPr>
              <p:spPr>
                <a:xfrm>
                  <a:off x="3343279" y="5257054"/>
                  <a:ext cx="300672" cy="61062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Rounded Rectangle 80"/>
              <p:cNvSpPr/>
              <p:nvPr/>
            </p:nvSpPr>
            <p:spPr>
              <a:xfrm>
                <a:off x="914044" y="5335175"/>
                <a:ext cx="305444" cy="35872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140650" y="5867676"/>
              <a:ext cx="531346" cy="50699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587508" y="381026"/>
            <a:ext cx="35499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66483" y="4231899"/>
            <a:ext cx="5029200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যখন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দর্পণের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অবতল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পৃষ্ঠ মসৃণ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তাতে আলোর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নিয়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মিত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প্রতিফলন ঘটে,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অবতল দর্পণ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00595" y="4308099"/>
            <a:ext cx="5029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যখন কোন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গোলীয় দর্পনের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উত্তল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পৃষ্ঠ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মসৃণ</a:t>
            </a:r>
            <a:r>
              <a:rPr lang="bn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তাতে আলোর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নিয়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মিত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প্রতিফলন ঘটে,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তখন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উত্তল দর্পণ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বলে।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34272" y="1027330"/>
            <a:ext cx="1053237" cy="915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137456" y="1027330"/>
            <a:ext cx="701744" cy="915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42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58"/>
    </mc:Choice>
    <mc:Fallback xmlns="">
      <p:transition spd="slow" advTm="42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1295408"/>
            <a:ext cx="253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432" y="3701537"/>
            <a:ext cx="930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দর্পণের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71457"/>
            <a:ext cx="3566571" cy="1942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170">
        <p14:prism isInverted="1"/>
      </p:transition>
    </mc:Choice>
    <mc:Fallback xmlns="">
      <p:transition spd="slow" advTm="20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95"/>
            <a:ext cx="7721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8765">
            <a:off x="374652" y="750888"/>
            <a:ext cx="3351213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21631">
            <a:off x="481013" y="784225"/>
            <a:ext cx="3292475" cy="25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134207" y="914400"/>
            <a:ext cx="7854615" cy="1295400"/>
          </a:xfrm>
          <a:prstGeom prst="wedgeRectCallout">
            <a:avLst>
              <a:gd name="adj1" fmla="val -51549"/>
              <a:gd name="adj2" fmla="val 1452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768"/>
              </a:avLst>
            </a:prstTxWarp>
          </a:bodyPr>
          <a:lstStyle/>
          <a:p>
            <a:pPr algn="ctr">
              <a:defRPr/>
            </a:pP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5004">
        <p14:switch dir="r"/>
      </p:transition>
    </mc:Choice>
    <mc:Fallback xmlns="">
      <p:transition spd="slow" advTm="45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12192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Avjøvn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&amp; 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mnvq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nDb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/>
            </a:r>
            <a:b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</a:b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AvR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> G </a:t>
            </a: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ch©šÍB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/>
            </a:r>
            <a:b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</a:b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‡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Lv`v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nv‡dR</a:t>
            </a:r>
            <a:endParaRPr lang="en-US" alt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endParaRPr>
          </a:p>
        </p:txBody>
      </p:sp>
      <p:pic>
        <p:nvPicPr>
          <p:cNvPr id="3" name="BA79244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6215">
        <p14:switch dir="r"/>
      </p:transition>
    </mc:Choice>
    <mc:Fallback xmlns="">
      <p:transition spd="slow" advTm="3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4816476" y="438172"/>
            <a:ext cx="2540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4" y="1257310"/>
            <a:ext cx="9226549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226623" y="3129648"/>
            <a:ext cx="5657568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1563" y="3362022"/>
            <a:ext cx="3621636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বিজ্ঞান-২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21383716">
            <a:off x="7691980" y="1684356"/>
            <a:ext cx="181821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19940062">
            <a:off x="2391699" y="4708646"/>
            <a:ext cx="499431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lass Photo\HABIB SIR 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43" y="1447800"/>
            <a:ext cx="1748367" cy="1914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4">
        <p14:ferris dir="l"/>
      </p:transition>
    </mc:Choice>
    <mc:Fallback xmlns="">
      <p:transition spd="slow" advTm="30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9"/>
          <a:stretch/>
        </p:blipFill>
        <p:spPr>
          <a:xfrm>
            <a:off x="1219221" y="2865897"/>
            <a:ext cx="4191793" cy="265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22688" y="6019816"/>
            <a:ext cx="5649912" cy="5847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উপরের ছবি </a:t>
            </a:r>
            <a:r>
              <a:rPr lang="bn-IN" alt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গূলি </a:t>
            </a:r>
            <a:r>
              <a:rPr lang="bn-BD" alt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দেখে কী বুঝতে পারলে?</a:t>
            </a:r>
            <a:endParaRPr lang="en-US" altLang="en-US" sz="3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67600" y="5468938"/>
            <a:ext cx="8318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altLang="en-US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6325" y="5468969"/>
            <a:ext cx="69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altLang="en-US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igure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053" y="151249"/>
            <a:ext cx="4763747" cy="280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21" y="151250"/>
            <a:ext cx="4267201" cy="280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67" r="26666" b="14903"/>
          <a:stretch>
            <a:fillRect/>
          </a:stretch>
        </p:blipFill>
        <p:spPr bwMode="auto">
          <a:xfrm>
            <a:off x="6226196" y="3233738"/>
            <a:ext cx="43656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8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603">
        <p14:prism isInverted="1"/>
      </p:transition>
    </mc:Choice>
    <mc:Fallback xmlns="">
      <p:transition spd="slow" advTm="52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57" y="772640"/>
            <a:ext cx="5803665" cy="3748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1474" y="5587973"/>
            <a:ext cx="6594825" cy="7078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দুটি দেখে কী বুঝতে পারলে?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625" y="4611604"/>
            <a:ext cx="73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1" y="5603623"/>
            <a:ext cx="10261179" cy="7078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মসৃণ তলে আলোর নিয়মিত প্রতিফলন ঘটে তাকে দর্পণ বলে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67" r="26666" b="14903"/>
          <a:stretch>
            <a:fillRect/>
          </a:stretch>
        </p:blipFill>
        <p:spPr bwMode="auto">
          <a:xfrm>
            <a:off x="381021" y="772640"/>
            <a:ext cx="5127625" cy="37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2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7276">
        <p14:prism isInverted="1"/>
      </p:transition>
    </mc:Choice>
    <mc:Fallback xmlns="">
      <p:transition spd="slow" advTm="47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66700"/>
            <a:ext cx="11379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7753" y="928653"/>
            <a:ext cx="58166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11" y="1837097"/>
            <a:ext cx="323678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n w="11430"/>
                <a:gradFill>
                  <a:gsLst>
                    <a:gs pos="0">
                      <a:srgbClr val="C19859">
                        <a:tint val="90000"/>
                        <a:satMod val="120000"/>
                      </a:srgbClr>
                    </a:gs>
                    <a:gs pos="25000">
                      <a:srgbClr val="C19859">
                        <a:tint val="93000"/>
                        <a:satMod val="120000"/>
                      </a:srgbClr>
                    </a:gs>
                    <a:gs pos="50000">
                      <a:srgbClr val="C19859">
                        <a:shade val="89000"/>
                        <a:satMod val="110000"/>
                      </a:srgbClr>
                    </a:gs>
                    <a:gs pos="75000">
                      <a:srgbClr val="C19859">
                        <a:tint val="93000"/>
                        <a:satMod val="120000"/>
                      </a:srgbClr>
                    </a:gs>
                    <a:gs pos="100000">
                      <a:srgbClr val="C1985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kern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দর্প</a:t>
            </a:r>
            <a:r>
              <a:rPr lang="en-US" sz="3200" b="1" kern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b="1" kern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এর প্রকারভেদ </a:t>
            </a:r>
            <a:r>
              <a:rPr lang="en-US" sz="3200" b="1" kern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4777">
        <p14:switch dir="r"/>
      </p:transition>
    </mc:Choice>
    <mc:Fallback xmlns="">
      <p:transition spd="slow" advTm="24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22764" y="2884513"/>
            <a:ext cx="5902325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দর্পণ কাকে বলে তা বলতে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22763" y="3841778"/>
            <a:ext cx="7239000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দর্পণের প্রকারভেদ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0453" y="1998679"/>
            <a:ext cx="7559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bn-BD" sz="4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.................</a:t>
            </a:r>
            <a:endParaRPr lang="en-US" sz="44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22764" y="4826032"/>
            <a:ext cx="7223125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দর্পণে আলোর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প্রতিফলন বর্ণনা করতে 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5840" y="650226"/>
            <a:ext cx="2835365" cy="10645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6600" b="1" dirty="0"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22764" y="5769007"/>
            <a:ext cx="7223125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দর্পণের ব্যবহার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02">
            <a:off x="434977" y="1141413"/>
            <a:ext cx="2660651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00">
        <p14:prism isInverted="1"/>
      </p:transition>
    </mc:Choice>
    <mc:Fallback xmlns="">
      <p:transition spd="slow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8" y="709678"/>
            <a:ext cx="7057485" cy="4486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9"/>
          <a:stretch/>
        </p:blipFill>
        <p:spPr>
          <a:xfrm>
            <a:off x="419614" y="709677"/>
            <a:ext cx="5342041" cy="4486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1474" y="5587973"/>
            <a:ext cx="6594825" cy="7078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দুটি দেখে কী বুঝতে পারলে?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4048" y="4611604"/>
            <a:ext cx="73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739" y="4521189"/>
            <a:ext cx="926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1" y="5603623"/>
            <a:ext cx="10261179" cy="7078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মসৃণ তলে আলোর নিয়মিত প্রতিফলন ঘটে তাকে দর্পণ বলে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5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301">
        <p14:prism isInverted="1"/>
      </p:transition>
    </mc:Choice>
    <mc:Fallback xmlns="">
      <p:transition spd="slow" advTm="41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  <p:bldP spid="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797" y="152416"/>
            <a:ext cx="31432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দর্পণের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98965" y="3714750"/>
            <a:ext cx="2884471" cy="2959100"/>
            <a:chOff x="4386263" y="457200"/>
            <a:chExt cx="2884470" cy="2959100"/>
          </a:xfrm>
        </p:grpSpPr>
        <p:pic>
          <p:nvPicPr>
            <p:cNvPr id="4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" t="4140" r="67328"/>
            <a:stretch/>
          </p:blipFill>
          <p:spPr bwMode="auto">
            <a:xfrm>
              <a:off x="4386263" y="457200"/>
              <a:ext cx="2443162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2" t="4140"/>
            <a:stretch/>
          </p:blipFill>
          <p:spPr bwMode="auto">
            <a:xfrm>
              <a:off x="6019800" y="457200"/>
              <a:ext cx="1250933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 rot="5400000">
            <a:off x="9443886" y="911375"/>
            <a:ext cx="848551" cy="3757273"/>
            <a:chOff x="10921758" y="433556"/>
            <a:chExt cx="848551" cy="3757273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10886371" y="3686135"/>
              <a:ext cx="54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</a:t>
              </a:r>
              <a:r>
                <a:rPr lang="en-US" sz="2400" b="1" dirty="0" smtClean="0">
                  <a:latin typeface="Arial"/>
                  <a:cs typeface="Arial"/>
                </a:rPr>
                <a:t>'</a:t>
              </a:r>
              <a:endParaRPr lang="en-US" sz="2400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921758" y="433556"/>
              <a:ext cx="848551" cy="3327232"/>
              <a:chOff x="10921758" y="433556"/>
              <a:chExt cx="848551" cy="3327232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0921758" y="433556"/>
                <a:ext cx="461665" cy="3327232"/>
                <a:chOff x="8662981" y="634226"/>
                <a:chExt cx="461971" cy="3328174"/>
              </a:xfrm>
            </p:grpSpPr>
            <p:pic>
              <p:nvPicPr>
                <p:cNvPr id="11" name="Picture 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2384"/>
                <a:stretch>
                  <a:fillRect/>
                </a:stretch>
              </p:blipFill>
              <p:spPr bwMode="auto">
                <a:xfrm rot="16200000">
                  <a:off x="7598568" y="2612232"/>
                  <a:ext cx="2590800" cy="109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TextBox 1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8525280" y="771927"/>
                  <a:ext cx="737374" cy="461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M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 rot="16200000">
                <a:off x="11373582" y="2069027"/>
                <a:ext cx="331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38151" y="1386559"/>
            <a:ext cx="110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১। সমতল দর্পণঃ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যখন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কোন সমতল পৃষ্ঠ মসৃণ হয় এবং তাতে আলোর নিয়মিত প্রতিফলন ঘটে, তাকে </a:t>
            </a:r>
            <a:r>
              <a:rPr lang="as-IN" sz="3600" u="sng" dirty="0">
                <a:solidFill>
                  <a:srgbClr val="0645AD"/>
                </a:solidFill>
                <a:latin typeface="NikoshBAN" pitchFamily="2" charset="0"/>
                <a:cs typeface="NikoshBAN" pitchFamily="2" charset="0"/>
                <a:hlinkClick r:id="rId5" tooltip="সমতল দর্পণ"/>
              </a:rPr>
              <a:t>সমতল দর্পণ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বলে।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157820"/>
            <a:ext cx="110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গোলীয় দর্পণঃ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যখন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গোলীয়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পৃষ্ঠ মসৃণ হয় এবং তাতে আলোর নিয়মিত প্রতিফলন ঘটে, তাকে </a:t>
            </a:r>
            <a:r>
              <a:rPr lang="bn-IN" sz="3600" u="sng" dirty="0" smtClean="0">
                <a:solidFill>
                  <a:srgbClr val="0645AD"/>
                </a:solidFill>
                <a:latin typeface="NikoshBAN" pitchFamily="2" charset="0"/>
                <a:cs typeface="NikoshBAN" pitchFamily="2" charset="0"/>
              </a:rPr>
              <a:t>গোলীয়</a:t>
            </a:r>
            <a:r>
              <a:rPr lang="as-IN" sz="3600" u="sng" dirty="0" smtClean="0">
                <a:solidFill>
                  <a:srgbClr val="0645AD"/>
                </a:solidFill>
                <a:latin typeface="NikoshBAN" pitchFamily="2" charset="0"/>
                <a:cs typeface="NikoshBAN" pitchFamily="2" charset="0"/>
                <a:hlinkClick r:id="rId5" tooltip="সমতল দর্পণ"/>
              </a:rPr>
              <a:t> </a:t>
            </a:r>
            <a:r>
              <a:rPr lang="as-IN" sz="3600" u="sng" dirty="0">
                <a:solidFill>
                  <a:srgbClr val="0645AD"/>
                </a:solidFill>
                <a:latin typeface="NikoshBAN" pitchFamily="2" charset="0"/>
                <a:cs typeface="NikoshBAN" pitchFamily="2" charset="0"/>
                <a:hlinkClick r:id="rId5" tooltip="সমতল দর্পণ"/>
              </a:rPr>
              <a:t>দর্পণ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বলে।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6344" y="811477"/>
            <a:ext cx="369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দর্পণ দুই প্রকার। যথা-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8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822">
        <p14:prism isInverted="1"/>
      </p:transition>
    </mc:Choice>
    <mc:Fallback xmlns="">
      <p:transition spd="slow" advTm="598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841098" y="1234699"/>
            <a:ext cx="7140575" cy="2959100"/>
            <a:chOff x="794729" y="4054942"/>
            <a:chExt cx="7155666" cy="2971800"/>
          </a:xfrm>
        </p:grpSpPr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896562" y="4054942"/>
              <a:ext cx="7053833" cy="2971800"/>
              <a:chOff x="896562" y="4054942"/>
              <a:chExt cx="7053833" cy="2971800"/>
            </a:xfrm>
          </p:grpSpPr>
          <p:grpSp>
            <p:nvGrpSpPr>
              <p:cNvPr id="36" name="Group 10"/>
              <p:cNvGrpSpPr>
                <a:grpSpLocks/>
              </p:cNvGrpSpPr>
              <p:nvPr/>
            </p:nvGrpSpPr>
            <p:grpSpPr bwMode="auto">
              <a:xfrm>
                <a:off x="896562" y="4054942"/>
                <a:ext cx="7053833" cy="2971800"/>
                <a:chOff x="896562" y="4054942"/>
                <a:chExt cx="7053833" cy="2971800"/>
              </a:xfrm>
            </p:grpSpPr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>
                  <a:off x="896562" y="4054942"/>
                  <a:ext cx="7053833" cy="2971800"/>
                  <a:chOff x="896562" y="4054942"/>
                  <a:chExt cx="7053833" cy="2971800"/>
                </a:xfrm>
              </p:grpSpPr>
              <p:grpSp>
                <p:nvGrpSpPr>
                  <p:cNvPr id="40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896562" y="4054942"/>
                    <a:ext cx="7053833" cy="2971800"/>
                    <a:chOff x="1146594" y="3998913"/>
                    <a:chExt cx="7053833" cy="2971800"/>
                  </a:xfrm>
                </p:grpSpPr>
                <p:grpSp>
                  <p:nvGrpSpPr>
                    <p:cNvPr id="42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6594" y="3998913"/>
                      <a:ext cx="3536189" cy="2971800"/>
                      <a:chOff x="685800" y="3886200"/>
                      <a:chExt cx="3536189" cy="2971800"/>
                    </a:xfrm>
                  </p:grpSpPr>
                  <p:pic>
                    <p:nvPicPr>
                      <p:cNvPr id="45" name="Picture 1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67" t="4140" r="53419"/>
                      <a:stretch/>
                    </p:blipFill>
                    <p:spPr bwMode="auto">
                      <a:xfrm>
                        <a:off x="685800" y="3886200"/>
                        <a:ext cx="3536189" cy="297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1317352" y="4908154"/>
                        <a:ext cx="281581" cy="34915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1674740" y="4491555"/>
                      <a:ext cx="1831075" cy="1909987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6552301" y="4595186"/>
                      <a:ext cx="1648126" cy="1653302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3343279" y="5257054"/>
                    <a:ext cx="300672" cy="61062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Rounded Rectangle 38"/>
                <p:cNvSpPr/>
                <p:nvPr/>
              </p:nvSpPr>
              <p:spPr>
                <a:xfrm>
                  <a:off x="914044" y="5335175"/>
                  <a:ext cx="305444" cy="35872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>
                <a:off x="7140650" y="5867676"/>
                <a:ext cx="531346" cy="50699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794729" y="5239434"/>
              <a:ext cx="5042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</a:p>
          </p:txBody>
        </p:sp>
      </p:grpSp>
      <p:grpSp>
        <p:nvGrpSpPr>
          <p:cNvPr id="76" name="Group 12"/>
          <p:cNvGrpSpPr>
            <a:grpSpLocks/>
          </p:cNvGrpSpPr>
          <p:nvPr/>
        </p:nvGrpSpPr>
        <p:grpSpPr bwMode="auto">
          <a:xfrm>
            <a:off x="3638332" y="1348999"/>
            <a:ext cx="7680325" cy="2959100"/>
            <a:chOff x="914044" y="4054942"/>
            <a:chExt cx="7696556" cy="2971800"/>
          </a:xfrm>
        </p:grpSpPr>
        <p:grpSp>
          <p:nvGrpSpPr>
            <p:cNvPr id="78" name="Group 10"/>
            <p:cNvGrpSpPr>
              <a:grpSpLocks/>
            </p:cNvGrpSpPr>
            <p:nvPr/>
          </p:nvGrpSpPr>
          <p:grpSpPr bwMode="auto">
            <a:xfrm>
              <a:off x="914044" y="4054942"/>
              <a:ext cx="7696556" cy="2971800"/>
              <a:chOff x="914044" y="4054942"/>
              <a:chExt cx="7696556" cy="2971800"/>
            </a:xfrm>
          </p:grpSpPr>
          <p:grpSp>
            <p:nvGrpSpPr>
              <p:cNvPr id="80" name="Group 79"/>
              <p:cNvGrpSpPr>
                <a:grpSpLocks/>
              </p:cNvGrpSpPr>
              <p:nvPr/>
            </p:nvGrpSpPr>
            <p:grpSpPr bwMode="auto">
              <a:xfrm>
                <a:off x="1528114" y="4054942"/>
                <a:ext cx="7082486" cy="2971800"/>
                <a:chOff x="1528114" y="4054942"/>
                <a:chExt cx="7082486" cy="2971800"/>
              </a:xfrm>
            </p:grpSpPr>
            <p:grpSp>
              <p:nvGrpSpPr>
                <p:cNvPr id="82" name="Group 4"/>
                <p:cNvGrpSpPr>
                  <a:grpSpLocks/>
                </p:cNvGrpSpPr>
                <p:nvPr/>
              </p:nvGrpSpPr>
              <p:grpSpPr bwMode="auto">
                <a:xfrm>
                  <a:off x="1528114" y="4054942"/>
                  <a:ext cx="7082486" cy="2971800"/>
                  <a:chOff x="1778146" y="3998913"/>
                  <a:chExt cx="7082486" cy="2971800"/>
                </a:xfrm>
              </p:grpSpPr>
              <p:grpSp>
                <p:nvGrpSpPr>
                  <p:cNvPr id="84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778146" y="3998913"/>
                    <a:ext cx="7082486" cy="2971800"/>
                    <a:chOff x="1317352" y="3886200"/>
                    <a:chExt cx="7082486" cy="2971800"/>
                  </a:xfrm>
                </p:grpSpPr>
                <p:pic>
                  <p:nvPicPr>
                    <p:cNvPr id="87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6871" t="4140"/>
                    <a:stretch/>
                  </p:blipFill>
                  <p:spPr bwMode="auto">
                    <a:xfrm>
                      <a:off x="5026745" y="3886200"/>
                      <a:ext cx="3373093" cy="2971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1317352" y="4908154"/>
                      <a:ext cx="281581" cy="34915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6" name="Oval 85"/>
                  <p:cNvSpPr/>
                  <p:nvPr/>
                </p:nvSpPr>
                <p:spPr>
                  <a:xfrm>
                    <a:off x="6552301" y="4595186"/>
                    <a:ext cx="1648126" cy="165330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3" name="Rounded Rectangle 82"/>
                <p:cNvSpPr/>
                <p:nvPr/>
              </p:nvSpPr>
              <p:spPr>
                <a:xfrm>
                  <a:off x="3343279" y="5257054"/>
                  <a:ext cx="300672" cy="61062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" name="Rounded Rectangle 80"/>
              <p:cNvSpPr/>
              <p:nvPr/>
            </p:nvSpPr>
            <p:spPr>
              <a:xfrm>
                <a:off x="914044" y="5335175"/>
                <a:ext cx="305444" cy="35872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140650" y="5867676"/>
              <a:ext cx="531346" cy="50699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587508" y="381026"/>
            <a:ext cx="35499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66483" y="4231899"/>
            <a:ext cx="5029200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যখন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দর্পণের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অবতল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পৃষ্ঠ মসৃণ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তাতে আলোর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নিয়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মিত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প্রতিফলন ঘটে,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অবতল দর্পণ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00595" y="4308099"/>
            <a:ext cx="5029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যখন কোন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গোলীয় দর্পনের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উত্তল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পৃষ্ঠ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মসৃণ</a:t>
            </a:r>
            <a:r>
              <a:rPr lang="bn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তাতে আলোর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নিয়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মিত 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প্রতিফলন ঘটে, 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তখন 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উত্তল দর্পণ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বলে।</a:t>
            </a:r>
            <a:r>
              <a:rPr lang="as-IN" sz="36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34272" y="1027330"/>
            <a:ext cx="1053237" cy="915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137456" y="1027330"/>
            <a:ext cx="701744" cy="915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59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961">
        <p14:prism isInverted="1"/>
      </p:transition>
    </mc:Choice>
    <mc:Fallback xmlns="">
      <p:transition spd="slow" advTm="72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5|6.2|8.9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6|10.5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2|4.2|4.8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2|5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8|2.6|2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3|2.2|1.8|3.3|4|12.3|1.3|2.5|2.1|3.5|8.2|4|2.8|2.9|4.3|4.5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8.5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Words>408</Words>
  <Application>Microsoft Office PowerPoint</Application>
  <PresentationFormat>Custom</PresentationFormat>
  <Paragraphs>76</Paragraphs>
  <Slides>15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7_Office Theme</vt:lpstr>
      <vt:lpstr>9_Office Theme</vt:lpstr>
      <vt:lpstr>1_Aspect</vt:lpstr>
      <vt:lpstr>4_Office Theme</vt:lpstr>
      <vt:lpstr>Office Theme</vt:lpstr>
      <vt:lpstr>2_Office Theme</vt:lpstr>
      <vt:lpstr>10_Office Theme</vt:lpstr>
      <vt:lpstr>3_Office Theme</vt:lpstr>
      <vt:lpstr>1_Office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PZz`©k Aa¨vq Av‡jvi cÖwZdjb (REFLECTION OF LIGHT)</dc:title>
  <dc:creator>bijoy</dc:creator>
  <cp:lastModifiedBy>user</cp:lastModifiedBy>
  <cp:revision>571</cp:revision>
  <dcterms:created xsi:type="dcterms:W3CDTF">2012-12-08T12:32:23Z</dcterms:created>
  <dcterms:modified xsi:type="dcterms:W3CDTF">2021-02-22T11:22:05Z</dcterms:modified>
</cp:coreProperties>
</file>