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569500-4EFD-48E9-8B37-3C335DFE0A1F}"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C83F0-00E0-4495-9AB8-8CA4F0A89633}" type="slidenum">
              <a:rPr lang="en-US" smtClean="0"/>
              <a:t>‹#›</a:t>
            </a:fld>
            <a:endParaRPr lang="en-US"/>
          </a:p>
        </p:txBody>
      </p:sp>
    </p:spTree>
    <p:extLst>
      <p:ext uri="{BB962C8B-B14F-4D97-AF65-F5344CB8AC3E}">
        <p14:creationId xmlns:p14="http://schemas.microsoft.com/office/powerpoint/2010/main" val="86310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69500-4EFD-48E9-8B37-3C335DFE0A1F}"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C83F0-00E0-4495-9AB8-8CA4F0A89633}" type="slidenum">
              <a:rPr lang="en-US" smtClean="0"/>
              <a:t>‹#›</a:t>
            </a:fld>
            <a:endParaRPr lang="en-US"/>
          </a:p>
        </p:txBody>
      </p:sp>
    </p:spTree>
    <p:extLst>
      <p:ext uri="{BB962C8B-B14F-4D97-AF65-F5344CB8AC3E}">
        <p14:creationId xmlns:p14="http://schemas.microsoft.com/office/powerpoint/2010/main" val="269065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69500-4EFD-48E9-8B37-3C335DFE0A1F}"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C83F0-00E0-4495-9AB8-8CA4F0A89633}" type="slidenum">
              <a:rPr lang="en-US" smtClean="0"/>
              <a:t>‹#›</a:t>
            </a:fld>
            <a:endParaRPr lang="en-US"/>
          </a:p>
        </p:txBody>
      </p:sp>
    </p:spTree>
    <p:extLst>
      <p:ext uri="{BB962C8B-B14F-4D97-AF65-F5344CB8AC3E}">
        <p14:creationId xmlns:p14="http://schemas.microsoft.com/office/powerpoint/2010/main" val="146553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69500-4EFD-48E9-8B37-3C335DFE0A1F}"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C83F0-00E0-4495-9AB8-8CA4F0A89633}" type="slidenum">
              <a:rPr lang="en-US" smtClean="0"/>
              <a:t>‹#›</a:t>
            </a:fld>
            <a:endParaRPr lang="en-US"/>
          </a:p>
        </p:txBody>
      </p:sp>
    </p:spTree>
    <p:extLst>
      <p:ext uri="{BB962C8B-B14F-4D97-AF65-F5344CB8AC3E}">
        <p14:creationId xmlns:p14="http://schemas.microsoft.com/office/powerpoint/2010/main" val="107423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569500-4EFD-48E9-8B37-3C335DFE0A1F}"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C83F0-00E0-4495-9AB8-8CA4F0A89633}" type="slidenum">
              <a:rPr lang="en-US" smtClean="0"/>
              <a:t>‹#›</a:t>
            </a:fld>
            <a:endParaRPr lang="en-US"/>
          </a:p>
        </p:txBody>
      </p:sp>
    </p:spTree>
    <p:extLst>
      <p:ext uri="{BB962C8B-B14F-4D97-AF65-F5344CB8AC3E}">
        <p14:creationId xmlns:p14="http://schemas.microsoft.com/office/powerpoint/2010/main" val="178860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569500-4EFD-48E9-8B37-3C335DFE0A1F}"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C83F0-00E0-4495-9AB8-8CA4F0A89633}" type="slidenum">
              <a:rPr lang="en-US" smtClean="0"/>
              <a:t>‹#›</a:t>
            </a:fld>
            <a:endParaRPr lang="en-US"/>
          </a:p>
        </p:txBody>
      </p:sp>
    </p:spTree>
    <p:extLst>
      <p:ext uri="{BB962C8B-B14F-4D97-AF65-F5344CB8AC3E}">
        <p14:creationId xmlns:p14="http://schemas.microsoft.com/office/powerpoint/2010/main" val="398543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569500-4EFD-48E9-8B37-3C335DFE0A1F}" type="datetimeFigureOut">
              <a:rPr lang="en-US" smtClean="0"/>
              <a:t>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C83F0-00E0-4495-9AB8-8CA4F0A89633}" type="slidenum">
              <a:rPr lang="en-US" smtClean="0"/>
              <a:t>‹#›</a:t>
            </a:fld>
            <a:endParaRPr lang="en-US"/>
          </a:p>
        </p:txBody>
      </p:sp>
    </p:spTree>
    <p:extLst>
      <p:ext uri="{BB962C8B-B14F-4D97-AF65-F5344CB8AC3E}">
        <p14:creationId xmlns:p14="http://schemas.microsoft.com/office/powerpoint/2010/main" val="377711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569500-4EFD-48E9-8B37-3C335DFE0A1F}" type="datetimeFigureOut">
              <a:rPr lang="en-US" smtClean="0"/>
              <a:t>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C83F0-00E0-4495-9AB8-8CA4F0A89633}" type="slidenum">
              <a:rPr lang="en-US" smtClean="0"/>
              <a:t>‹#›</a:t>
            </a:fld>
            <a:endParaRPr lang="en-US"/>
          </a:p>
        </p:txBody>
      </p:sp>
    </p:spTree>
    <p:extLst>
      <p:ext uri="{BB962C8B-B14F-4D97-AF65-F5344CB8AC3E}">
        <p14:creationId xmlns:p14="http://schemas.microsoft.com/office/powerpoint/2010/main" val="355059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69500-4EFD-48E9-8B37-3C335DFE0A1F}" type="datetimeFigureOut">
              <a:rPr lang="en-US" smtClean="0"/>
              <a:t>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0C83F0-00E0-4495-9AB8-8CA4F0A89633}" type="slidenum">
              <a:rPr lang="en-US" smtClean="0"/>
              <a:t>‹#›</a:t>
            </a:fld>
            <a:endParaRPr lang="en-US"/>
          </a:p>
        </p:txBody>
      </p:sp>
    </p:spTree>
    <p:extLst>
      <p:ext uri="{BB962C8B-B14F-4D97-AF65-F5344CB8AC3E}">
        <p14:creationId xmlns:p14="http://schemas.microsoft.com/office/powerpoint/2010/main" val="248950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569500-4EFD-48E9-8B37-3C335DFE0A1F}"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C83F0-00E0-4495-9AB8-8CA4F0A89633}" type="slidenum">
              <a:rPr lang="en-US" smtClean="0"/>
              <a:t>‹#›</a:t>
            </a:fld>
            <a:endParaRPr lang="en-US"/>
          </a:p>
        </p:txBody>
      </p:sp>
    </p:spTree>
    <p:extLst>
      <p:ext uri="{BB962C8B-B14F-4D97-AF65-F5344CB8AC3E}">
        <p14:creationId xmlns:p14="http://schemas.microsoft.com/office/powerpoint/2010/main" val="90686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569500-4EFD-48E9-8B37-3C335DFE0A1F}"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C83F0-00E0-4495-9AB8-8CA4F0A89633}" type="slidenum">
              <a:rPr lang="en-US" smtClean="0"/>
              <a:t>‹#›</a:t>
            </a:fld>
            <a:endParaRPr lang="en-US"/>
          </a:p>
        </p:txBody>
      </p:sp>
    </p:spTree>
    <p:extLst>
      <p:ext uri="{BB962C8B-B14F-4D97-AF65-F5344CB8AC3E}">
        <p14:creationId xmlns:p14="http://schemas.microsoft.com/office/powerpoint/2010/main" val="111703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69500-4EFD-48E9-8B37-3C335DFE0A1F}" type="datetimeFigureOut">
              <a:rPr lang="en-US" smtClean="0"/>
              <a:t>2/13/2021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C83F0-00E0-4495-9AB8-8CA4F0A89633}" type="slidenum">
              <a:rPr lang="en-US" smtClean="0"/>
              <a:t>‹#›</a:t>
            </a:fld>
            <a:endParaRPr lang="en-US"/>
          </a:p>
        </p:txBody>
      </p:sp>
    </p:spTree>
    <p:extLst>
      <p:ext uri="{BB962C8B-B14F-4D97-AF65-F5344CB8AC3E}">
        <p14:creationId xmlns:p14="http://schemas.microsoft.com/office/powerpoint/2010/main" val="446441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Email-mamunclord@mail.com"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60" y="271268"/>
            <a:ext cx="11547987" cy="6232772"/>
          </a:xfrm>
          <a:prstGeom prst="rect">
            <a:avLst/>
          </a:prstGeom>
        </p:spPr>
      </p:pic>
      <p:sp>
        <p:nvSpPr>
          <p:cNvPr id="3" name="TextBox 2"/>
          <p:cNvSpPr txBox="1"/>
          <p:nvPr/>
        </p:nvSpPr>
        <p:spPr>
          <a:xfrm>
            <a:off x="2914456" y="1810299"/>
            <a:ext cx="6426993" cy="2646878"/>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স্বাগতম</a:t>
            </a:r>
            <a:endParaRPr lang="en-US" sz="1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1753290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gtEl>
                                        <p:attrNameLst>
                                          <p:attrName>ppt_x</p:attrName>
                                          <p:attrName>ppt_y</p:attrName>
                                        </p:attrNameLst>
                                      </p:cBhvr>
                                    </p:animMotion>
                                    <p:animRot by="1500000">
                                      <p:cBhvr>
                                        <p:cTn id="19" dur="125" fill="hold">
                                          <p:stCondLst>
                                            <p:cond delay="0"/>
                                          </p:stCondLst>
                                        </p:cTn>
                                        <p:tgtEl>
                                          <p:spTgt spid="3"/>
                                        </p:tgtEl>
                                        <p:attrNameLst>
                                          <p:attrName>r</p:attrName>
                                        </p:attrNameLst>
                                      </p:cBhvr>
                                    </p:animRot>
                                    <p:animRot by="-1500000">
                                      <p:cBhvr>
                                        <p:cTn id="20" dur="125" fill="hold">
                                          <p:stCondLst>
                                            <p:cond delay="125"/>
                                          </p:stCondLst>
                                        </p:cTn>
                                        <p:tgtEl>
                                          <p:spTgt spid="3"/>
                                        </p:tgtEl>
                                        <p:attrNameLst>
                                          <p:attrName>r</p:attrName>
                                        </p:attrNameLst>
                                      </p:cBhvr>
                                    </p:animRot>
                                    <p:animRot by="-1500000">
                                      <p:cBhvr>
                                        <p:cTn id="21" dur="125" fill="hold">
                                          <p:stCondLst>
                                            <p:cond delay="250"/>
                                          </p:stCondLst>
                                        </p:cTn>
                                        <p:tgtEl>
                                          <p:spTgt spid="3"/>
                                        </p:tgtEl>
                                        <p:attrNameLst>
                                          <p:attrName>r</p:attrName>
                                        </p:attrNameLst>
                                      </p:cBhvr>
                                    </p:animRot>
                                    <p:animRot by="1500000">
                                      <p:cBhvr>
                                        <p:cTn id="22"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4677" y="219283"/>
            <a:ext cx="6361044" cy="707886"/>
          </a:xfrm>
          <a:prstGeom prst="rect">
            <a:avLst/>
          </a:prstGeom>
          <a:solidFill>
            <a:schemeClr val="accent5">
              <a:lumMod val="20000"/>
              <a:lumOff val="80000"/>
            </a:schemeClr>
          </a:solidFill>
          <a:ln w="28575">
            <a:solidFill>
              <a:schemeClr val="accent5">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000" dirty="0">
                <a:solidFill>
                  <a:schemeClr val="tx1"/>
                </a:solidFill>
                <a:latin typeface="NikoshBAN" pitchFamily="2" charset="0"/>
                <a:cs typeface="NikoshBAN" pitchFamily="2" charset="0"/>
              </a:rPr>
              <a:t>স্প্রেডসিট </a:t>
            </a:r>
            <a:r>
              <a:rPr lang="en-US" sz="4000" dirty="0" err="1">
                <a:solidFill>
                  <a:schemeClr val="tx1"/>
                </a:solidFill>
                <a:latin typeface="NikoshBAN" pitchFamily="2" charset="0"/>
                <a:cs typeface="NikoshBAN" pitchFamily="2" charset="0"/>
              </a:rPr>
              <a:t>প্রোগ্রাম</a:t>
            </a:r>
            <a:r>
              <a:rPr lang="en-US" sz="4000" dirty="0">
                <a:solidFill>
                  <a:schemeClr val="tx1"/>
                </a:solidFill>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কী</a:t>
            </a:r>
            <a:r>
              <a:rPr lang="en-US" sz="4000" dirty="0">
                <a:solidFill>
                  <a:schemeClr val="tx1"/>
                </a:solidFill>
                <a:latin typeface="NikoshBAN" pitchFamily="2" charset="0"/>
                <a:cs typeface="NikoshBAN" pitchFamily="2" charset="0"/>
              </a:rPr>
              <a:t> ? </a:t>
            </a:r>
          </a:p>
        </p:txBody>
      </p:sp>
      <p:sp>
        <p:nvSpPr>
          <p:cNvPr id="5" name="Rectangle 4"/>
          <p:cNvSpPr/>
          <p:nvPr/>
        </p:nvSpPr>
        <p:spPr>
          <a:xfrm>
            <a:off x="1873044" y="1381296"/>
            <a:ext cx="7949381" cy="265976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619432" y="4495185"/>
            <a:ext cx="11149782" cy="2062103"/>
          </a:xfrm>
          <a:prstGeom prst="rect">
            <a:avLst/>
          </a:prstGeom>
          <a:noFill/>
          <a:ln w="28575">
            <a:solidFill>
              <a:schemeClr val="tx1"/>
            </a:solidFill>
          </a:ln>
        </p:spPr>
        <p:txBody>
          <a:bodyPr wrap="square" rtlCol="0">
            <a:spAutoFit/>
          </a:bodyPr>
          <a:lstStyle/>
          <a:p>
            <a:pPr algn="just"/>
            <a:r>
              <a:rPr lang="en-US" sz="3200" b="1">
                <a:solidFill>
                  <a:srgbClr val="FF0000"/>
                </a:solidFill>
                <a:effectLst>
                  <a:outerShdw blurRad="38100" dist="38100" dir="2700000" algn="tl">
                    <a:srgbClr val="000000">
                      <a:alpha val="43137"/>
                    </a:srgbClr>
                  </a:outerShdw>
                </a:effectLst>
                <a:latin typeface="NikoshBAN" pitchFamily="2" charset="0"/>
                <a:cs typeface="NikoshBAN" pitchFamily="2" charset="0"/>
              </a:rPr>
              <a:t>স্প্রেডসিট হলো এক ধরনের অ্যাপ্লিকেশন কম্পিউটার প্রোগ্রাম। এটিকে ওয়ার্কবুক ও বলা হয়।একটি রেজিস্টার খাতায় যেমন অনেকগুলো পৃষ্ঠা থাকে,তেমনি ওয়ার্কবুকে অনেকগুলো ওয়ার্কশিট থাকে। একেকটি ওয়ার্কশীটে বহুসংখ্যক সারি ও কলাম থাকে।ABC…দিয়ে কলাম এবং </a:t>
            </a: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123</a:t>
            </a:r>
            <a:r>
              <a:rPr lang="en-US" sz="3200" b="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 রো নির্দেশ করে।ছোট ছোট ঘরগুলিকে বলে সেল।</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480011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3694" y="489548"/>
            <a:ext cx="7265129" cy="646331"/>
          </a:xfrm>
          <a:prstGeom prst="rect">
            <a:avLst/>
          </a:prstGeom>
          <a:solidFill>
            <a:schemeClr val="accent5">
              <a:lumMod val="20000"/>
              <a:lumOff val="80000"/>
            </a:schemeClr>
          </a:solidFill>
          <a:ln w="28575">
            <a:solidFill>
              <a:schemeClr val="accent5">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en-US" sz="3600" dirty="0">
                <a:solidFill>
                  <a:srgbClr val="FF0000"/>
                </a:solidFill>
                <a:latin typeface="NikoshBAN" pitchFamily="2" charset="0"/>
                <a:cs typeface="NikoshBAN" pitchFamily="2" charset="0"/>
              </a:rPr>
              <a:t>স্প্রেডসিট এবং তথ্য ও </a:t>
            </a:r>
            <a:r>
              <a:rPr lang="en-US" sz="3600" dirty="0" err="1">
                <a:solidFill>
                  <a:srgbClr val="FF0000"/>
                </a:solidFill>
                <a:latin typeface="NikoshBAN" pitchFamily="2" charset="0"/>
                <a:cs typeface="NikoshBAN" pitchFamily="2" charset="0"/>
              </a:rPr>
              <a:t>যোগাযোগ</a:t>
            </a:r>
            <a:r>
              <a:rPr lang="en-US" sz="3600" dirty="0">
                <a:solidFill>
                  <a:srgbClr val="FF0000"/>
                </a:solidFill>
                <a:latin typeface="NikoshBAN" pitchFamily="2" charset="0"/>
                <a:cs typeface="NikoshBAN" pitchFamily="2" charset="0"/>
              </a:rPr>
              <a:t> </a:t>
            </a:r>
            <a:r>
              <a:rPr lang="en-US" sz="3600">
                <a:solidFill>
                  <a:srgbClr val="FF0000"/>
                </a:solidFill>
                <a:latin typeface="NikoshBAN" pitchFamily="2" charset="0"/>
                <a:cs typeface="NikoshBAN" pitchFamily="2" charset="0"/>
              </a:rPr>
              <a:t>প্রযুক্তির </a:t>
            </a:r>
            <a:r>
              <a:rPr lang="en-US" sz="3600" dirty="0">
                <a:solidFill>
                  <a:srgbClr val="FF0000"/>
                </a:solidFill>
                <a:latin typeface="NikoshBAN" pitchFamily="2" charset="0"/>
                <a:cs typeface="NikoshBAN" pitchFamily="2" charset="0"/>
              </a:rPr>
              <a:t>সম্পর্কঃ</a:t>
            </a:r>
            <a:endParaRPr lang="en-US" sz="3600" dirty="0">
              <a:solidFill>
                <a:srgbClr val="FF0000"/>
              </a:solidFill>
            </a:endParaRPr>
          </a:p>
        </p:txBody>
      </p:sp>
      <p:pic>
        <p:nvPicPr>
          <p:cNvPr id="3" name="Picture 2" descr="E:\MOTIAR\Motiar D. Content\Class Viii\Picture\পাঠ ২২\Excel_Automation_Diagram-03.jpg"/>
          <p:cNvPicPr>
            <a:picLocks noChangeAspect="1" noChangeArrowheads="1"/>
          </p:cNvPicPr>
          <p:nvPr/>
        </p:nvPicPr>
        <p:blipFill>
          <a:blip r:embed="rId2" cstate="print"/>
          <a:srcRect/>
          <a:stretch>
            <a:fillRect/>
          </a:stretch>
        </p:blipFill>
        <p:spPr bwMode="auto">
          <a:xfrm>
            <a:off x="2371059" y="1792877"/>
            <a:ext cx="7010400" cy="3364902"/>
          </a:xfrm>
          <a:prstGeom prst="rect">
            <a:avLst/>
          </a:prstGeom>
          <a:ln w="28575"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533437" y="5530476"/>
            <a:ext cx="10663083" cy="646331"/>
          </a:xfrm>
          <a:prstGeom prst="rect">
            <a:avLst/>
          </a:prstGeom>
          <a:solidFill>
            <a:schemeClr val="accent5">
              <a:lumMod val="20000"/>
              <a:lumOff val="80000"/>
            </a:schemeClr>
          </a:solidFill>
          <a:ln w="28575">
            <a:solidFill>
              <a:schemeClr val="accent5">
                <a:lumMod val="7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600" dirty="0">
                <a:solidFill>
                  <a:srgbClr val="FF0000"/>
                </a:solidFill>
                <a:latin typeface="NikoshBAN" pitchFamily="2" charset="0"/>
                <a:cs typeface="NikoshBAN" pitchFamily="2" charset="0"/>
              </a:rPr>
              <a:t>বর্তমানের আইসিটির যুগে তথ্য প্রক্রিয়াকরণে স্প্রেডসিট ব্যবহার করা হয়</a:t>
            </a:r>
            <a:endParaRPr lang="en-US" sz="3600" dirty="0">
              <a:solidFill>
                <a:srgbClr val="FF0000"/>
              </a:solidFill>
            </a:endParaRPr>
          </a:p>
        </p:txBody>
      </p:sp>
      <p:pic>
        <p:nvPicPr>
          <p:cNvPr id="6" name="Picture 2" descr="E:\MOTIAR\Motiar D. Content\Class Viii\Picture\পাঠ ২২\Monthly_Employees_Payroll_Report.JPG"/>
          <p:cNvPicPr>
            <a:picLocks noChangeAspect="1" noChangeArrowheads="1"/>
          </p:cNvPicPr>
          <p:nvPr/>
        </p:nvPicPr>
        <p:blipFill>
          <a:blip r:embed="rId3"/>
          <a:srcRect/>
          <a:stretch>
            <a:fillRect/>
          </a:stretch>
        </p:blipFill>
        <p:spPr bwMode="auto">
          <a:xfrm>
            <a:off x="2348501" y="1800565"/>
            <a:ext cx="7010399" cy="3388601"/>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Picture 5"/>
          <p:cNvPicPr>
            <a:picLocks noChangeAspect="1" noChangeArrowheads="1"/>
          </p:cNvPicPr>
          <p:nvPr/>
        </p:nvPicPr>
        <p:blipFill>
          <a:blip r:embed="rId4"/>
          <a:srcRect/>
          <a:stretch>
            <a:fillRect/>
          </a:stretch>
        </p:blipFill>
        <p:spPr bwMode="auto">
          <a:xfrm>
            <a:off x="2371059" y="1800565"/>
            <a:ext cx="6987841" cy="3364901"/>
          </a:xfrm>
          <a:prstGeom prst="rect">
            <a:avLst/>
          </a:prstGeom>
          <a:ln w="28575"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3772811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1261" y="4815367"/>
            <a:ext cx="8708096" cy="769441"/>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স্প্রেডসিট </a:t>
            </a:r>
            <a:r>
              <a:rPr lang="en-US" sz="44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প্রোগ্রাম</a:t>
            </a:r>
            <a:r>
              <a:rPr lang="en-US"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a:t>
            </a:r>
            <a:r>
              <a:rPr lang="en-US"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 ওয়ার্কশিটের বর্ণনা দাও।</a:t>
            </a:r>
          </a:p>
        </p:txBody>
      </p:sp>
      <p:sp>
        <p:nvSpPr>
          <p:cNvPr id="3" name="Star: 5 Points 2">
            <a:extLst>
              <a:ext uri="{FF2B5EF4-FFF2-40B4-BE49-F238E27FC236}">
                <a16:creationId xmlns:a16="http://schemas.microsoft.com/office/drawing/2014/main" id="{595DAD14-7FCC-435D-830D-5E2A68F37056}"/>
              </a:ext>
            </a:extLst>
          </p:cNvPr>
          <p:cNvSpPr/>
          <p:nvPr/>
        </p:nvSpPr>
        <p:spPr>
          <a:xfrm>
            <a:off x="5984627" y="1563329"/>
            <a:ext cx="3974730" cy="942828"/>
          </a:xfrm>
          <a:prstGeom prst="beve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atin typeface="NikoshBAN" panose="02000000000000000000" pitchFamily="2" charset="0"/>
                <a:cs typeface="NikoshBAN" panose="02000000000000000000" pitchFamily="2" charset="0"/>
              </a:rPr>
              <a:t>জোড়ায়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কাজ</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581" y="383458"/>
            <a:ext cx="4436046" cy="2857264"/>
          </a:xfrm>
          <a:prstGeom prst="rect">
            <a:avLst/>
          </a:prstGeom>
        </p:spPr>
      </p:pic>
    </p:spTree>
    <p:extLst>
      <p:ext uri="{BB962C8B-B14F-4D97-AF65-F5344CB8AC3E}">
        <p14:creationId xmlns:p14="http://schemas.microsoft.com/office/powerpoint/2010/main" val="42778508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0917" y="572920"/>
            <a:ext cx="7467600" cy="707886"/>
          </a:xfrm>
          <a:prstGeom prst="rect">
            <a:avLst/>
          </a:prstGeom>
          <a:solidFill>
            <a:schemeClr val="accent5">
              <a:lumMod val="20000"/>
              <a:lumOff val="80000"/>
            </a:schemeClr>
          </a:solidFill>
          <a:ln w="28575">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000" b="1" dirty="0">
                <a:effectLst>
                  <a:outerShdw blurRad="38100" dist="38100" dir="2700000" algn="tl">
                    <a:srgbClr val="000000">
                      <a:alpha val="43137"/>
                    </a:srgbClr>
                  </a:outerShdw>
                </a:effectLst>
                <a:latin typeface="NikoshBAN" pitchFamily="2" charset="0"/>
                <a:cs typeface="NikoshBAN" pitchFamily="2" charset="0"/>
              </a:rPr>
              <a:t>স্প্রেডশিট সফটওয়্যার ব্যবহারের উদ্দেশ্যঃ  </a:t>
            </a:r>
          </a:p>
        </p:txBody>
      </p:sp>
      <p:sp>
        <p:nvSpPr>
          <p:cNvPr id="4" name="TextBox 3"/>
          <p:cNvSpPr txBox="1"/>
          <p:nvPr/>
        </p:nvSpPr>
        <p:spPr>
          <a:xfrm>
            <a:off x="663679" y="2315497"/>
            <a:ext cx="11017044" cy="3440942"/>
          </a:xfrm>
          <a:prstGeom prst="rect">
            <a:avLst/>
          </a:prstGeom>
          <a:noFill/>
        </p:spPr>
        <p:txBody>
          <a:bodyPr wrap="square" rtlCol="0">
            <a:spAutoFit/>
          </a:bodyPr>
          <a:lstStyle/>
          <a:p>
            <a:pPr marL="457200" lvl="0" indent="-457200" algn="just" eaLnBrk="0" fontAlgn="base" hangingPunct="0">
              <a:spcBef>
                <a:spcPct val="20000"/>
              </a:spcBef>
              <a:spcAft>
                <a:spcPct val="0"/>
              </a:spcAft>
              <a:buFont typeface="Wingdings" pitchFamily="2" charset="2"/>
              <a:buChar char="v"/>
              <a:defRPr/>
            </a:pP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স্প্রেডসিট</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সফটওয়্যার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ব্যবহার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বিপুল</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পরিমাণ</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উপাত্ত</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নিয়ে</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কাজ</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যায়</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a:t>
            </a:r>
          </a:p>
          <a:p>
            <a:pPr marL="457200" indent="-457200" algn="just" eaLnBrk="0" fontAlgn="base" hangingPunct="0">
              <a:spcBef>
                <a:spcPct val="20000"/>
              </a:spcBef>
              <a:spcAft>
                <a:spcPct val="0"/>
              </a:spcAft>
              <a:buFont typeface="Wingdings" pitchFamily="2" charset="2"/>
              <a:buChar char="v"/>
              <a:defRPr/>
            </a:pP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স্প্রেডসিট</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সফটওয়্যার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ব্যবহার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হিসাবের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কাজ</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দ্রুত</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ও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নিভূলভাবে</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যায়</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a:t>
            </a:r>
          </a:p>
          <a:p>
            <a:pPr marL="457200" lvl="0" indent="-457200" algn="just" eaLnBrk="0" fontAlgn="base" hangingPunct="0">
              <a:spcBef>
                <a:spcPct val="20000"/>
              </a:spcBef>
              <a:spcAft>
                <a:spcPct val="0"/>
              </a:spcAft>
              <a:buFont typeface="Wingdings" pitchFamily="2" charset="2"/>
              <a:buChar char="v"/>
              <a:defRPr/>
            </a:pP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এ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সফটওয়্যার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সূত্রের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ব্যবহার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হিসাব</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স্বয়ংক্রিয়ভাবে</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যায়</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a:t>
            </a:r>
          </a:p>
          <a:p>
            <a:pPr marL="457200" lvl="0" indent="-457200" algn="just" eaLnBrk="0" fontAlgn="base" hangingPunct="0">
              <a:spcBef>
                <a:spcPct val="20000"/>
              </a:spcBef>
              <a:spcAft>
                <a:spcPct val="0"/>
              </a:spcAft>
              <a:buFont typeface="Wingdings" pitchFamily="2" charset="2"/>
              <a:buChar char="v"/>
              <a:defRPr/>
            </a:pP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একই</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সূত্র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বার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বার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প্রয়োগ</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যায়</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বলে</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প্রক্রিয়াকরণে</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সময়</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কম</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লাগে</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a:t>
            </a:r>
          </a:p>
          <a:p>
            <a:pPr marL="457200" indent="-457200" algn="just" eaLnBrk="0" fontAlgn="base" hangingPunct="0">
              <a:spcBef>
                <a:spcPct val="20000"/>
              </a:spcBef>
              <a:spcAft>
                <a:spcPct val="0"/>
              </a:spcAft>
              <a:buFont typeface="Wingdings" pitchFamily="2" charset="2"/>
              <a:buChar char="v"/>
              <a:defRPr/>
            </a:pP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এ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সফটওয়্যারের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মাধ্যমে</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ডাক</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যোগাযোগের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ঠিকানা</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ও ই-</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মেইল</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ঠিকানার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ব্যবস্থাপনা</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ও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সংরক্ষণ</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সহজে</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করা</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kern="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যায়</a:t>
            </a:r>
            <a:r>
              <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rPr>
              <a:t>।</a:t>
            </a:r>
            <a:endParaRPr lang="en-US" sz="3200" b="1" kern="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76054196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80">
                                          <p:stCondLst>
                                            <p:cond delay="0"/>
                                          </p:stCondLst>
                                        </p:cTn>
                                        <p:tgtEl>
                                          <p:spTgt spid="4">
                                            <p:txEl>
                                              <p:pRg st="1" end="1"/>
                                            </p:txEl>
                                          </p:spTgt>
                                        </p:tgtEl>
                                      </p:cBhvr>
                                    </p:animEffect>
                                    <p:anim calcmode="lin" valueType="num">
                                      <p:cBhvr>
                                        <p:cTn id="31"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1" end="1"/>
                                            </p:txEl>
                                          </p:spTgt>
                                        </p:tgtEl>
                                      </p:cBhvr>
                                      <p:to x="100000" y="60000"/>
                                    </p:animScale>
                                    <p:animScale>
                                      <p:cBhvr>
                                        <p:cTn id="37" dur="166" decel="50000">
                                          <p:stCondLst>
                                            <p:cond delay="676"/>
                                          </p:stCondLst>
                                        </p:cTn>
                                        <p:tgtEl>
                                          <p:spTgt spid="4">
                                            <p:txEl>
                                              <p:pRg st="1" end="1"/>
                                            </p:txEl>
                                          </p:spTgt>
                                        </p:tgtEl>
                                      </p:cBhvr>
                                      <p:to x="100000" y="100000"/>
                                    </p:animScale>
                                    <p:animScale>
                                      <p:cBhvr>
                                        <p:cTn id="38" dur="26">
                                          <p:stCondLst>
                                            <p:cond delay="1312"/>
                                          </p:stCondLst>
                                        </p:cTn>
                                        <p:tgtEl>
                                          <p:spTgt spid="4">
                                            <p:txEl>
                                              <p:pRg st="1" end="1"/>
                                            </p:txEl>
                                          </p:spTgt>
                                        </p:tgtEl>
                                      </p:cBhvr>
                                      <p:to x="100000" y="80000"/>
                                    </p:animScale>
                                    <p:animScale>
                                      <p:cBhvr>
                                        <p:cTn id="39" dur="166" decel="50000">
                                          <p:stCondLst>
                                            <p:cond delay="1338"/>
                                          </p:stCondLst>
                                        </p:cTn>
                                        <p:tgtEl>
                                          <p:spTgt spid="4">
                                            <p:txEl>
                                              <p:pRg st="1" end="1"/>
                                            </p:txEl>
                                          </p:spTgt>
                                        </p:tgtEl>
                                      </p:cBhvr>
                                      <p:to x="100000" y="100000"/>
                                    </p:animScale>
                                    <p:animScale>
                                      <p:cBhvr>
                                        <p:cTn id="40" dur="26">
                                          <p:stCondLst>
                                            <p:cond delay="1642"/>
                                          </p:stCondLst>
                                        </p:cTn>
                                        <p:tgtEl>
                                          <p:spTgt spid="4">
                                            <p:txEl>
                                              <p:pRg st="1" end="1"/>
                                            </p:txEl>
                                          </p:spTgt>
                                        </p:tgtEl>
                                      </p:cBhvr>
                                      <p:to x="100000" y="90000"/>
                                    </p:animScale>
                                    <p:animScale>
                                      <p:cBhvr>
                                        <p:cTn id="41" dur="166" decel="50000">
                                          <p:stCondLst>
                                            <p:cond delay="1668"/>
                                          </p:stCondLst>
                                        </p:cTn>
                                        <p:tgtEl>
                                          <p:spTgt spid="4">
                                            <p:txEl>
                                              <p:pRg st="1" end="1"/>
                                            </p:txEl>
                                          </p:spTgt>
                                        </p:tgtEl>
                                      </p:cBhvr>
                                      <p:to x="100000" y="100000"/>
                                    </p:animScale>
                                    <p:animScale>
                                      <p:cBhvr>
                                        <p:cTn id="42" dur="26">
                                          <p:stCondLst>
                                            <p:cond delay="1808"/>
                                          </p:stCondLst>
                                        </p:cTn>
                                        <p:tgtEl>
                                          <p:spTgt spid="4">
                                            <p:txEl>
                                              <p:pRg st="1" end="1"/>
                                            </p:txEl>
                                          </p:spTgt>
                                        </p:tgtEl>
                                      </p:cBhvr>
                                      <p:to x="100000" y="95000"/>
                                    </p:animScale>
                                    <p:animScale>
                                      <p:cBhvr>
                                        <p:cTn id="43" dur="166" decel="50000">
                                          <p:stCondLst>
                                            <p:cond delay="1834"/>
                                          </p:stCondLst>
                                        </p:cTn>
                                        <p:tgtEl>
                                          <p:spTgt spid="4">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wipe(down)">
                                      <p:cBhvr>
                                        <p:cTn id="48" dur="580">
                                          <p:stCondLst>
                                            <p:cond delay="0"/>
                                          </p:stCondLst>
                                        </p:cTn>
                                        <p:tgtEl>
                                          <p:spTgt spid="4">
                                            <p:txEl>
                                              <p:pRg st="2" end="2"/>
                                            </p:txEl>
                                          </p:spTgt>
                                        </p:tgtEl>
                                      </p:cBhvr>
                                    </p:animEffect>
                                    <p:anim calcmode="lin" valueType="num">
                                      <p:cBhvr>
                                        <p:cTn id="49"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xEl>
                                              <p:pRg st="2" end="2"/>
                                            </p:txEl>
                                          </p:spTgt>
                                        </p:tgtEl>
                                      </p:cBhvr>
                                      <p:to x="100000" y="60000"/>
                                    </p:animScale>
                                    <p:animScale>
                                      <p:cBhvr>
                                        <p:cTn id="55" dur="166" decel="50000">
                                          <p:stCondLst>
                                            <p:cond delay="676"/>
                                          </p:stCondLst>
                                        </p:cTn>
                                        <p:tgtEl>
                                          <p:spTgt spid="4">
                                            <p:txEl>
                                              <p:pRg st="2" end="2"/>
                                            </p:txEl>
                                          </p:spTgt>
                                        </p:tgtEl>
                                      </p:cBhvr>
                                      <p:to x="100000" y="100000"/>
                                    </p:animScale>
                                    <p:animScale>
                                      <p:cBhvr>
                                        <p:cTn id="56" dur="26">
                                          <p:stCondLst>
                                            <p:cond delay="1312"/>
                                          </p:stCondLst>
                                        </p:cTn>
                                        <p:tgtEl>
                                          <p:spTgt spid="4">
                                            <p:txEl>
                                              <p:pRg st="2" end="2"/>
                                            </p:txEl>
                                          </p:spTgt>
                                        </p:tgtEl>
                                      </p:cBhvr>
                                      <p:to x="100000" y="80000"/>
                                    </p:animScale>
                                    <p:animScale>
                                      <p:cBhvr>
                                        <p:cTn id="57" dur="166" decel="50000">
                                          <p:stCondLst>
                                            <p:cond delay="1338"/>
                                          </p:stCondLst>
                                        </p:cTn>
                                        <p:tgtEl>
                                          <p:spTgt spid="4">
                                            <p:txEl>
                                              <p:pRg st="2" end="2"/>
                                            </p:txEl>
                                          </p:spTgt>
                                        </p:tgtEl>
                                      </p:cBhvr>
                                      <p:to x="100000" y="100000"/>
                                    </p:animScale>
                                    <p:animScale>
                                      <p:cBhvr>
                                        <p:cTn id="58" dur="26">
                                          <p:stCondLst>
                                            <p:cond delay="1642"/>
                                          </p:stCondLst>
                                        </p:cTn>
                                        <p:tgtEl>
                                          <p:spTgt spid="4">
                                            <p:txEl>
                                              <p:pRg st="2" end="2"/>
                                            </p:txEl>
                                          </p:spTgt>
                                        </p:tgtEl>
                                      </p:cBhvr>
                                      <p:to x="100000" y="90000"/>
                                    </p:animScale>
                                    <p:animScale>
                                      <p:cBhvr>
                                        <p:cTn id="59" dur="166" decel="50000">
                                          <p:stCondLst>
                                            <p:cond delay="1668"/>
                                          </p:stCondLst>
                                        </p:cTn>
                                        <p:tgtEl>
                                          <p:spTgt spid="4">
                                            <p:txEl>
                                              <p:pRg st="2" end="2"/>
                                            </p:txEl>
                                          </p:spTgt>
                                        </p:tgtEl>
                                      </p:cBhvr>
                                      <p:to x="100000" y="100000"/>
                                    </p:animScale>
                                    <p:animScale>
                                      <p:cBhvr>
                                        <p:cTn id="60" dur="26">
                                          <p:stCondLst>
                                            <p:cond delay="1808"/>
                                          </p:stCondLst>
                                        </p:cTn>
                                        <p:tgtEl>
                                          <p:spTgt spid="4">
                                            <p:txEl>
                                              <p:pRg st="2" end="2"/>
                                            </p:txEl>
                                          </p:spTgt>
                                        </p:tgtEl>
                                      </p:cBhvr>
                                      <p:to x="100000" y="95000"/>
                                    </p:animScale>
                                    <p:animScale>
                                      <p:cBhvr>
                                        <p:cTn id="61" dur="166" decel="50000">
                                          <p:stCondLst>
                                            <p:cond delay="1834"/>
                                          </p:stCondLst>
                                        </p:cTn>
                                        <p:tgtEl>
                                          <p:spTgt spid="4">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Effect transition="in" filter="wipe(down)">
                                      <p:cBhvr>
                                        <p:cTn id="66" dur="580">
                                          <p:stCondLst>
                                            <p:cond delay="0"/>
                                          </p:stCondLst>
                                        </p:cTn>
                                        <p:tgtEl>
                                          <p:spTgt spid="4">
                                            <p:txEl>
                                              <p:pRg st="3" end="3"/>
                                            </p:txEl>
                                          </p:spTgt>
                                        </p:tgtEl>
                                      </p:cBhvr>
                                    </p:animEffect>
                                    <p:anim calcmode="lin" valueType="num">
                                      <p:cBhvr>
                                        <p:cTn id="67"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4">
                                            <p:txEl>
                                              <p:pRg st="3" end="3"/>
                                            </p:txEl>
                                          </p:spTgt>
                                        </p:tgtEl>
                                      </p:cBhvr>
                                      <p:to x="100000" y="60000"/>
                                    </p:animScale>
                                    <p:animScale>
                                      <p:cBhvr>
                                        <p:cTn id="73" dur="166" decel="50000">
                                          <p:stCondLst>
                                            <p:cond delay="676"/>
                                          </p:stCondLst>
                                        </p:cTn>
                                        <p:tgtEl>
                                          <p:spTgt spid="4">
                                            <p:txEl>
                                              <p:pRg st="3" end="3"/>
                                            </p:txEl>
                                          </p:spTgt>
                                        </p:tgtEl>
                                      </p:cBhvr>
                                      <p:to x="100000" y="100000"/>
                                    </p:animScale>
                                    <p:animScale>
                                      <p:cBhvr>
                                        <p:cTn id="74" dur="26">
                                          <p:stCondLst>
                                            <p:cond delay="1312"/>
                                          </p:stCondLst>
                                        </p:cTn>
                                        <p:tgtEl>
                                          <p:spTgt spid="4">
                                            <p:txEl>
                                              <p:pRg st="3" end="3"/>
                                            </p:txEl>
                                          </p:spTgt>
                                        </p:tgtEl>
                                      </p:cBhvr>
                                      <p:to x="100000" y="80000"/>
                                    </p:animScale>
                                    <p:animScale>
                                      <p:cBhvr>
                                        <p:cTn id="75" dur="166" decel="50000">
                                          <p:stCondLst>
                                            <p:cond delay="1338"/>
                                          </p:stCondLst>
                                        </p:cTn>
                                        <p:tgtEl>
                                          <p:spTgt spid="4">
                                            <p:txEl>
                                              <p:pRg st="3" end="3"/>
                                            </p:txEl>
                                          </p:spTgt>
                                        </p:tgtEl>
                                      </p:cBhvr>
                                      <p:to x="100000" y="100000"/>
                                    </p:animScale>
                                    <p:animScale>
                                      <p:cBhvr>
                                        <p:cTn id="76" dur="26">
                                          <p:stCondLst>
                                            <p:cond delay="1642"/>
                                          </p:stCondLst>
                                        </p:cTn>
                                        <p:tgtEl>
                                          <p:spTgt spid="4">
                                            <p:txEl>
                                              <p:pRg st="3" end="3"/>
                                            </p:txEl>
                                          </p:spTgt>
                                        </p:tgtEl>
                                      </p:cBhvr>
                                      <p:to x="100000" y="90000"/>
                                    </p:animScale>
                                    <p:animScale>
                                      <p:cBhvr>
                                        <p:cTn id="77" dur="166" decel="50000">
                                          <p:stCondLst>
                                            <p:cond delay="1668"/>
                                          </p:stCondLst>
                                        </p:cTn>
                                        <p:tgtEl>
                                          <p:spTgt spid="4">
                                            <p:txEl>
                                              <p:pRg st="3" end="3"/>
                                            </p:txEl>
                                          </p:spTgt>
                                        </p:tgtEl>
                                      </p:cBhvr>
                                      <p:to x="100000" y="100000"/>
                                    </p:animScale>
                                    <p:animScale>
                                      <p:cBhvr>
                                        <p:cTn id="78" dur="26">
                                          <p:stCondLst>
                                            <p:cond delay="1808"/>
                                          </p:stCondLst>
                                        </p:cTn>
                                        <p:tgtEl>
                                          <p:spTgt spid="4">
                                            <p:txEl>
                                              <p:pRg st="3" end="3"/>
                                            </p:txEl>
                                          </p:spTgt>
                                        </p:tgtEl>
                                      </p:cBhvr>
                                      <p:to x="100000" y="95000"/>
                                    </p:animScale>
                                    <p:animScale>
                                      <p:cBhvr>
                                        <p:cTn id="79" dur="166" decel="50000">
                                          <p:stCondLst>
                                            <p:cond delay="1834"/>
                                          </p:stCondLst>
                                        </p:cTn>
                                        <p:tgtEl>
                                          <p:spTgt spid="4">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4">
                                            <p:txEl>
                                              <p:pRg st="4" end="4"/>
                                            </p:txEl>
                                          </p:spTgt>
                                        </p:tgtEl>
                                        <p:attrNameLst>
                                          <p:attrName>style.visibility</p:attrName>
                                        </p:attrNameLst>
                                      </p:cBhvr>
                                      <p:to>
                                        <p:strVal val="visible"/>
                                      </p:to>
                                    </p:set>
                                    <p:animEffect transition="in" filter="wipe(down)">
                                      <p:cBhvr>
                                        <p:cTn id="84" dur="580">
                                          <p:stCondLst>
                                            <p:cond delay="0"/>
                                          </p:stCondLst>
                                        </p:cTn>
                                        <p:tgtEl>
                                          <p:spTgt spid="4">
                                            <p:txEl>
                                              <p:pRg st="4" end="4"/>
                                            </p:txEl>
                                          </p:spTgt>
                                        </p:tgtEl>
                                      </p:cBhvr>
                                    </p:animEffect>
                                    <p:anim calcmode="lin" valueType="num">
                                      <p:cBhvr>
                                        <p:cTn id="85"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4">
                                            <p:txEl>
                                              <p:pRg st="4" end="4"/>
                                            </p:txEl>
                                          </p:spTgt>
                                        </p:tgtEl>
                                      </p:cBhvr>
                                      <p:to x="100000" y="60000"/>
                                    </p:animScale>
                                    <p:animScale>
                                      <p:cBhvr>
                                        <p:cTn id="91" dur="166" decel="50000">
                                          <p:stCondLst>
                                            <p:cond delay="676"/>
                                          </p:stCondLst>
                                        </p:cTn>
                                        <p:tgtEl>
                                          <p:spTgt spid="4">
                                            <p:txEl>
                                              <p:pRg st="4" end="4"/>
                                            </p:txEl>
                                          </p:spTgt>
                                        </p:tgtEl>
                                      </p:cBhvr>
                                      <p:to x="100000" y="100000"/>
                                    </p:animScale>
                                    <p:animScale>
                                      <p:cBhvr>
                                        <p:cTn id="92" dur="26">
                                          <p:stCondLst>
                                            <p:cond delay="1312"/>
                                          </p:stCondLst>
                                        </p:cTn>
                                        <p:tgtEl>
                                          <p:spTgt spid="4">
                                            <p:txEl>
                                              <p:pRg st="4" end="4"/>
                                            </p:txEl>
                                          </p:spTgt>
                                        </p:tgtEl>
                                      </p:cBhvr>
                                      <p:to x="100000" y="80000"/>
                                    </p:animScale>
                                    <p:animScale>
                                      <p:cBhvr>
                                        <p:cTn id="93" dur="166" decel="50000">
                                          <p:stCondLst>
                                            <p:cond delay="1338"/>
                                          </p:stCondLst>
                                        </p:cTn>
                                        <p:tgtEl>
                                          <p:spTgt spid="4">
                                            <p:txEl>
                                              <p:pRg st="4" end="4"/>
                                            </p:txEl>
                                          </p:spTgt>
                                        </p:tgtEl>
                                      </p:cBhvr>
                                      <p:to x="100000" y="100000"/>
                                    </p:animScale>
                                    <p:animScale>
                                      <p:cBhvr>
                                        <p:cTn id="94" dur="26">
                                          <p:stCondLst>
                                            <p:cond delay="1642"/>
                                          </p:stCondLst>
                                        </p:cTn>
                                        <p:tgtEl>
                                          <p:spTgt spid="4">
                                            <p:txEl>
                                              <p:pRg st="4" end="4"/>
                                            </p:txEl>
                                          </p:spTgt>
                                        </p:tgtEl>
                                      </p:cBhvr>
                                      <p:to x="100000" y="90000"/>
                                    </p:animScale>
                                    <p:animScale>
                                      <p:cBhvr>
                                        <p:cTn id="95" dur="166" decel="50000">
                                          <p:stCondLst>
                                            <p:cond delay="1668"/>
                                          </p:stCondLst>
                                        </p:cTn>
                                        <p:tgtEl>
                                          <p:spTgt spid="4">
                                            <p:txEl>
                                              <p:pRg st="4" end="4"/>
                                            </p:txEl>
                                          </p:spTgt>
                                        </p:tgtEl>
                                      </p:cBhvr>
                                      <p:to x="100000" y="100000"/>
                                    </p:animScale>
                                    <p:animScale>
                                      <p:cBhvr>
                                        <p:cTn id="96" dur="26">
                                          <p:stCondLst>
                                            <p:cond delay="1808"/>
                                          </p:stCondLst>
                                        </p:cTn>
                                        <p:tgtEl>
                                          <p:spTgt spid="4">
                                            <p:txEl>
                                              <p:pRg st="4" end="4"/>
                                            </p:txEl>
                                          </p:spTgt>
                                        </p:tgtEl>
                                      </p:cBhvr>
                                      <p:to x="100000" y="95000"/>
                                    </p:animScale>
                                    <p:animScale>
                                      <p:cBhvr>
                                        <p:cTn id="97" dur="166" decel="50000">
                                          <p:stCondLst>
                                            <p:cond delay="1834"/>
                                          </p:stCondLst>
                                        </p:cTn>
                                        <p:tgtEl>
                                          <p:spTgt spid="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40833" y="4925738"/>
            <a:ext cx="9639050" cy="876300"/>
          </a:xfrm>
          <a:prstGeom prst="roundRect">
            <a:avLst/>
          </a:prstGeom>
          <a:solidFill>
            <a:schemeClr val="accent5">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স্প্রেডশিট সফটওয়্যার ব্যবহারের </a:t>
            </a:r>
            <a:r>
              <a:rPr lang="en-US" sz="4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উদ্দেশ্য</a:t>
            </a:r>
            <a:r>
              <a:rPr lang="en-US"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220" y="250723"/>
            <a:ext cx="4358919" cy="3613301"/>
          </a:xfrm>
          <a:prstGeom prst="rect">
            <a:avLst/>
          </a:prstGeom>
        </p:spPr>
      </p:pic>
      <p:sp>
        <p:nvSpPr>
          <p:cNvPr id="3" name="Oval 2">
            <a:extLst>
              <a:ext uri="{FF2B5EF4-FFF2-40B4-BE49-F238E27FC236}">
                <a16:creationId xmlns:a16="http://schemas.microsoft.com/office/drawing/2014/main" id="{E74A3CA0-CF37-436A-B9DB-23868EA48A7F}"/>
              </a:ext>
            </a:extLst>
          </p:cNvPr>
          <p:cNvSpPr/>
          <p:nvPr/>
        </p:nvSpPr>
        <p:spPr>
          <a:xfrm>
            <a:off x="5633884" y="1132537"/>
            <a:ext cx="4316575" cy="11534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a:t>
            </a:r>
            <a:r>
              <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4438586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E5A932-EE6B-4B83-83E1-A98FCAA81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623" y="656623"/>
            <a:ext cx="4592758" cy="2868241"/>
          </a:xfrm>
          <a:prstGeom prst="rect">
            <a:avLst/>
          </a:prstGeom>
          <a:ln>
            <a:noFill/>
          </a:ln>
          <a:effectLst>
            <a:softEdge rad="112500"/>
          </a:effectLst>
        </p:spPr>
      </p:pic>
      <p:sp>
        <p:nvSpPr>
          <p:cNvPr id="2" name="TextBox 1"/>
          <p:cNvSpPr txBox="1"/>
          <p:nvPr/>
        </p:nvSpPr>
        <p:spPr>
          <a:xfrm>
            <a:off x="943897" y="4866968"/>
            <a:ext cx="10102645" cy="923330"/>
          </a:xfrm>
          <a:prstGeom prst="rect">
            <a:avLst/>
          </a:prstGeom>
          <a:noFill/>
          <a:ln w="38100">
            <a:solidFill>
              <a:schemeClr val="tx1"/>
            </a:solidFill>
          </a:ln>
        </p:spPr>
        <p:txBody>
          <a:bodyPr wrap="square" rtlCol="0">
            <a:spAutoFit/>
          </a:bodyPr>
          <a:lstStyle/>
          <a:p>
            <a:pPr lvl="1" algn="ctr"/>
            <a:r>
              <a:rPr lang="en-US" sz="5400" b="1" dirty="0" err="1" smtClean="0">
                <a:ln w="0"/>
                <a:effectLst>
                  <a:outerShdw blurRad="38100" dist="38100" dir="2700000" algn="tl">
                    <a:srgbClr val="000000">
                      <a:alpha val="43137"/>
                    </a:srgbClr>
                  </a:outerShdw>
                </a:effectLst>
                <a:latin typeface="NikoshBAN" panose="02000000000000000000" pitchFamily="2" charset="0"/>
                <a:cs typeface="NikoshBAN" pitchFamily="2" charset="0"/>
              </a:rPr>
              <a:t>স্প্রেডশিট</a:t>
            </a:r>
            <a:r>
              <a:rPr lang="en-US" sz="5400" b="1" dirty="0" smtClean="0">
                <a:ln w="0"/>
                <a:effectLst>
                  <a:outerShdw blurRad="38100" dist="38100" dir="2700000" algn="tl">
                    <a:srgbClr val="000000">
                      <a:alpha val="43137"/>
                    </a:srgbClr>
                  </a:outerShdw>
                </a:effectLst>
                <a:latin typeface="NikoshBAN" panose="02000000000000000000" pitchFamily="2" charset="0"/>
                <a:cs typeface="NikoshBAN" pitchFamily="2" charset="0"/>
              </a:rPr>
              <a:t>  </a:t>
            </a:r>
            <a:r>
              <a:rPr lang="en-US" sz="5400" b="1" dirty="0" err="1" smtClean="0">
                <a:ln w="0"/>
                <a:effectLst>
                  <a:outerShdw blurRad="38100" dist="38100" dir="2700000" algn="tl">
                    <a:srgbClr val="000000">
                      <a:alpha val="43137"/>
                    </a:srgbClr>
                  </a:outerShdw>
                </a:effectLst>
                <a:latin typeface="NikoshBAN" panose="02000000000000000000" pitchFamily="2" charset="0"/>
                <a:cs typeface="NikoshBAN" pitchFamily="2" charset="0"/>
              </a:rPr>
              <a:t>ব্যবহারের</a:t>
            </a:r>
            <a:r>
              <a:rPr lang="en-US" sz="5400" b="1" dirty="0" smtClean="0">
                <a:ln w="0"/>
                <a:effectLst>
                  <a:outerShdw blurRad="38100" dist="38100" dir="2700000" algn="tl">
                    <a:srgbClr val="000000">
                      <a:alpha val="43137"/>
                    </a:srgbClr>
                  </a:outerShdw>
                </a:effectLst>
                <a:latin typeface="NikoshBAN" panose="02000000000000000000" pitchFamily="2" charset="0"/>
                <a:cs typeface="NikoshBAN" pitchFamily="2" charset="0"/>
              </a:rPr>
              <a:t> ৫টি </a:t>
            </a:r>
            <a:r>
              <a:rPr lang="en-US" sz="5400" b="1" dirty="0" err="1" smtClean="0">
                <a:ln w="0"/>
                <a:effectLst>
                  <a:outerShdw blurRad="38100" dist="38100" dir="2700000" algn="tl">
                    <a:srgbClr val="000000">
                      <a:alpha val="43137"/>
                    </a:srgbClr>
                  </a:outerShdw>
                </a:effectLst>
                <a:latin typeface="NikoshBAN" panose="02000000000000000000" pitchFamily="2" charset="0"/>
                <a:cs typeface="NikoshBAN" pitchFamily="2" charset="0"/>
              </a:rPr>
              <a:t>ক্ষেত্র</a:t>
            </a:r>
            <a:r>
              <a:rPr lang="en-US" sz="5400" b="1" dirty="0" smtClean="0">
                <a:ln w="0"/>
                <a:effectLst>
                  <a:outerShdw blurRad="38100" dist="38100" dir="2700000" algn="tl">
                    <a:srgbClr val="000000">
                      <a:alpha val="43137"/>
                    </a:srgbClr>
                  </a:outerShdw>
                </a:effectLst>
                <a:latin typeface="NikoshBAN" panose="02000000000000000000" pitchFamily="2" charset="0"/>
                <a:cs typeface="NikoshBAN" pitchFamily="2" charset="0"/>
              </a:rPr>
              <a:t> </a:t>
            </a:r>
            <a:r>
              <a:rPr lang="en-US" sz="5400" b="1" dirty="0" err="1" smtClean="0">
                <a:ln w="0"/>
                <a:effectLst>
                  <a:outerShdw blurRad="38100" dist="38100" dir="2700000" algn="tl">
                    <a:srgbClr val="000000">
                      <a:alpha val="43137"/>
                    </a:srgbClr>
                  </a:outerShdw>
                </a:effectLst>
                <a:latin typeface="NikoshBAN" panose="02000000000000000000" pitchFamily="2" charset="0"/>
                <a:cs typeface="NikoshBAN" pitchFamily="2" charset="0"/>
              </a:rPr>
              <a:t>বর্ণনা</a:t>
            </a:r>
            <a:r>
              <a:rPr lang="en-US" sz="5400" b="1" dirty="0" smtClean="0">
                <a:ln w="0"/>
                <a:effectLst>
                  <a:outerShdw blurRad="38100" dist="38100" dir="2700000" algn="tl">
                    <a:srgbClr val="000000">
                      <a:alpha val="43137"/>
                    </a:srgbClr>
                  </a:outerShdw>
                </a:effectLst>
                <a:latin typeface="NikoshBAN" panose="02000000000000000000" pitchFamily="2" charset="0"/>
                <a:cs typeface="NikoshBAN" pitchFamily="2" charset="0"/>
              </a:rPr>
              <a:t> </a:t>
            </a:r>
            <a:r>
              <a:rPr lang="en-US" sz="5400" b="1" dirty="0" err="1" smtClean="0">
                <a:ln w="0"/>
                <a:effectLst>
                  <a:outerShdw blurRad="38100" dist="38100" dir="2700000" algn="tl">
                    <a:srgbClr val="000000">
                      <a:alpha val="43137"/>
                    </a:srgbClr>
                  </a:outerShdw>
                </a:effectLst>
                <a:latin typeface="NikoshBAN" panose="02000000000000000000" pitchFamily="2" charset="0"/>
                <a:cs typeface="NikoshBAN" pitchFamily="2" charset="0"/>
              </a:rPr>
              <a:t>কর</a:t>
            </a:r>
            <a:r>
              <a:rPr lang="en-US" sz="5400" b="1" dirty="0" smtClean="0">
                <a:ln w="0"/>
                <a:effectLst>
                  <a:outerShdw blurRad="38100" dist="38100" dir="2700000" algn="tl">
                    <a:srgbClr val="000000">
                      <a:alpha val="43137"/>
                    </a:srgbClr>
                  </a:outerShdw>
                </a:effectLst>
                <a:latin typeface="NikoshBAN" panose="02000000000000000000" pitchFamily="2" charset="0"/>
                <a:cs typeface="NikoshBAN" pitchFamily="2" charset="0"/>
              </a:rPr>
              <a:t>।</a:t>
            </a:r>
            <a:endParaRPr lang="en-US" sz="9600" b="1" dirty="0">
              <a:ln w="0"/>
              <a:effectLst>
                <a:outerShdw blurRad="38100" dist="38100" dir="2700000" algn="tl">
                  <a:srgbClr val="000000">
                    <a:alpha val="43137"/>
                  </a:srgbClr>
                </a:outerShdw>
              </a:effectLst>
              <a:latin typeface="NikoshBAN" panose="02000000000000000000" pitchFamily="2" charset="0"/>
              <a:cs typeface="NikoshBAN" pitchFamily="2" charset="0"/>
            </a:endParaRPr>
          </a:p>
        </p:txBody>
      </p:sp>
      <p:sp>
        <p:nvSpPr>
          <p:cNvPr id="4" name="Rounded Rectangle 3"/>
          <p:cNvSpPr/>
          <p:nvPr/>
        </p:nvSpPr>
        <p:spPr>
          <a:xfrm>
            <a:off x="5515897" y="1548582"/>
            <a:ext cx="3849329" cy="874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a:t>
            </a:r>
            <a:r>
              <a:rPr lang="en-US"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9977798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697" y="1631535"/>
            <a:ext cx="6730270" cy="4208825"/>
          </a:xfrm>
          <a:prstGeom prst="rect">
            <a:avLst/>
          </a:prstGeom>
        </p:spPr>
      </p:pic>
      <p:sp>
        <p:nvSpPr>
          <p:cNvPr id="3" name="Rectangle 2"/>
          <p:cNvSpPr/>
          <p:nvPr/>
        </p:nvSpPr>
        <p:spPr>
          <a:xfrm>
            <a:off x="865149" y="877492"/>
            <a:ext cx="7836399" cy="18620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9600" b="1"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সবাইকে</a:t>
            </a:r>
            <a:r>
              <a:rPr lang="en-US" sz="115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11500" b="1"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ধন্যবাদ</a:t>
            </a:r>
            <a:endParaRPr lang="en-US" sz="115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0131297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626" y="1342102"/>
            <a:ext cx="2977486" cy="2653022"/>
          </a:xfrm>
          <a:prstGeom prst="ellipse">
            <a:avLst/>
          </a:prstGeom>
          <a:ln>
            <a:noFill/>
          </a:ln>
          <a:effectLst>
            <a:softEdge rad="112500"/>
          </a:effectLst>
        </p:spPr>
      </p:pic>
      <p:sp>
        <p:nvSpPr>
          <p:cNvPr id="3" name="Bevel 2"/>
          <p:cNvSpPr/>
          <p:nvPr/>
        </p:nvSpPr>
        <p:spPr>
          <a:xfrm>
            <a:off x="4321276" y="132735"/>
            <a:ext cx="3229897" cy="1209367"/>
          </a:xfrm>
          <a:prstGeom prst="beve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560439" y="4002327"/>
            <a:ext cx="4793226" cy="2277547"/>
          </a:xfrm>
          <a:prstGeom prst="rect">
            <a:avLst/>
          </a:prstGeom>
          <a:noFill/>
        </p:spPr>
        <p:txBody>
          <a:bodyPr wrap="square" rtlCol="0">
            <a:spAutoFit/>
          </a:bodyPr>
          <a:lstStyle/>
          <a:p>
            <a:pPr algn="ctr"/>
            <a:r>
              <a:rPr lang="en-US" sz="36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36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মামুনুর</a:t>
            </a:r>
            <a:r>
              <a:rPr lang="en-US" sz="36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রশীদ</a:t>
            </a:r>
            <a:endParaRPr lang="en-US" sz="36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24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endPar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24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লর্ডহার্ডিঞ্জ</a:t>
            </a:r>
            <a:r>
              <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ফাযিল</a:t>
            </a:r>
            <a:r>
              <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মাদরাসা</a:t>
            </a:r>
            <a:endPar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20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লালমোহন,ভোলা</a:t>
            </a:r>
            <a:r>
              <a:rPr lang="en-US" sz="20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ctr"/>
            <a:r>
              <a:rPr lang="en-US"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a:t>
            </a:r>
            <a:r>
              <a:rPr lang="en-US"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01712461136</a:t>
            </a:r>
          </a:p>
          <a:p>
            <a:pPr algn="ctr"/>
            <a:r>
              <a:rPr lang="en-US"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hlinkClick r:id="rId3"/>
              </a:rPr>
              <a:t>Email-mamunclord@mail.com</a:t>
            </a:r>
            <a:endParaRPr lang="en-US"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6902244" y="4968746"/>
            <a:ext cx="4365524" cy="1311128"/>
          </a:xfrm>
          <a:prstGeom prst="rect">
            <a:avLst/>
          </a:prstGeom>
          <a:noFill/>
        </p:spPr>
        <p:txBody>
          <a:bodyPr wrap="square" rtlCol="0">
            <a:spAutoFit/>
          </a:bodyPr>
          <a:lstStyle/>
          <a:p>
            <a:pPr>
              <a:lnSpc>
                <a:spcPct val="90000"/>
              </a:lnSpc>
            </a:pP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তথ্য ও যোগাযোগ প্রযুক্তি</a:t>
            </a:r>
            <a:endPar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lnSpc>
                <a:spcPct val="90000"/>
              </a:lnSpc>
            </a:pPr>
            <a:r>
              <a:rPr lang="bn-BD" sz="28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a:t>
            </a:r>
            <a:r>
              <a:rPr lang="en-US" sz="28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অ</a:t>
            </a:r>
            <a:r>
              <a:rPr lang="bn-BD" sz="28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ষ্টম </a:t>
            </a:r>
            <a:endParaRPr lang="en-US" sz="28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lnSpc>
                <a:spcPct val="90000"/>
              </a:lnSpc>
            </a:pPr>
            <a:r>
              <a:rPr lang="bn-BD" sz="28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a:t>
            </a:r>
            <a:r>
              <a:rPr lang="en-US" sz="28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০৪</a:t>
            </a:r>
            <a:endParaRPr lang="en-US" sz="28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1108" y="1680586"/>
            <a:ext cx="2370078" cy="294967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9593" y="1342102"/>
            <a:ext cx="2507226" cy="5515897"/>
          </a:xfrm>
          <a:prstGeom prst="rect">
            <a:avLst/>
          </a:prstGeom>
        </p:spPr>
      </p:pic>
    </p:spTree>
    <p:extLst>
      <p:ext uri="{BB962C8B-B14F-4D97-AF65-F5344CB8AC3E}">
        <p14:creationId xmlns:p14="http://schemas.microsoft.com/office/powerpoint/2010/main" val="16185160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183994"/>
            <a:ext cx="9696449" cy="769441"/>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4400" b="1" dirty="0">
                <a:solidFill>
                  <a:schemeClr val="tx1"/>
                </a:solidFill>
                <a:latin typeface="NikoshBAN" panose="02000000000000000000" pitchFamily="2" charset="0"/>
                <a:cs typeface="NikoshBAN" panose="02000000000000000000" pitchFamily="2" charset="0"/>
              </a:rPr>
              <a:t>ছবি দুটো দেখ ও চিন্তা কর</a:t>
            </a:r>
            <a:endParaRPr lang="en-US" b="1" dirty="0">
              <a:solidFill>
                <a:schemeClr val="tx1"/>
              </a:solidFill>
              <a:latin typeface="NikoshBAN" panose="02000000000000000000" pitchFamily="2" charset="0"/>
              <a:cs typeface="NikoshBAN" panose="02000000000000000000" pitchFamily="2" charset="0"/>
            </a:endParaRPr>
          </a:p>
        </p:txBody>
      </p:sp>
      <p:pic>
        <p:nvPicPr>
          <p:cNvPr id="4" name="Picture 2" descr="E:\MOTIAR\Motiar D. Content\Class Viii\Picture\পাঠ ২৩\counting_math_animation_cc.gif"/>
          <p:cNvPicPr>
            <a:picLocks noChangeAspect="1" noChangeArrowheads="1" noCrop="1"/>
          </p:cNvPicPr>
          <p:nvPr/>
        </p:nvPicPr>
        <p:blipFill>
          <a:blip r:embed="rId2"/>
          <a:srcRect/>
          <a:stretch>
            <a:fillRect/>
          </a:stretch>
        </p:blipFill>
        <p:spPr bwMode="auto">
          <a:xfrm>
            <a:off x="6448425" y="1356310"/>
            <a:ext cx="4581525" cy="3303111"/>
          </a:xfrm>
          <a:prstGeom prst="rect">
            <a:avLst/>
          </a:prstGeom>
          <a:ln>
            <a:noFill/>
          </a:ln>
          <a:effectLst>
            <a:softEdge rad="112500"/>
          </a:effectLst>
        </p:spPr>
      </p:pic>
      <p:sp>
        <p:nvSpPr>
          <p:cNvPr id="5" name="TextBox 4"/>
          <p:cNvSpPr txBox="1"/>
          <p:nvPr/>
        </p:nvSpPr>
        <p:spPr>
          <a:xfrm>
            <a:off x="715403" y="5634097"/>
            <a:ext cx="10761193" cy="707886"/>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কাজগুলো কম্পিউটারের কোন প্রোগ্রামের মাধ্যমে করা হয়?</a:t>
            </a:r>
          </a:p>
        </p:txBody>
      </p:sp>
      <p:sp>
        <p:nvSpPr>
          <p:cNvPr id="6" name="TextBox 5"/>
          <p:cNvSpPr txBox="1"/>
          <p:nvPr/>
        </p:nvSpPr>
        <p:spPr>
          <a:xfrm>
            <a:off x="3714750" y="4659422"/>
            <a:ext cx="4227481" cy="1015663"/>
          </a:xfrm>
          <a:prstGeom prst="rect">
            <a:avLst/>
          </a:prstGeom>
          <a:solidFill>
            <a:srgbClr val="002060"/>
          </a:solidFill>
          <a:ln w="28575">
            <a:solidFill>
              <a:schemeClr val="accent5">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স্প্রেডশিট</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03" y="1356311"/>
            <a:ext cx="4762500" cy="3292584"/>
          </a:xfrm>
          <a:prstGeom prst="rect">
            <a:avLst/>
          </a:prstGeom>
          <a:ln>
            <a:noFill/>
          </a:ln>
          <a:effectLst>
            <a:softEdge rad="112500"/>
          </a:effectLst>
        </p:spPr>
      </p:pic>
    </p:spTree>
    <p:extLst>
      <p:ext uri="{BB962C8B-B14F-4D97-AF65-F5344CB8AC3E}">
        <p14:creationId xmlns:p14="http://schemas.microsoft.com/office/powerpoint/2010/main" val="2605196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5"/>
                                        </p:tgtEl>
                                        <p:attrNameLst>
                                          <p:attrName>ppt_w</p:attrName>
                                        </p:attrNameLst>
                                      </p:cBhvr>
                                      <p:tavLst>
                                        <p:tav tm="0">
                                          <p:val>
                                            <p:strVal val="ppt_w"/>
                                          </p:val>
                                        </p:tav>
                                        <p:tav tm="100000">
                                          <p:val>
                                            <p:fltVal val="0"/>
                                          </p:val>
                                        </p:tav>
                                      </p:tavLst>
                                    </p:anim>
                                    <p:anim calcmode="lin" valueType="num">
                                      <p:cBhvr>
                                        <p:cTn id="28" dur="500"/>
                                        <p:tgtEl>
                                          <p:spTgt spid="5"/>
                                        </p:tgtEl>
                                        <p:attrNameLst>
                                          <p:attrName>ppt_h</p:attrName>
                                        </p:attrNameLst>
                                      </p:cBhvr>
                                      <p:tavLst>
                                        <p:tav tm="0">
                                          <p:val>
                                            <p:strVal val="ppt_h"/>
                                          </p:val>
                                        </p:tav>
                                        <p:tav tm="100000">
                                          <p:val>
                                            <p:fltVal val="0"/>
                                          </p:val>
                                        </p:tav>
                                      </p:tavLst>
                                    </p:anim>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688" y="241795"/>
            <a:ext cx="7028669" cy="923330"/>
          </a:xfrm>
          <a:prstGeom prst="rect">
            <a:avLst/>
          </a:prstGeom>
          <a:solidFill>
            <a:srgbClr val="7030A0"/>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bn-BD"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আজকের পাঠের বিষয়</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p>
        </p:txBody>
      </p:sp>
      <p:sp>
        <p:nvSpPr>
          <p:cNvPr id="4" name="Bevel 3"/>
          <p:cNvSpPr/>
          <p:nvPr/>
        </p:nvSpPr>
        <p:spPr>
          <a:xfrm>
            <a:off x="2109020" y="5043948"/>
            <a:ext cx="5899355" cy="1732502"/>
          </a:xfrm>
          <a:prstGeom prst="bevel">
            <a:avLst/>
          </a:prstGeom>
          <a:solidFill>
            <a:srgbClr val="00206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8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স্প্রেডশিট</a:t>
            </a:r>
            <a:endParaRPr lang="en-US" sz="115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2109020" y="1430594"/>
            <a:ext cx="5899355" cy="334788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95204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460" y="2190950"/>
            <a:ext cx="11212997" cy="3847207"/>
          </a:xfrm>
          <a:prstGeom prst="rect">
            <a:avLst/>
          </a:prstGeom>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4400" b="1"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এ পাঠ </a:t>
            </a:r>
            <a:r>
              <a:rPr lang="en-US" sz="4400" b="1" dirty="0" err="1">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শেষে</a:t>
            </a:r>
            <a:r>
              <a:rPr lang="en-US" sz="4400" b="1"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শিক্ষার্থীরা</a:t>
            </a:r>
            <a:r>
              <a:rPr lang="en-US" sz="44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a:t>
            </a:r>
            <a:endParaRPr lang="en-US" sz="4400" b="1"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endParaRPr>
          </a:p>
          <a:p>
            <a:pPr marL="571500" indent="-571500">
              <a:buFont typeface="Wingdings" panose="05000000000000000000" pitchFamily="2" charset="2"/>
              <a:buChar char="Ø"/>
            </a:pPr>
            <a:r>
              <a:rPr lang="en-US" sz="40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স্প্রেডশিট কী তা বলতে পারবে; </a:t>
            </a:r>
          </a:p>
          <a:p>
            <a:pPr marL="571500" indent="-571500">
              <a:buFont typeface="Wingdings" panose="05000000000000000000" pitchFamily="2" charset="2"/>
              <a:buChar char="Ø"/>
            </a:pPr>
            <a:r>
              <a:rPr lang="en-US" sz="40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স্প্রেডশিটের ধারণা ব্যাখ্যা করতে পারবে;</a:t>
            </a:r>
          </a:p>
          <a:p>
            <a:pPr marL="571500" indent="-571500">
              <a:buFont typeface="Wingdings" panose="05000000000000000000" pitchFamily="2" charset="2"/>
              <a:buChar char="Ø"/>
            </a:pPr>
            <a:r>
              <a:rPr lang="en-US" sz="4000" b="1"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তথ্য</a:t>
            </a:r>
            <a:r>
              <a:rPr lang="en-US" sz="40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ও যোগাযোগ প্রযুক্তি এবং স্প্রেডশিট এর সম্পর্কে বর্ণনা করতে পারবে;     </a:t>
            </a:r>
          </a:p>
          <a:p>
            <a:pPr marL="571500" indent="-571500">
              <a:buFont typeface="Wingdings" panose="05000000000000000000" pitchFamily="2" charset="2"/>
              <a:buChar char="Ø"/>
            </a:pPr>
            <a:r>
              <a:rPr lang="en-US" sz="4000" b="1"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স্প্রেডশিট সফটওয়্যার ব্যবহারের উদ্দেশ্য বর্ণনা করতে পারবে।</a:t>
            </a:r>
          </a:p>
        </p:txBody>
      </p:sp>
      <p:sp>
        <p:nvSpPr>
          <p:cNvPr id="4" name="TextBox 3"/>
          <p:cNvSpPr txBox="1"/>
          <p:nvPr/>
        </p:nvSpPr>
        <p:spPr>
          <a:xfrm>
            <a:off x="4026309" y="350297"/>
            <a:ext cx="3672349" cy="1015663"/>
          </a:xfrm>
          <a:prstGeom prst="rect">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6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p>
        </p:txBody>
      </p:sp>
    </p:spTree>
    <p:extLst>
      <p:ext uri="{BB962C8B-B14F-4D97-AF65-F5344CB8AC3E}">
        <p14:creationId xmlns:p14="http://schemas.microsoft.com/office/powerpoint/2010/main" val="33146447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59" y="1197593"/>
            <a:ext cx="3416002" cy="2022985"/>
          </a:xfrm>
          <a:prstGeom prst="rect">
            <a:avLst/>
          </a:prstGeom>
          <a:solidFill>
            <a:srgbClr val="FF0000"/>
          </a:solidFill>
          <a:ln>
            <a:noFill/>
          </a:ln>
          <a:effectLst>
            <a:softEdge rad="112500"/>
          </a:effectLst>
        </p:spPr>
      </p:pic>
      <p:pic>
        <p:nvPicPr>
          <p:cNvPr id="4" name="Picture 3" descr="E:\MOTIAR\D,contennt Picture 2\calculator.jpg"/>
          <p:cNvPicPr>
            <a:picLocks noChangeAspect="1" noChangeArrowheads="1"/>
          </p:cNvPicPr>
          <p:nvPr/>
        </p:nvPicPr>
        <p:blipFill>
          <a:blip r:embed="rId3"/>
          <a:srcRect/>
          <a:stretch>
            <a:fillRect/>
          </a:stretch>
        </p:blipFill>
        <p:spPr bwMode="auto">
          <a:xfrm>
            <a:off x="4055806" y="1183442"/>
            <a:ext cx="3555250" cy="2037137"/>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0248" y="1197594"/>
            <a:ext cx="3577760" cy="2022985"/>
          </a:xfrm>
          <a:prstGeom prst="rect">
            <a:avLst/>
          </a:prstGeom>
          <a:ln/>
        </p:spPr>
        <p:style>
          <a:lnRef idx="2">
            <a:schemeClr val="accent3">
              <a:shade val="50000"/>
            </a:schemeClr>
          </a:lnRef>
          <a:fillRef idx="1">
            <a:schemeClr val="accent3"/>
          </a:fillRef>
          <a:effectRef idx="0">
            <a:schemeClr val="accent3"/>
          </a:effectRef>
          <a:fontRef idx="minor">
            <a:schemeClr val="lt1"/>
          </a:fontRef>
        </p:style>
      </p:pic>
      <p:sp>
        <p:nvSpPr>
          <p:cNvPr id="6" name="TextBox 5"/>
          <p:cNvSpPr txBox="1"/>
          <p:nvPr/>
        </p:nvSpPr>
        <p:spPr>
          <a:xfrm>
            <a:off x="672321" y="3521062"/>
            <a:ext cx="2439017" cy="954107"/>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bn-BD" sz="2800" dirty="0">
                <a:latin typeface="NikoshBAN" pitchFamily="2" charset="0"/>
                <a:cs typeface="NikoshBAN" pitchFamily="2" charset="0"/>
              </a:rPr>
              <a:t>এ্যাবাকাস (আদি গণনা যন্ত্র) </a:t>
            </a:r>
            <a:endParaRPr lang="en-US" sz="2800" dirty="0">
              <a:latin typeface="NikoshBAN" pitchFamily="2" charset="0"/>
              <a:cs typeface="NikoshBAN" pitchFamily="2" charset="0"/>
            </a:endParaRPr>
          </a:p>
        </p:txBody>
      </p:sp>
      <p:sp>
        <p:nvSpPr>
          <p:cNvPr id="7" name="TextBox 6"/>
          <p:cNvSpPr txBox="1"/>
          <p:nvPr/>
        </p:nvSpPr>
        <p:spPr>
          <a:xfrm>
            <a:off x="3799460" y="3525914"/>
            <a:ext cx="3628103" cy="954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bn-BD" sz="2800" dirty="0">
                <a:latin typeface="NikoshBAN" pitchFamily="2" charset="0"/>
                <a:cs typeface="NikoshBAN" pitchFamily="2" charset="0"/>
              </a:rPr>
              <a:t>ক্যালকুলেটর </a:t>
            </a:r>
          </a:p>
          <a:p>
            <a:pPr algn="ctr"/>
            <a:r>
              <a:rPr lang="bn-BD" sz="2800" dirty="0">
                <a:latin typeface="NikoshBAN" pitchFamily="2" charset="0"/>
                <a:cs typeface="NikoshBAN" pitchFamily="2" charset="0"/>
              </a:rPr>
              <a:t>(এ্যাবাকাস পরবর্তী গণনা যন্ত্র)</a:t>
            </a:r>
            <a:endParaRPr lang="en-US" sz="2800" dirty="0">
              <a:latin typeface="NikoshBAN" pitchFamily="2" charset="0"/>
              <a:cs typeface="NikoshBAN" pitchFamily="2" charset="0"/>
            </a:endParaRPr>
          </a:p>
        </p:txBody>
      </p:sp>
      <p:sp>
        <p:nvSpPr>
          <p:cNvPr id="8" name="TextBox 7"/>
          <p:cNvSpPr txBox="1"/>
          <p:nvPr/>
        </p:nvSpPr>
        <p:spPr>
          <a:xfrm>
            <a:off x="7713300" y="3530128"/>
            <a:ext cx="4176360" cy="1015663"/>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bn-BD" sz="3200" dirty="0">
                <a:latin typeface="NikoshBAN" pitchFamily="2" charset="0"/>
                <a:cs typeface="NikoshBAN" pitchFamily="2" charset="0"/>
              </a:rPr>
              <a:t> </a:t>
            </a:r>
            <a:r>
              <a:rPr lang="bn-BD" sz="2800" dirty="0">
                <a:latin typeface="NikoshBAN" pitchFamily="2" charset="0"/>
                <a:cs typeface="NikoshBAN" pitchFamily="2" charset="0"/>
              </a:rPr>
              <a:t>কম্পিউটার</a:t>
            </a:r>
          </a:p>
          <a:p>
            <a:pPr algn="ctr"/>
            <a:r>
              <a:rPr lang="bn-BD" sz="2800" dirty="0">
                <a:latin typeface="NikoshBAN" pitchFamily="2" charset="0"/>
                <a:cs typeface="NikoshBAN" pitchFamily="2" charset="0"/>
              </a:rPr>
              <a:t> আধুনিক ও ডিজিটাল গণনা যন্ত্র</a:t>
            </a:r>
            <a:endParaRPr lang="en-US" sz="2800" dirty="0">
              <a:latin typeface="NikoshBAN" pitchFamily="2" charset="0"/>
              <a:cs typeface="NikoshBAN" pitchFamily="2" charset="0"/>
            </a:endParaRPr>
          </a:p>
        </p:txBody>
      </p:sp>
      <p:sp>
        <p:nvSpPr>
          <p:cNvPr id="10" name="TextBox 9"/>
          <p:cNvSpPr txBox="1"/>
          <p:nvPr/>
        </p:nvSpPr>
        <p:spPr>
          <a:xfrm>
            <a:off x="223838" y="251299"/>
            <a:ext cx="11820524" cy="769441"/>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BD" sz="4400" dirty="0">
                <a:solidFill>
                  <a:schemeClr val="tx1"/>
                </a:solidFill>
                <a:latin typeface="NikoshBAN" panose="02000000000000000000" pitchFamily="2" charset="0"/>
                <a:cs typeface="NikoshBAN" panose="02000000000000000000" pitchFamily="2" charset="0"/>
              </a:rPr>
              <a:t>ছবি দেখে নাম ও কাজ বল</a:t>
            </a:r>
            <a:endParaRPr lang="en-US" sz="4400"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223838" y="4999703"/>
            <a:ext cx="11665822" cy="1569660"/>
          </a:xfrm>
          <a:prstGeom prst="rect">
            <a:avLst/>
          </a:prstGeom>
          <a:noFill/>
          <a:ln w="28575">
            <a:solidFill>
              <a:schemeClr val="tx1"/>
            </a:solidFill>
          </a:ln>
        </p:spPr>
        <p:txBody>
          <a:bodyPr wrap="square" rtlCol="0">
            <a:spAutoFit/>
          </a:bodyPr>
          <a:lstStyle/>
          <a:p>
            <a:pPr algn="just"/>
            <a:r>
              <a:rPr lang="bn-BD" sz="3200" b="1">
                <a:effectLst>
                  <a:outerShdw blurRad="38100" dist="38100" dir="2700000" algn="tl">
                    <a:srgbClr val="000000">
                      <a:alpha val="43137"/>
                    </a:srgbClr>
                  </a:outerShdw>
                </a:effectLst>
                <a:latin typeface="NikoshBAN" pitchFamily="2" charset="0"/>
                <a:cs typeface="NikoshBAN" pitchFamily="2" charset="0"/>
              </a:rPr>
              <a:t>এ্যাবাকাস (আদি গণনা যন্ত্র) এ হিসাব করা গেলেও তার ডিজিট সংখ্যা ছিল সীমাবদ্ধ । ক্যালকুলেটর আবিস্কারের পরে তা হয়েছে স্বস্তিদায়ক তবে জটিল ও বড় হিসাব ছিল কঠিন । আর কম্পিউটার আসার পর প্রায় সকল সীমাবদ্ধই দূর হয়েছে । </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9367808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942" y="1135626"/>
            <a:ext cx="11223523" cy="3026068"/>
          </a:xfrm>
          <a:prstGeom prst="rect">
            <a:avLst/>
          </a:prstGeom>
          <a:ln>
            <a:solidFill>
              <a:schemeClr val="accent5">
                <a:lumMod val="75000"/>
              </a:schemeClr>
            </a:solidFill>
          </a:ln>
          <a:effectLst>
            <a:softEdge rad="112500"/>
          </a:effectLst>
        </p:spPr>
      </p:pic>
      <p:sp>
        <p:nvSpPr>
          <p:cNvPr id="6" name="Rectangle 5"/>
          <p:cNvSpPr/>
          <p:nvPr/>
        </p:nvSpPr>
        <p:spPr>
          <a:xfrm>
            <a:off x="235974" y="4389520"/>
            <a:ext cx="11695471" cy="2246769"/>
          </a:xfrm>
          <a:prstGeom prst="rect">
            <a:avLst/>
          </a:prstGeom>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as-IN" sz="2800" b="1" dirty="0">
                <a:solidFill>
                  <a:srgbClr val="002060"/>
                </a:solidFill>
                <a:latin typeface="NikoshBAN" panose="02000000000000000000" pitchFamily="2" charset="0"/>
                <a:cs typeface="NikoshBAN" panose="02000000000000000000" pitchFamily="2" charset="0"/>
              </a:rPr>
              <a:t>স্প্রেডশিট হলো এক ধরনের কম্পিউটার প্রোগ্রাম। এর আভিধানিক অর্থ ছড়ানো বা বড় মাপের কাগজ। এটিকে কখনো কখনো ওয়ার্কবুক বলা হয়। একটি রেজিস্টার খাতায় যেমন অনেকগুলো পৃষ্ঠা থাকে, তেমনি একটি ওয়ার্কবুকে অনেকগুলো ওয়ার্কশিট থাকে। একেকটি ওয়ার্কশিটে বহুসংখ্যক সারি (</a:t>
            </a:r>
            <a:r>
              <a:rPr lang="en-US" sz="2800" b="1" dirty="0">
                <a:solidFill>
                  <a:srgbClr val="002060"/>
                </a:solidFill>
                <a:latin typeface="NikoshBAN" panose="02000000000000000000" pitchFamily="2" charset="0"/>
                <a:cs typeface="NikoshBAN" panose="02000000000000000000" pitchFamily="2" charset="0"/>
              </a:rPr>
              <a:t>Row) </a:t>
            </a:r>
            <a:r>
              <a:rPr lang="as-IN" sz="2800" b="1" dirty="0">
                <a:solidFill>
                  <a:srgbClr val="002060"/>
                </a:solidFill>
                <a:latin typeface="NikoshBAN" panose="02000000000000000000" pitchFamily="2" charset="0"/>
                <a:cs typeface="NikoshBAN" panose="02000000000000000000" pitchFamily="2" charset="0"/>
              </a:rPr>
              <a:t>ও কলাম (</a:t>
            </a:r>
            <a:r>
              <a:rPr lang="en-US" sz="2800" b="1" dirty="0">
                <a:solidFill>
                  <a:srgbClr val="002060"/>
                </a:solidFill>
                <a:latin typeface="NikoshBAN" panose="02000000000000000000" pitchFamily="2" charset="0"/>
                <a:cs typeface="NikoshBAN" panose="02000000000000000000" pitchFamily="2" charset="0"/>
              </a:rPr>
              <a:t>Column) </a:t>
            </a:r>
            <a:r>
              <a:rPr lang="as-IN" sz="2800" b="1" dirty="0">
                <a:solidFill>
                  <a:srgbClr val="002060"/>
                </a:solidFill>
                <a:latin typeface="NikoshBAN" panose="02000000000000000000" pitchFamily="2" charset="0"/>
                <a:cs typeface="NikoshBAN" panose="02000000000000000000" pitchFamily="2" charset="0"/>
              </a:rPr>
              <a:t>থাকে।</a:t>
            </a:r>
            <a:r>
              <a:rPr lang="as-IN" sz="2800" dirty="0">
                <a:solidFill>
                  <a:srgbClr val="002060"/>
                </a:solidFill>
                <a:latin typeface="NikoshBAN" panose="02000000000000000000" pitchFamily="2" charset="0"/>
                <a:cs typeface="NikoshBAN" panose="02000000000000000000" pitchFamily="2" charset="0"/>
              </a:rPr>
              <a:t> </a:t>
            </a:r>
            <a:r>
              <a:rPr lang="as-IN" sz="2800" b="1" dirty="0">
                <a:solidFill>
                  <a:srgbClr val="002060"/>
                </a:solidFill>
                <a:latin typeface="NikoshBAN" panose="02000000000000000000" pitchFamily="2" charset="0"/>
                <a:cs typeface="NikoshBAN" panose="02000000000000000000" pitchFamily="2" charset="0"/>
              </a:rPr>
              <a:t>প্রতিটি কলামের শিরোনাম একটি ইংরেজি বর্ণ (</a:t>
            </a:r>
            <a:r>
              <a:rPr lang="en-US" sz="2800" b="1" dirty="0">
                <a:solidFill>
                  <a:srgbClr val="002060"/>
                </a:solidFill>
                <a:latin typeface="NikoshBAN" panose="02000000000000000000" pitchFamily="2" charset="0"/>
                <a:cs typeface="NikoshBAN" panose="02000000000000000000" pitchFamily="2" charset="0"/>
              </a:rPr>
              <a:t>A, B, C...) </a:t>
            </a:r>
            <a:r>
              <a:rPr lang="as-IN" sz="2800" b="1" dirty="0">
                <a:solidFill>
                  <a:srgbClr val="002060"/>
                </a:solidFill>
                <a:latin typeface="NikoshBAN" panose="02000000000000000000" pitchFamily="2" charset="0"/>
                <a:cs typeface="NikoshBAN" panose="02000000000000000000" pitchFamily="2" charset="0"/>
              </a:rPr>
              <a:t>দিয়ে এবং প্রতিটি সারি সংখ্যা (1, 2, 3...) দিয়ে চিহ্নিত করা থাকে</a:t>
            </a:r>
            <a:r>
              <a:rPr lang="en-US" sz="2800" b="1" dirty="0">
                <a:solidFill>
                  <a:srgbClr val="002060"/>
                </a:solidFill>
                <a:latin typeface="NikoshBAN" panose="02000000000000000000" pitchFamily="2" charset="0"/>
                <a:cs typeface="NikoshBAN" panose="02000000000000000000" pitchFamily="2" charset="0"/>
              </a:rPr>
              <a:t>।</a:t>
            </a:r>
            <a:endParaRPr lang="as-IN" sz="2800" b="1" dirty="0">
              <a:solidFill>
                <a:srgbClr val="002060"/>
              </a:solidFill>
              <a:latin typeface="NikoshBAN" panose="02000000000000000000" pitchFamily="2" charset="0"/>
              <a:cs typeface="NikoshBAN" panose="02000000000000000000" pitchFamily="2" charset="0"/>
            </a:endParaRPr>
          </a:p>
        </p:txBody>
      </p:sp>
      <p:sp>
        <p:nvSpPr>
          <p:cNvPr id="7" name="Rectangle 6"/>
          <p:cNvSpPr/>
          <p:nvPr/>
        </p:nvSpPr>
        <p:spPr>
          <a:xfrm>
            <a:off x="993873" y="138359"/>
            <a:ext cx="10280453" cy="769441"/>
          </a:xfrm>
          <a:prstGeom prst="rect">
            <a:avLst/>
          </a:prstGeom>
          <a:ln/>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altLang="en-US" sz="4400" dirty="0">
                <a:ln w="0"/>
                <a:solidFill>
                  <a:schemeClr val="tx1">
                    <a:lumMod val="95000"/>
                    <a:lumOff val="5000"/>
                  </a:schemeClr>
                </a:solidFill>
                <a:effectLst>
                  <a:outerShdw blurRad="38100" dist="19050" dir="2700000" algn="tl" rotWithShape="0">
                    <a:schemeClr val="dk1">
                      <a:alpha val="40000"/>
                    </a:schemeClr>
                  </a:outerShdw>
                </a:effectLst>
                <a:latin typeface="NikoshBAN" pitchFamily="2" charset="0"/>
                <a:cs typeface="NikoshBAN" pitchFamily="2" charset="0"/>
              </a:rPr>
              <a:t>স্প্রেডশিট কী?</a:t>
            </a:r>
            <a:endParaRPr lang="en-US"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265247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811" y="0"/>
            <a:ext cx="11524574" cy="769441"/>
          </a:xfrm>
          <a:prstGeom prst="rect">
            <a:avLst/>
          </a:prstGeom>
          <a:solidFill>
            <a:schemeClr val="accent5">
              <a:lumMod val="20000"/>
              <a:lumOff val="80000"/>
            </a:schemeClr>
          </a:solidFill>
          <a:ln w="28575">
            <a:solidFill>
              <a:schemeClr val="accent5">
                <a:lumMod val="75000"/>
              </a:schemeClr>
            </a:solidFill>
          </a:ln>
        </p:spPr>
        <p:txBody>
          <a:bodyPr wrap="square" lIns="91440" tIns="45720" rIns="91440" bIns="45720">
            <a:spAutoFit/>
          </a:bodyPr>
          <a:lstStyle/>
          <a:p>
            <a:pPr algn="ctr"/>
            <a:r>
              <a:rPr lang="en-US" altLang="en-US" sz="4400" dirty="0">
                <a:ln w="0"/>
                <a:solidFill>
                  <a:schemeClr val="tx1">
                    <a:lumMod val="95000"/>
                    <a:lumOff val="5000"/>
                  </a:schemeClr>
                </a:solidFill>
                <a:latin typeface="NikoshBAN" pitchFamily="2" charset="0"/>
                <a:cs typeface="NikoshBAN" pitchFamily="2" charset="0"/>
              </a:rPr>
              <a:t>স্প্রেডশিট এর ইতিহাস </a:t>
            </a:r>
            <a:r>
              <a:rPr lang="bn-IN" sz="4400" dirty="0">
                <a:ln w="0"/>
                <a:solidFill>
                  <a:schemeClr val="tx1">
                    <a:lumMod val="95000"/>
                    <a:lumOff val="5000"/>
                  </a:schemeClr>
                </a:solidFill>
                <a:latin typeface="NikoshBAN" pitchFamily="2" charset="0"/>
                <a:cs typeface="NikoshBAN" pitchFamily="2" charset="0"/>
              </a:rPr>
              <a:t> </a:t>
            </a:r>
            <a:r>
              <a:rPr lang="bn-IN" sz="4400" dirty="0">
                <a:ln w="0"/>
                <a:latin typeface="NikoshBAN" pitchFamily="2" charset="0"/>
                <a:cs typeface="NikoshBAN" pitchFamily="2" charset="0"/>
              </a:rPr>
              <a:t> </a:t>
            </a:r>
            <a:endParaRPr lang="en-US" sz="4400" b="0" cap="none" spc="0" dirty="0">
              <a:ln w="0"/>
              <a:solidFill>
                <a:schemeClr val="tx1"/>
              </a:solidFill>
            </a:endParaRPr>
          </a:p>
        </p:txBody>
      </p:sp>
      <p:sp>
        <p:nvSpPr>
          <p:cNvPr id="6" name="TextBox 5"/>
          <p:cNvSpPr txBox="1"/>
          <p:nvPr/>
        </p:nvSpPr>
        <p:spPr>
          <a:xfrm>
            <a:off x="759140" y="952196"/>
            <a:ext cx="11944350" cy="584775"/>
          </a:xfrm>
          <a:prstGeom prst="rect">
            <a:avLst/>
          </a:prstGeom>
          <a:noFill/>
        </p:spPr>
        <p:txBody>
          <a:bodyPr wrap="square" rtlCol="0">
            <a:spAutoFit/>
          </a:bodyPr>
          <a:lstStyle/>
          <a:p>
            <a:r>
              <a:rPr lang="en-US" sz="3200" dirty="0">
                <a:latin typeface="NikoshBAN" panose="02000000000000000000" pitchFamily="2" charset="0"/>
                <a:cs typeface="NikoshBAN" panose="02000000000000000000" pitchFamily="2" charset="0"/>
              </a:rPr>
              <a:t>বিভিন্ন স্প্রেডশিট সফটওয়্যারের আইকনঃ</a:t>
            </a:r>
          </a:p>
        </p:txBody>
      </p:sp>
      <p:pic>
        <p:nvPicPr>
          <p:cNvPr id="7" name="Picture 2" descr="E:\MOTIAR\D,contennt Picture 2\visicalc.jpg"/>
          <p:cNvPicPr>
            <a:picLocks noChangeAspect="1" noChangeArrowheads="1"/>
          </p:cNvPicPr>
          <p:nvPr/>
        </p:nvPicPr>
        <p:blipFill>
          <a:blip r:embed="rId2"/>
          <a:srcRect/>
          <a:stretch>
            <a:fillRect/>
          </a:stretch>
        </p:blipFill>
        <p:spPr bwMode="auto">
          <a:xfrm>
            <a:off x="872691" y="1638802"/>
            <a:ext cx="2566220" cy="1886642"/>
          </a:xfrm>
          <a:prstGeom prst="rect">
            <a:avLst/>
          </a:prstGeom>
          <a:ln>
            <a:noFill/>
          </a:ln>
          <a:effectLst>
            <a:softEdge rad="112500"/>
          </a:effectLst>
        </p:spPr>
      </p:pic>
      <p:sp>
        <p:nvSpPr>
          <p:cNvPr id="8" name="Rectangle 7"/>
          <p:cNvSpPr/>
          <p:nvPr/>
        </p:nvSpPr>
        <p:spPr>
          <a:xfrm>
            <a:off x="5250132" y="1856039"/>
            <a:ext cx="2651522" cy="176829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3" descr="E:\MOTIAR\D,contennt Picture 2\Open office.jpg"/>
          <p:cNvPicPr>
            <a:picLocks noChangeAspect="1" noChangeArrowheads="1"/>
          </p:cNvPicPr>
          <p:nvPr/>
        </p:nvPicPr>
        <p:blipFill>
          <a:blip r:embed="rId4"/>
          <a:srcRect/>
          <a:stretch>
            <a:fillRect/>
          </a:stretch>
        </p:blipFill>
        <p:spPr bwMode="auto">
          <a:xfrm>
            <a:off x="8645714" y="1556962"/>
            <a:ext cx="2608729" cy="1971605"/>
          </a:xfrm>
          <a:prstGeom prst="rect">
            <a:avLst/>
          </a:prstGeom>
          <a:ln>
            <a:noFill/>
          </a:ln>
          <a:effectLst>
            <a:softEdge rad="112500"/>
          </a:effectLst>
        </p:spPr>
      </p:pic>
      <p:sp>
        <p:nvSpPr>
          <p:cNvPr id="10" name="Rounded Rectangle 9"/>
          <p:cNvSpPr/>
          <p:nvPr/>
        </p:nvSpPr>
        <p:spPr>
          <a:xfrm>
            <a:off x="8013209" y="3581929"/>
            <a:ext cx="3765176" cy="762000"/>
          </a:xfrm>
          <a:prstGeom prst="roundRect">
            <a:avLst/>
          </a:prstGeom>
          <a:noFill/>
          <a:ln>
            <a:noFill/>
          </a:ln>
          <a:scene3d>
            <a:camera prst="perspectiveRelaxedModerately"/>
            <a:lightRig rig="threePt" dir="t"/>
          </a:scene3d>
        </p:spPr>
        <p:style>
          <a:lnRef idx="3">
            <a:schemeClr val="lt1"/>
          </a:lnRef>
          <a:fillRef idx="1">
            <a:schemeClr val="dk1"/>
          </a:fillRef>
          <a:effectRef idx="1">
            <a:schemeClr val="dk1"/>
          </a:effectRef>
          <a:fontRef idx="minor">
            <a:schemeClr val="lt1"/>
          </a:fontRef>
        </p:style>
        <p:txBody>
          <a:bodyPr lIns="103733" tIns="51866" rIns="103733" bIns="51866" anchor="ctr"/>
          <a:lstStyle/>
          <a:p>
            <a:pPr algn="ctr">
              <a:defRPr/>
            </a:pPr>
            <a:r>
              <a:rPr lang="bn-IN" sz="2800" dirty="0">
                <a:ln w="0"/>
                <a:solidFill>
                  <a:schemeClr val="tx1"/>
                </a:solidFill>
                <a:effectLst>
                  <a:outerShdw blurRad="38100" dist="19050" dir="2700000" algn="tl" rotWithShape="0">
                    <a:schemeClr val="dk1">
                      <a:alpha val="40000"/>
                    </a:schemeClr>
                  </a:outerShdw>
                </a:effectLst>
                <a:latin typeface="NikoshLight" pitchFamily="2" charset="0"/>
                <a:cs typeface="NikoshLight" pitchFamily="2" charset="0"/>
              </a:rPr>
              <a:t>‌ওপেন অফিস ক্যালক্‌</a:t>
            </a:r>
            <a:endParaRPr lang="en-US" sz="2800" dirty="0">
              <a:ln w="0"/>
              <a:solidFill>
                <a:schemeClr val="tx1"/>
              </a:solidFill>
              <a:effectLst>
                <a:outerShdw blurRad="38100" dist="19050" dir="2700000" algn="tl" rotWithShape="0">
                  <a:schemeClr val="dk1">
                    <a:alpha val="40000"/>
                  </a:schemeClr>
                </a:outerShdw>
              </a:effectLst>
              <a:latin typeface="NikoshLight" pitchFamily="2" charset="0"/>
              <a:cs typeface="NikoshLight" pitchFamily="2" charset="0"/>
            </a:endParaRPr>
          </a:p>
        </p:txBody>
      </p:sp>
      <p:sp>
        <p:nvSpPr>
          <p:cNvPr id="11" name="Rounded Rectangle 10"/>
          <p:cNvSpPr/>
          <p:nvPr/>
        </p:nvSpPr>
        <p:spPr>
          <a:xfrm>
            <a:off x="4545326" y="3643507"/>
            <a:ext cx="2941544" cy="762000"/>
          </a:xfrm>
          <a:prstGeom prst="roundRect">
            <a:avLst/>
          </a:prstGeom>
          <a:noFill/>
          <a:ln>
            <a:noFill/>
          </a:ln>
          <a:scene3d>
            <a:camera prst="perspectiveRelaxedModerately"/>
            <a:lightRig rig="threePt" dir="t"/>
          </a:scene3d>
        </p:spPr>
        <p:style>
          <a:lnRef idx="3">
            <a:schemeClr val="lt1"/>
          </a:lnRef>
          <a:fillRef idx="1">
            <a:schemeClr val="dk1"/>
          </a:fillRef>
          <a:effectRef idx="1">
            <a:schemeClr val="dk1"/>
          </a:effectRef>
          <a:fontRef idx="minor">
            <a:schemeClr val="lt1"/>
          </a:fontRef>
        </p:style>
        <p:txBody>
          <a:bodyPr lIns="103733" tIns="51866" rIns="103733" bIns="51866" anchor="ctr"/>
          <a:lstStyle/>
          <a:p>
            <a:pPr algn="ctr" fontAlgn="auto">
              <a:spcBef>
                <a:spcPts val="0"/>
              </a:spcBef>
              <a:spcAft>
                <a:spcPts val="0"/>
              </a:spcAft>
              <a:defRPr/>
            </a:pPr>
            <a:r>
              <a:rPr lang="en-US" sz="3200" dirty="0">
                <a:ln w="0"/>
                <a:solidFill>
                  <a:schemeClr val="tx1"/>
                </a:solidFill>
                <a:effectLst>
                  <a:outerShdw blurRad="38100" dist="19050" dir="2700000" algn="tl" rotWithShape="0">
                    <a:schemeClr val="dk1">
                      <a:alpha val="40000"/>
                    </a:schemeClr>
                  </a:outerShdw>
                </a:effectLst>
                <a:latin typeface="NikoshLight" pitchFamily="2" charset="0"/>
                <a:cs typeface="NikoshLight" pitchFamily="2" charset="0"/>
              </a:rPr>
              <a:t>এক্সেল</a:t>
            </a:r>
          </a:p>
        </p:txBody>
      </p:sp>
      <p:sp>
        <p:nvSpPr>
          <p:cNvPr id="12" name="Rounded Rectangle 11"/>
          <p:cNvSpPr/>
          <p:nvPr/>
        </p:nvSpPr>
        <p:spPr>
          <a:xfrm>
            <a:off x="872691" y="3824360"/>
            <a:ext cx="2778082" cy="530287"/>
          </a:xfrm>
          <a:prstGeom prst="roundRect">
            <a:avLst/>
          </a:prstGeom>
          <a:noFill/>
          <a:ln>
            <a:noFill/>
          </a:ln>
          <a:scene3d>
            <a:camera prst="perspectiveRelaxedModerately"/>
            <a:lightRig rig="threePt" dir="t"/>
          </a:scene3d>
        </p:spPr>
        <p:style>
          <a:lnRef idx="3">
            <a:schemeClr val="lt1"/>
          </a:lnRef>
          <a:fillRef idx="1">
            <a:schemeClr val="dk1"/>
          </a:fillRef>
          <a:effectRef idx="1">
            <a:schemeClr val="dk1"/>
          </a:effectRef>
          <a:fontRef idx="minor">
            <a:schemeClr val="lt1"/>
          </a:fontRef>
        </p:style>
        <p:txBody>
          <a:bodyPr lIns="103733" tIns="51866" rIns="103733" bIns="51866" anchor="ctr"/>
          <a:lstStyle/>
          <a:p>
            <a:pPr algn="ctr">
              <a:defRPr/>
            </a:pPr>
            <a:r>
              <a:rPr lang="en-US" sz="3200" dirty="0">
                <a:ln w="0"/>
                <a:solidFill>
                  <a:schemeClr val="tx1"/>
                </a:solidFill>
                <a:effectLst>
                  <a:outerShdw blurRad="38100" dist="19050" dir="2700000" algn="tl" rotWithShape="0">
                    <a:schemeClr val="dk1">
                      <a:alpha val="40000"/>
                    </a:schemeClr>
                  </a:outerShdw>
                </a:effectLst>
                <a:latin typeface="NikoshLight" pitchFamily="2" charset="0"/>
                <a:cs typeface="NikoshLight" pitchFamily="2" charset="0"/>
              </a:rPr>
              <a:t>ভিসিক্যালক</a:t>
            </a:r>
          </a:p>
        </p:txBody>
      </p:sp>
      <p:sp>
        <p:nvSpPr>
          <p:cNvPr id="2" name="TextBox 1"/>
          <p:cNvSpPr txBox="1"/>
          <p:nvPr/>
        </p:nvSpPr>
        <p:spPr>
          <a:xfrm>
            <a:off x="132736" y="4532022"/>
            <a:ext cx="11887200" cy="2062103"/>
          </a:xfrm>
          <a:prstGeom prst="rect">
            <a:avLst/>
          </a:prstGeom>
          <a:noFill/>
          <a:ln w="28575">
            <a:solidFill>
              <a:schemeClr val="tx1"/>
            </a:solidFill>
          </a:ln>
        </p:spPr>
        <p:txBody>
          <a:bodyPr wrap="square" rtlCol="0">
            <a:spAutoFit/>
          </a:bodyPr>
          <a:lstStyle/>
          <a:p>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সত্তর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দশকের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দিকে</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অ্যাপল</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সর্বপ্রথম</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ভিসিক্যালক</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স্প্রেডশিট</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সফটওয়্যার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উদ্ভাবন</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পরবর্তীকালে</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মাইক্রোসফট</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এক্রেল</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ওপেন</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অফিস</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ক্যালক</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কেস্প্রেড</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স্প্রেডশিট</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সফটওয়্যার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উদ্ভাবিত</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বর্তমানে</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বহুল</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ব্যবহৃত</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জনপ্রিয়</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সফটওয়্যার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হলো</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মাইক্রোসফট</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এক্রেল</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0201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par>
                                <p:cTn id="20" presetID="55"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strVal val="#ppt_w*0.70"/>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Effect transition="in" filter="fade">
                                      <p:cBhvr>
                                        <p:cTn id="31" dur="1000"/>
                                        <p:tgtEl>
                                          <p:spTgt spid="12"/>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ppt_w*0.70"/>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Effect transition="in" filter="fade">
                                      <p:cBhvr>
                                        <p:cTn id="36" dur="1000"/>
                                        <p:tgtEl>
                                          <p:spTgt spid="11"/>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strVal val="#ppt_w*0.70"/>
                                          </p:val>
                                        </p:tav>
                                        <p:tav tm="100000">
                                          <p:val>
                                            <p:strVal val="#ppt_w"/>
                                          </p:val>
                                        </p:tav>
                                      </p:tavLst>
                                    </p:anim>
                                    <p:anim calcmode="lin" valueType="num">
                                      <p:cBhvr>
                                        <p:cTn id="40" dur="1000" fill="hold"/>
                                        <p:tgtEl>
                                          <p:spTgt spid="10"/>
                                        </p:tgtEl>
                                        <p:attrNameLst>
                                          <p:attrName>ppt_h</p:attrName>
                                        </p:attrNameLst>
                                      </p:cBhvr>
                                      <p:tavLst>
                                        <p:tav tm="0">
                                          <p:val>
                                            <p:strVal val="#ppt_h"/>
                                          </p:val>
                                        </p:tav>
                                        <p:tav tm="100000">
                                          <p:val>
                                            <p:strVal val="#ppt_h"/>
                                          </p:val>
                                        </p:tav>
                                      </p:tavLst>
                                    </p:anim>
                                    <p:animEffect transition="in" filter="fade">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ircle(in)">
                                      <p:cBhvr>
                                        <p:cTn id="4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p:bldP spid="11" grpId="0"/>
      <p:bldP spid="12"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2927" y="4697379"/>
            <a:ext cx="6215270" cy="1015663"/>
          </a:xfrm>
          <a:prstGeom prst="rect">
            <a:avLst/>
          </a:prstGeom>
          <a:solidFill>
            <a:srgbClr val="FF0000"/>
          </a:solidFill>
          <a:ln w="28575">
            <a:solidFill>
              <a:schemeClr val="accent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6000" b="1"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স্প্রেডসিট কী? </a:t>
            </a:r>
          </a:p>
        </p:txBody>
      </p:sp>
      <p:sp>
        <p:nvSpPr>
          <p:cNvPr id="2" name="Oval 1">
            <a:extLst>
              <a:ext uri="{FF2B5EF4-FFF2-40B4-BE49-F238E27FC236}">
                <a16:creationId xmlns:a16="http://schemas.microsoft.com/office/drawing/2014/main" id="{979765E6-BAB0-41C9-8ABF-CDA4CE47F5D7}"/>
              </a:ext>
            </a:extLst>
          </p:cNvPr>
          <p:cNvSpPr/>
          <p:nvPr/>
        </p:nvSpPr>
        <p:spPr>
          <a:xfrm>
            <a:off x="5737125" y="1132055"/>
            <a:ext cx="3590698" cy="174388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একক</a:t>
            </a:r>
            <a:r>
              <a:rPr lang="en-US" sz="3600" dirty="0"/>
              <a:t> </a:t>
            </a:r>
            <a:r>
              <a:rPr lang="en-US" sz="3600" dirty="0" err="1"/>
              <a:t>কাজ</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084" y="510058"/>
            <a:ext cx="4218041" cy="3276600"/>
          </a:xfrm>
          <a:prstGeom prst="rect">
            <a:avLst/>
          </a:prstGeom>
        </p:spPr>
      </p:pic>
    </p:spTree>
    <p:extLst>
      <p:ext uri="{BB962C8B-B14F-4D97-AF65-F5344CB8AC3E}">
        <p14:creationId xmlns:p14="http://schemas.microsoft.com/office/powerpoint/2010/main" val="217145747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459</Words>
  <Application>Microsoft Office PowerPoint</Application>
  <PresentationFormat>Widescreen</PresentationFormat>
  <Paragraphs>56</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NikoshBAN</vt:lpstr>
      <vt:lpstr>NikoshLight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12</cp:revision>
  <dcterms:created xsi:type="dcterms:W3CDTF">2021-02-13T13:08:59Z</dcterms:created>
  <dcterms:modified xsi:type="dcterms:W3CDTF">2021-02-13T15:28:27Z</dcterms:modified>
</cp:coreProperties>
</file>