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9" r:id="rId4"/>
    <p:sldId id="260" r:id="rId5"/>
    <p:sldId id="261" r:id="rId6"/>
    <p:sldId id="263" r:id="rId7"/>
    <p:sldId id="264" r:id="rId8"/>
    <p:sldId id="265" r:id="rId9"/>
    <p:sldId id="267" r:id="rId10"/>
    <p:sldId id="268" r:id="rId11"/>
    <p:sldId id="273" r:id="rId12"/>
    <p:sldId id="274" r:id="rId13"/>
    <p:sldId id="275" r:id="rId14"/>
    <p:sldId id="276" r:id="rId15"/>
    <p:sldId id="277" r:id="rId16"/>
    <p:sldId id="269" r:id="rId17"/>
    <p:sldId id="270" r:id="rId18"/>
    <p:sldId id="271" r:id="rId19"/>
    <p:sldId id="272" r:id="rId20"/>
    <p:sldId id="26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177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6C0FB2-87FD-41AA-8D39-EDE370FC6BE7}" type="datetimeFigureOut">
              <a:rPr lang="en-US" smtClean="0"/>
              <a:pPr/>
              <a:t>2/22/2021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BBD56A-71BA-49E9-98EB-F6D760752D53}" type="slidenum">
              <a:rPr lang="en-US" smtClean="0"/>
              <a:pPr/>
              <a:t>‹#›</a:t>
            </a:fld>
            <a:endParaRPr lang="en-US"/>
          </a:p>
        </p:txBody>
      </p:sp>
    </p:spTree>
    <p:extLst>
      <p:ext uri="{BB962C8B-B14F-4D97-AF65-F5344CB8AC3E}">
        <p14:creationId xmlns:p14="http://schemas.microsoft.com/office/powerpoint/2010/main" val="1844055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F0D7C1-5CD7-4D25-8C5E-40F3B236840F}" type="slidenum">
              <a:rPr lang="en-US" smtClean="0"/>
              <a:pPr/>
              <a:t>3</a:t>
            </a:fld>
            <a:endParaRPr lang="en-US"/>
          </a:p>
        </p:txBody>
      </p:sp>
    </p:spTree>
    <p:extLst>
      <p:ext uri="{BB962C8B-B14F-4D97-AF65-F5344CB8AC3E}">
        <p14:creationId xmlns:p14="http://schemas.microsoft.com/office/powerpoint/2010/main" val="2425428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E8F0D7C1-5CD7-4D25-8C5E-40F3B236840F}" type="slidenum">
              <a:rPr lang="en-US" smtClean="0"/>
              <a:pPr/>
              <a:t>5</a:t>
            </a:fld>
            <a:endParaRPr lang="en-US"/>
          </a:p>
        </p:txBody>
      </p:sp>
    </p:spTree>
    <p:extLst>
      <p:ext uri="{BB962C8B-B14F-4D97-AF65-F5344CB8AC3E}">
        <p14:creationId xmlns:p14="http://schemas.microsoft.com/office/powerpoint/2010/main" val="2219358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IN" dirty="0" smtClean="0"/>
              <a:t>।</a:t>
            </a:r>
            <a:endParaRPr lang="en-US" dirty="0"/>
          </a:p>
        </p:txBody>
      </p:sp>
      <p:sp>
        <p:nvSpPr>
          <p:cNvPr id="4" name="Slide Number Placeholder 3"/>
          <p:cNvSpPr>
            <a:spLocks noGrp="1"/>
          </p:cNvSpPr>
          <p:nvPr>
            <p:ph type="sldNum" sz="quarter" idx="10"/>
          </p:nvPr>
        </p:nvSpPr>
        <p:spPr/>
        <p:txBody>
          <a:bodyPr/>
          <a:lstStyle/>
          <a:p>
            <a:fld id="{E8F0D7C1-5CD7-4D25-8C5E-40F3B236840F}" type="slidenum">
              <a:rPr lang="en-US" smtClean="0"/>
              <a:pPr/>
              <a:t>9</a:t>
            </a:fld>
            <a:endParaRPr lang="en-US"/>
          </a:p>
        </p:txBody>
      </p:sp>
    </p:spTree>
    <p:extLst>
      <p:ext uri="{BB962C8B-B14F-4D97-AF65-F5344CB8AC3E}">
        <p14:creationId xmlns:p14="http://schemas.microsoft.com/office/powerpoint/2010/main" val="3910773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NikoshBAN" panose="02000000000000000000" pitchFamily="2" charset="0"/>
              <a:cs typeface="NikoshBAN" panose="02000000000000000000" pitchFamily="2" charset="0"/>
            </a:endParaRPr>
          </a:p>
        </p:txBody>
      </p:sp>
      <p:sp>
        <p:nvSpPr>
          <p:cNvPr id="4" name="Slide Number Placeholder 3"/>
          <p:cNvSpPr>
            <a:spLocks noGrp="1"/>
          </p:cNvSpPr>
          <p:nvPr>
            <p:ph type="sldNum" sz="quarter" idx="10"/>
          </p:nvPr>
        </p:nvSpPr>
        <p:spPr/>
        <p:txBody>
          <a:bodyPr/>
          <a:lstStyle/>
          <a:p>
            <a:fld id="{E8F0D7C1-5CD7-4D25-8C5E-40F3B236840F}" type="slidenum">
              <a:rPr lang="en-US" smtClean="0"/>
              <a:pPr/>
              <a:t>10</a:t>
            </a:fld>
            <a:endParaRPr lang="en-US"/>
          </a:p>
        </p:txBody>
      </p:sp>
    </p:spTree>
    <p:extLst>
      <p:ext uri="{BB962C8B-B14F-4D97-AF65-F5344CB8AC3E}">
        <p14:creationId xmlns:p14="http://schemas.microsoft.com/office/powerpoint/2010/main" val="1409595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NikoshBAN" panose="02000000000000000000" pitchFamily="2" charset="0"/>
              <a:cs typeface="NikoshBAN" panose="02000000000000000000" pitchFamily="2" charset="0"/>
            </a:endParaRPr>
          </a:p>
        </p:txBody>
      </p:sp>
      <p:sp>
        <p:nvSpPr>
          <p:cNvPr id="4" name="Slide Number Placeholder 3"/>
          <p:cNvSpPr>
            <a:spLocks noGrp="1"/>
          </p:cNvSpPr>
          <p:nvPr>
            <p:ph type="sldNum" sz="quarter" idx="10"/>
          </p:nvPr>
        </p:nvSpPr>
        <p:spPr/>
        <p:txBody>
          <a:bodyPr/>
          <a:lstStyle/>
          <a:p>
            <a:fld id="{E8F0D7C1-5CD7-4D25-8C5E-40F3B236840F}" type="slidenum">
              <a:rPr lang="en-US" smtClean="0"/>
              <a:pPr/>
              <a:t>13</a:t>
            </a:fld>
            <a:endParaRPr lang="en-US"/>
          </a:p>
        </p:txBody>
      </p:sp>
    </p:spTree>
    <p:extLst>
      <p:ext uri="{BB962C8B-B14F-4D97-AF65-F5344CB8AC3E}">
        <p14:creationId xmlns:p14="http://schemas.microsoft.com/office/powerpoint/2010/main" val="140959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E8F0D7C1-5CD7-4D25-8C5E-40F3B236840F}" type="slidenum">
              <a:rPr lang="en-US" smtClean="0"/>
              <a:pPr/>
              <a:t>18</a:t>
            </a:fld>
            <a:endParaRPr lang="en-US"/>
          </a:p>
        </p:txBody>
      </p:sp>
    </p:spTree>
    <p:extLst>
      <p:ext uri="{BB962C8B-B14F-4D97-AF65-F5344CB8AC3E}">
        <p14:creationId xmlns:p14="http://schemas.microsoft.com/office/powerpoint/2010/main" val="2334720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F0D7C1-5CD7-4D25-8C5E-40F3B236840F}" type="slidenum">
              <a:rPr lang="en-US" smtClean="0"/>
              <a:pPr/>
              <a:t>19</a:t>
            </a:fld>
            <a:endParaRPr lang="en-US"/>
          </a:p>
        </p:txBody>
      </p:sp>
    </p:spTree>
    <p:extLst>
      <p:ext uri="{BB962C8B-B14F-4D97-AF65-F5344CB8AC3E}">
        <p14:creationId xmlns:p14="http://schemas.microsoft.com/office/powerpoint/2010/main" val="1072327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5.jpg"/>
          <p:cNvPicPr>
            <a:picLocks noChangeAspect="1"/>
          </p:cNvPicPr>
          <p:nvPr/>
        </p:nvPicPr>
        <p:blipFill>
          <a:blip r:embed="rId2"/>
          <a:stretch>
            <a:fillRect/>
          </a:stretch>
        </p:blipFill>
        <p:spPr>
          <a:xfrm>
            <a:off x="0" y="0"/>
            <a:ext cx="9144000" cy="6858000"/>
          </a:xfrm>
          <a:prstGeom prst="rect">
            <a:avLst/>
          </a:prstGeom>
        </p:spPr>
      </p:pic>
      <p:sp>
        <p:nvSpPr>
          <p:cNvPr id="3" name="Rectangle 2"/>
          <p:cNvSpPr/>
          <p:nvPr/>
        </p:nvSpPr>
        <p:spPr>
          <a:xfrm>
            <a:off x="3048000" y="2057400"/>
            <a:ext cx="5524453" cy="1754326"/>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শুভ</a:t>
            </a:r>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en-US" sz="54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সকাল</a:t>
            </a:r>
            <a:endPar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algn="ctr"/>
            <a:r>
              <a:rPr lang="en-US" sz="5400" b="1" cap="none" spc="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সবাইকে</a:t>
            </a: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en-US" sz="5400" b="1" cap="none" spc="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শুভেচ্ছা</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ransition>
    <p:cut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16727" y="803564"/>
            <a:ext cx="2139919" cy="369332"/>
          </a:xfrm>
          <a:prstGeom prst="rect">
            <a:avLst/>
          </a:prstGeom>
          <a:noFill/>
        </p:spPr>
        <p:txBody>
          <a:bodyPr wrap="square" rtlCol="0">
            <a:spAutoFit/>
          </a:bodyPr>
          <a:lstStyle/>
          <a:p>
            <a:endParaRPr lang="en-US" dirty="0">
              <a:latin typeface="NikoshBAN" pitchFamily="2" charset="0"/>
              <a:cs typeface="NikoshBAN" pitchFamily="2" charset="0"/>
            </a:endParaRPr>
          </a:p>
        </p:txBody>
      </p:sp>
      <p:sp>
        <p:nvSpPr>
          <p:cNvPr id="25" name="Rectangle 24"/>
          <p:cNvSpPr/>
          <p:nvPr/>
        </p:nvSpPr>
        <p:spPr>
          <a:xfrm>
            <a:off x="2673928" y="315988"/>
            <a:ext cx="3117272" cy="11723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chemeClr val="tx1"/>
                </a:solidFill>
                <a:latin typeface="NikoshBAN" panose="02000000000000000000" pitchFamily="2" charset="0"/>
                <a:cs typeface="NikoshBAN" panose="02000000000000000000" pitchFamily="2" charset="0"/>
              </a:rPr>
              <a:t>অভিস্রবনের গুরুত্ব</a:t>
            </a:r>
            <a:endParaRPr lang="en-US" sz="4000" dirty="0">
              <a:solidFill>
                <a:schemeClr val="tx1"/>
              </a:solidFill>
              <a:latin typeface="NikoshBAN" panose="02000000000000000000" pitchFamily="2" charset="0"/>
              <a:cs typeface="NikoshBAN" panose="02000000000000000000" pitchFamily="2" charset="0"/>
            </a:endParaRPr>
          </a:p>
        </p:txBody>
      </p:sp>
      <p:sp>
        <p:nvSpPr>
          <p:cNvPr id="26" name="Rectangle 25"/>
          <p:cNvSpPr/>
          <p:nvPr/>
        </p:nvSpPr>
        <p:spPr>
          <a:xfrm>
            <a:off x="210977" y="2069488"/>
            <a:ext cx="8600514" cy="3416320"/>
          </a:xfrm>
          <a:prstGeom prst="rect">
            <a:avLst/>
          </a:prstGeom>
        </p:spPr>
        <p:txBody>
          <a:bodyPr wrap="square">
            <a:spAutoFit/>
          </a:bodyPr>
          <a:lstStyle/>
          <a:p>
            <a:r>
              <a:rPr lang="bn-IN" sz="3600" dirty="0" smtClean="0">
                <a:latin typeface="NikoshBAN" pitchFamily="2" charset="0"/>
                <a:cs typeface="NikoshBAN" pitchFamily="2" charset="0"/>
              </a:rPr>
              <a:t> ১। উদ্ভিদ এককোষী মূলরোম দিয়ে মাটি থেকে পানি ও খনিজ লবণ শোষণ করে। </a:t>
            </a:r>
          </a:p>
          <a:p>
            <a:r>
              <a:rPr lang="bn-IN" sz="3600" dirty="0" smtClean="0">
                <a:latin typeface="NikoshBAN" pitchFamily="2" charset="0"/>
                <a:cs typeface="NikoshBAN" pitchFamily="2" charset="0"/>
              </a:rPr>
              <a:t>২। কোষের রসস্ফীতি ঘটে। </a:t>
            </a:r>
          </a:p>
          <a:p>
            <a:r>
              <a:rPr lang="bn-IN" sz="3600" dirty="0" smtClean="0">
                <a:latin typeface="NikoshBAN" pitchFamily="2" charset="0"/>
                <a:cs typeface="NikoshBAN" pitchFamily="2" charset="0"/>
              </a:rPr>
              <a:t>৩। কান্ড ও পাতাকে সতেজ এবং খাড়া রাখতে সাহায্য করে। </a:t>
            </a:r>
          </a:p>
          <a:p>
            <a:r>
              <a:rPr lang="bn-IN" sz="3600" dirty="0" smtClean="0">
                <a:latin typeface="NikoshBAN" pitchFamily="2" charset="0"/>
                <a:cs typeface="NikoshBAN" pitchFamily="2" charset="0"/>
              </a:rPr>
              <a:t>৪। ফুলের পাপড়ি বন্ধ বা খুলতে পারে। </a:t>
            </a:r>
          </a:p>
          <a:p>
            <a:r>
              <a:rPr lang="bn-IN" sz="3600" dirty="0" smtClean="0">
                <a:latin typeface="NikoshBAN" pitchFamily="2" charset="0"/>
                <a:cs typeface="NikoshBAN" pitchFamily="2" charset="0"/>
              </a:rPr>
              <a:t>৫। প্রাণীর অন্ত্রে খাদ্য শোষিত হতে পারে। </a:t>
            </a:r>
            <a:endParaRPr lang="en-US" sz="36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609002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ppt_x"/>
                                          </p:val>
                                        </p:tav>
                                        <p:tav tm="100000">
                                          <p:val>
                                            <p:strVal val="#ppt_x"/>
                                          </p:val>
                                        </p:tav>
                                      </p:tavLst>
                                    </p:anim>
                                    <p:anim calcmode="lin" valueType="num">
                                      <p:cBhvr additive="base">
                                        <p:cTn id="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1000"/>
                                        <p:tgtEl>
                                          <p:spTgt spid="26"/>
                                        </p:tgtEl>
                                      </p:cBhvr>
                                    </p:animEffect>
                                    <p:anim calcmode="lin" valueType="num">
                                      <p:cBhvr>
                                        <p:cTn id="14" dur="1000" fill="hold"/>
                                        <p:tgtEl>
                                          <p:spTgt spid="26"/>
                                        </p:tgtEl>
                                        <p:attrNameLst>
                                          <p:attrName>ppt_x</p:attrName>
                                        </p:attrNameLst>
                                      </p:cBhvr>
                                      <p:tavLst>
                                        <p:tav tm="0">
                                          <p:val>
                                            <p:strVal val="#ppt_x"/>
                                          </p:val>
                                        </p:tav>
                                        <p:tav tm="100000">
                                          <p:val>
                                            <p:strVal val="#ppt_x"/>
                                          </p:val>
                                        </p:tav>
                                      </p:tavLst>
                                    </p:anim>
                                    <p:anim calcmode="lin" valueType="num">
                                      <p:cBhvr>
                                        <p:cTn id="15"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Tumpa\Desktop\induni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756073" cy="66778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2618383"/>
      </p:ext>
    </p:extLst>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Tumpa\Desktop\indexlklkk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17273" y="914400"/>
            <a:ext cx="4835235" cy="33337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969818" y="4563364"/>
            <a:ext cx="6802581" cy="1631216"/>
          </a:xfrm>
          <a:prstGeom prst="rect">
            <a:avLst/>
          </a:prstGeom>
        </p:spPr>
        <p:txBody>
          <a:bodyPr wrap="square">
            <a:spAutoFit/>
          </a:bodyPr>
          <a:lstStyle/>
          <a:p>
            <a:r>
              <a:rPr lang="en-US" sz="2400" dirty="0" err="1">
                <a:solidFill>
                  <a:srgbClr val="00B050"/>
                </a:solidFill>
                <a:latin typeface="NikoshBAN"/>
              </a:rPr>
              <a:t>উদ্ভিদে</a:t>
            </a:r>
            <a:r>
              <a:rPr lang="en-US" sz="2400" dirty="0">
                <a:solidFill>
                  <a:srgbClr val="00B050"/>
                </a:solidFill>
                <a:latin typeface="NikoshBAN"/>
              </a:rPr>
              <a:t> </a:t>
            </a:r>
            <a:r>
              <a:rPr lang="en-US" sz="3200" dirty="0" err="1">
                <a:solidFill>
                  <a:srgbClr val="00B050"/>
                </a:solidFill>
                <a:latin typeface="NikoshBAN"/>
              </a:rPr>
              <a:t>গৌণ</a:t>
            </a:r>
            <a:r>
              <a:rPr lang="bn-BD" sz="3200" dirty="0">
                <a:solidFill>
                  <a:srgbClr val="00B050"/>
                </a:solidFill>
                <a:latin typeface="NikoshBAN"/>
              </a:rPr>
              <a:t> </a:t>
            </a:r>
            <a:r>
              <a:rPr lang="bn-BD" sz="3600" dirty="0">
                <a:solidFill>
                  <a:srgbClr val="00B050"/>
                </a:solidFill>
                <a:latin typeface="NikoshBAN"/>
              </a:rPr>
              <a:t> </a:t>
            </a:r>
            <a:r>
              <a:rPr lang="bn-BD" sz="3600" dirty="0" smtClean="0">
                <a:solidFill>
                  <a:srgbClr val="00B050"/>
                </a:solidFill>
                <a:latin typeface="NikoshBAN" pitchFamily="2" charset="0"/>
                <a:cs typeface="NikoshBAN" pitchFamily="2" charset="0"/>
              </a:rPr>
              <a:t>বৃ</a:t>
            </a:r>
            <a:r>
              <a:rPr lang="bn-IN" sz="3600" dirty="0" smtClean="0">
                <a:solidFill>
                  <a:srgbClr val="00B050"/>
                </a:solidFill>
                <a:latin typeface="NikoshBAN" pitchFamily="2" charset="0"/>
                <a:cs typeface="NikoshBAN" pitchFamily="2" charset="0"/>
              </a:rPr>
              <a:t>দ্ধি</a:t>
            </a:r>
            <a:r>
              <a:rPr lang="bn-BD" sz="3600" dirty="0" smtClean="0">
                <a:solidFill>
                  <a:srgbClr val="00B050"/>
                </a:solidFill>
                <a:latin typeface="NikoshBAN" pitchFamily="2" charset="0"/>
                <a:cs typeface="NikoshBAN" pitchFamily="2" charset="0"/>
              </a:rPr>
              <a:t>র</a:t>
            </a:r>
            <a:r>
              <a:rPr lang="bn-IN" sz="3600" dirty="0" smtClean="0">
                <a:solidFill>
                  <a:srgbClr val="00B050"/>
                </a:solidFill>
                <a:latin typeface="NikoshBAN" pitchFamily="2" charset="0"/>
                <a:cs typeface="NikoshBAN" pitchFamily="2" charset="0"/>
              </a:rPr>
              <a:t> </a:t>
            </a:r>
            <a:endParaRPr lang="bn-BD" sz="3600" dirty="0">
              <a:solidFill>
                <a:srgbClr val="00B050"/>
              </a:solidFill>
              <a:latin typeface="NikoshBAN" pitchFamily="2" charset="0"/>
              <a:cs typeface="NikoshBAN" pitchFamily="2" charset="0"/>
            </a:endParaRPr>
          </a:p>
          <a:p>
            <a:r>
              <a:rPr lang="en-US" sz="2400" dirty="0">
                <a:solidFill>
                  <a:srgbClr val="00B050"/>
                </a:solidFill>
                <a:latin typeface="NikoshBAN"/>
              </a:rPr>
              <a:t> </a:t>
            </a:r>
            <a:r>
              <a:rPr lang="en-US" sz="3200" dirty="0" err="1">
                <a:solidFill>
                  <a:srgbClr val="00B050"/>
                </a:solidFill>
                <a:latin typeface="NikoshBAN"/>
              </a:rPr>
              <a:t>সময়</a:t>
            </a:r>
            <a:r>
              <a:rPr lang="en-US" sz="3200" dirty="0">
                <a:solidFill>
                  <a:srgbClr val="00B050"/>
                </a:solidFill>
                <a:latin typeface="NikoshBAN"/>
              </a:rPr>
              <a:t> </a:t>
            </a:r>
            <a:r>
              <a:rPr lang="bn-BD" sz="3200" dirty="0">
                <a:solidFill>
                  <a:srgbClr val="00B050"/>
                </a:solidFill>
                <a:latin typeface="NikoshBAN"/>
              </a:rPr>
              <a:t> কান্ডে বাকল ফেটে লেন্টিসেল সৃষ্টি হয়</a:t>
            </a:r>
            <a:endParaRPr lang="en-US" sz="3200" dirty="0">
              <a:solidFill>
                <a:srgbClr val="00B050"/>
              </a:solidFill>
              <a:latin typeface="NikoshBAN"/>
            </a:endParaRPr>
          </a:p>
        </p:txBody>
      </p:sp>
      <p:pic>
        <p:nvPicPr>
          <p:cNvPr id="10243" name="Picture 3" descr="C:\Users\Tumpa\Desktop\indl9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7238" y="1059007"/>
            <a:ext cx="1838325" cy="2495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0169180"/>
      </p:ext>
    </p:extLst>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16727" y="803564"/>
            <a:ext cx="2139919" cy="369332"/>
          </a:xfrm>
          <a:prstGeom prst="rect">
            <a:avLst/>
          </a:prstGeom>
          <a:noFill/>
        </p:spPr>
        <p:txBody>
          <a:bodyPr wrap="square" rtlCol="0">
            <a:spAutoFit/>
          </a:bodyPr>
          <a:lstStyle/>
          <a:p>
            <a:endParaRPr lang="en-US" dirty="0">
              <a:latin typeface="NikoshBAN" pitchFamily="2" charset="0"/>
              <a:cs typeface="NikoshBAN" pitchFamily="2" charset="0"/>
            </a:endParaRPr>
          </a:p>
        </p:txBody>
      </p:sp>
      <p:sp>
        <p:nvSpPr>
          <p:cNvPr id="25" name="Rectangle 24"/>
          <p:cNvSpPr/>
          <p:nvPr/>
        </p:nvSpPr>
        <p:spPr>
          <a:xfrm>
            <a:off x="2673928" y="315988"/>
            <a:ext cx="3671454" cy="11723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chemeClr val="tx1"/>
                </a:solidFill>
                <a:latin typeface="NikoshBAN" panose="02000000000000000000" pitchFamily="2" charset="0"/>
                <a:cs typeface="NikoshBAN" panose="02000000000000000000" pitchFamily="2" charset="0"/>
              </a:rPr>
              <a:t>কিউটিকুলার প্রস্বেদন </a:t>
            </a:r>
            <a:endParaRPr lang="en-US" sz="4000" dirty="0">
              <a:solidFill>
                <a:schemeClr val="tx1"/>
              </a:solidFill>
              <a:latin typeface="NikoshBAN" panose="02000000000000000000" pitchFamily="2" charset="0"/>
              <a:cs typeface="NikoshBAN" panose="02000000000000000000" pitchFamily="2" charset="0"/>
            </a:endParaRPr>
          </a:p>
        </p:txBody>
      </p:sp>
      <p:sp>
        <p:nvSpPr>
          <p:cNvPr id="26" name="Rectangle 25"/>
          <p:cNvSpPr/>
          <p:nvPr/>
        </p:nvSpPr>
        <p:spPr>
          <a:xfrm>
            <a:off x="209398" y="5256033"/>
            <a:ext cx="8600514" cy="1200329"/>
          </a:xfrm>
          <a:prstGeom prst="rect">
            <a:avLst/>
          </a:prstGeom>
        </p:spPr>
        <p:txBody>
          <a:bodyPr wrap="square">
            <a:spAutoFit/>
          </a:bodyPr>
          <a:lstStyle/>
          <a:p>
            <a:r>
              <a:rPr lang="bn-IN" sz="3600" dirty="0" smtClean="0">
                <a:latin typeface="NikoshBAN" pitchFamily="2" charset="0"/>
                <a:cs typeface="NikoshBAN" pitchFamily="2" charset="0"/>
              </a:rPr>
              <a:t> </a:t>
            </a:r>
            <a:r>
              <a:rPr lang="bn-BD" sz="3600" dirty="0">
                <a:latin typeface="NikoshBAN" pitchFamily="2" charset="0"/>
                <a:cs typeface="NikoshBAN" pitchFamily="2" charset="0"/>
              </a:rPr>
              <a:t>উদ্ভিদের </a:t>
            </a:r>
            <a:r>
              <a:rPr lang="bn-BD" sz="3600" dirty="0" smtClean="0">
                <a:latin typeface="NikoshBAN" pitchFamily="2" charset="0"/>
                <a:cs typeface="NikoshBAN" pitchFamily="2" charset="0"/>
              </a:rPr>
              <a:t>বহিঃ</a:t>
            </a:r>
            <a:r>
              <a:rPr lang="bn-IN" sz="3600" dirty="0" smtClean="0">
                <a:latin typeface="NikoshBAN" pitchFamily="2" charset="0"/>
                <a:cs typeface="NikoshBAN" pitchFamily="2" charset="0"/>
              </a:rPr>
              <a:t>ত্ব</a:t>
            </a:r>
            <a:r>
              <a:rPr lang="bn-BD" sz="3600" dirty="0" smtClean="0">
                <a:latin typeface="NikoshBAN" pitchFamily="2" charset="0"/>
                <a:cs typeface="NikoshBAN" pitchFamily="2" charset="0"/>
              </a:rPr>
              <a:t>কে </a:t>
            </a:r>
            <a:r>
              <a:rPr lang="bn-IN" sz="3600" dirty="0" smtClean="0">
                <a:latin typeface="NikoshBAN" pitchFamily="2" charset="0"/>
                <a:cs typeface="NikoshBAN" pitchFamily="2" charset="0"/>
              </a:rPr>
              <a:t> </a:t>
            </a:r>
            <a:r>
              <a:rPr lang="bn-BD" sz="3600" dirty="0" smtClean="0">
                <a:latin typeface="NikoshBAN" pitchFamily="2" charset="0"/>
                <a:cs typeface="NikoshBAN" pitchFamily="2" charset="0"/>
              </a:rPr>
              <a:t>বিশেষ </a:t>
            </a:r>
            <a:r>
              <a:rPr lang="bn-BD" sz="3600" dirty="0">
                <a:latin typeface="NikoshBAN" pitchFamily="2" charset="0"/>
                <a:cs typeface="NikoshBAN" pitchFamily="2" charset="0"/>
              </a:rPr>
              <a:t>করে পাতার উপরে ও নিচে কিউটিনের </a:t>
            </a:r>
            <a:r>
              <a:rPr lang="bn-BD" sz="3600" dirty="0" smtClean="0">
                <a:latin typeface="NikoshBAN" pitchFamily="2" charset="0"/>
                <a:cs typeface="NikoshBAN" pitchFamily="2" charset="0"/>
              </a:rPr>
              <a:t>আবরণ</a:t>
            </a:r>
            <a:r>
              <a:rPr lang="bn-IN" sz="3600" dirty="0" smtClean="0">
                <a:latin typeface="NikoshBAN" pitchFamily="2" charset="0"/>
                <a:cs typeface="NikoshBAN" pitchFamily="2" charset="0"/>
              </a:rPr>
              <a:t> </a:t>
            </a:r>
            <a:r>
              <a:rPr lang="bn-BD" sz="3600" dirty="0" smtClean="0">
                <a:latin typeface="NikoshBAN" pitchFamily="2" charset="0"/>
                <a:cs typeface="NikoshBAN" pitchFamily="2" charset="0"/>
              </a:rPr>
              <a:t>থাকে।একে </a:t>
            </a:r>
            <a:r>
              <a:rPr lang="bn-BD" sz="3600" dirty="0">
                <a:latin typeface="NikoshBAN" pitchFamily="2" charset="0"/>
                <a:cs typeface="NikoshBAN" pitchFamily="2" charset="0"/>
              </a:rPr>
              <a:t>কিউটিকল </a:t>
            </a:r>
            <a:r>
              <a:rPr lang="bn-BD" sz="3600" dirty="0" smtClean="0">
                <a:latin typeface="NikoshBAN" pitchFamily="2" charset="0"/>
                <a:cs typeface="NikoshBAN" pitchFamily="2" charset="0"/>
              </a:rPr>
              <a:t>বলে</a:t>
            </a:r>
            <a:r>
              <a:rPr lang="bn-IN" sz="3600" dirty="0" smtClean="0">
                <a:latin typeface="NikoshBAN" pitchFamily="2" charset="0"/>
                <a:cs typeface="NikoshBAN" pitchFamily="2" charset="0"/>
              </a:rPr>
              <a:t>। </a:t>
            </a:r>
            <a:endParaRPr lang="en-US" sz="3600" dirty="0" smtClean="0">
              <a:latin typeface="NikoshBAN" pitchFamily="2" charset="0"/>
              <a:cs typeface="NikoshBAN" pitchFamily="2"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88572" y="1447801"/>
            <a:ext cx="5045208" cy="3335916"/>
          </a:xfrm>
          <a:prstGeom prst="rect">
            <a:avLst/>
          </a:prstGeom>
          <a:ln w="38100">
            <a:solidFill>
              <a:schemeClr val="accent1"/>
            </a:solidFill>
          </a:ln>
        </p:spPr>
      </p:pic>
    </p:spTree>
    <p:extLst>
      <p:ext uri="{BB962C8B-B14F-4D97-AF65-F5344CB8AC3E}">
        <p14:creationId xmlns:p14="http://schemas.microsoft.com/office/powerpoint/2010/main" val="1609002909"/>
      </p:ext>
    </p:extLst>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ppt_x"/>
                                          </p:val>
                                        </p:tav>
                                        <p:tav tm="100000">
                                          <p:val>
                                            <p:strVal val="#ppt_x"/>
                                          </p:val>
                                        </p:tav>
                                      </p:tavLst>
                                    </p:anim>
                                    <p:anim calcmode="lin" valueType="num">
                                      <p:cBhvr additive="base">
                                        <p:cTn id="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1000"/>
                                        <p:tgtEl>
                                          <p:spTgt spid="26"/>
                                        </p:tgtEl>
                                      </p:cBhvr>
                                    </p:animEffect>
                                    <p:anim calcmode="lin" valueType="num">
                                      <p:cBhvr>
                                        <p:cTn id="14" dur="1000" fill="hold"/>
                                        <p:tgtEl>
                                          <p:spTgt spid="26"/>
                                        </p:tgtEl>
                                        <p:attrNameLst>
                                          <p:attrName>ppt_x</p:attrName>
                                        </p:attrNameLst>
                                      </p:cBhvr>
                                      <p:tavLst>
                                        <p:tav tm="0">
                                          <p:val>
                                            <p:strVal val="#ppt_x"/>
                                          </p:val>
                                        </p:tav>
                                        <p:tav tm="100000">
                                          <p:val>
                                            <p:strVal val="#ppt_x"/>
                                          </p:val>
                                        </p:tav>
                                      </p:tavLst>
                                    </p:anim>
                                    <p:anim calcmode="lin" valueType="num">
                                      <p:cBhvr>
                                        <p:cTn id="15"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circle(in)">
                                      <p:cBhvr>
                                        <p:cTn id="2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15635" y="5372897"/>
            <a:ext cx="8520547" cy="11723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chemeClr val="tx1"/>
                </a:solidFill>
                <a:latin typeface="NikoshBAN" panose="02000000000000000000" pitchFamily="2" charset="0"/>
                <a:cs typeface="NikoshBAN" panose="02000000000000000000" pitchFamily="2" charset="0"/>
              </a:rPr>
              <a:t>মুলরোম মাটির সূক্ষ্মকণার ফাঁকে ফাঁকে লেগে থাকা কৈশিক পানি অভিস্রবণ প্রক্রিয়ায় নিজ দেহে টেনে নেয়। </a:t>
            </a:r>
            <a:endParaRPr lang="en-US" sz="3600" dirty="0">
              <a:solidFill>
                <a:schemeClr val="tx1"/>
              </a:solidFill>
              <a:latin typeface="NikoshBAN" panose="02000000000000000000" pitchFamily="2" charset="0"/>
              <a:cs typeface="NikoshBAN" panose="02000000000000000000" pitchFamily="2" charset="0"/>
            </a:endParaRPr>
          </a:p>
        </p:txBody>
      </p:sp>
      <p:pic>
        <p:nvPicPr>
          <p:cNvPr id="10242" name="Picture 2" descr="C:\Users\Tumpa\Desktop\indexnn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9708" y="512618"/>
            <a:ext cx="7079673" cy="39485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601774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5366645"/>
            <a:ext cx="8783782" cy="1077218"/>
          </a:xfrm>
          <a:prstGeom prst="rect">
            <a:avLst/>
          </a:prstGeom>
        </p:spPr>
        <p:txBody>
          <a:bodyPr wrap="square">
            <a:spAutoFit/>
          </a:bodyPr>
          <a:lstStyle/>
          <a:p>
            <a:r>
              <a:rPr lang="en-US" sz="3200" dirty="0" smtClean="0">
                <a:latin typeface="Times New Roman" pitchFamily="18" charset="0"/>
                <a:cs typeface="Times New Roman" pitchFamily="18" charset="0"/>
              </a:rPr>
              <a:t>  </a:t>
            </a:r>
            <a:r>
              <a:rPr lang="bn-IN" sz="3200" dirty="0" smtClean="0">
                <a:latin typeface="NikoshBAN" pitchFamily="2" charset="0"/>
                <a:cs typeface="NikoshBAN" pitchFamily="2" charset="0"/>
              </a:rPr>
              <a:t>উদ্ভিদের জন্য প্রয়োজনীয় খনিজ লবণ এর উৎস মাটিস্থ পানি।মাটিস্থ পানিতে খনিজ লবণ দ্রবীভূত অবস্থায় থাকে। </a:t>
            </a:r>
            <a:endParaRPr lang="en-US" sz="4000" dirty="0"/>
          </a:p>
        </p:txBody>
      </p:sp>
      <p:pic>
        <p:nvPicPr>
          <p:cNvPr id="11266" name="Picture 2" descr="C:\Users\Tumpa\Desktop\indexoas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0486" y="1164674"/>
            <a:ext cx="5222299" cy="397625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191491" y="766935"/>
            <a:ext cx="5320145" cy="584775"/>
          </a:xfrm>
          <a:prstGeom prst="rect">
            <a:avLst/>
          </a:prstGeom>
        </p:spPr>
        <p:txBody>
          <a:bodyPr wrap="square">
            <a:spAutoFit/>
          </a:bodyPr>
          <a:lstStyle/>
          <a:p>
            <a:r>
              <a:rPr lang="en-US" sz="3200" dirty="0" smtClean="0">
                <a:latin typeface="Times New Roman" pitchFamily="18" charset="0"/>
                <a:cs typeface="Times New Roman" pitchFamily="18" charset="0"/>
              </a:rPr>
              <a:t>  </a:t>
            </a:r>
            <a:r>
              <a:rPr lang="bn-IN" sz="3200" dirty="0" smtClean="0">
                <a:latin typeface="NikoshBAN" pitchFamily="2" charset="0"/>
                <a:cs typeface="NikoshBAN" pitchFamily="2" charset="0"/>
              </a:rPr>
              <a:t>উদ্ভিদের খনিজ লবণ শোষণ পদ্ধতি</a:t>
            </a:r>
            <a:endParaRPr lang="en-US" sz="4000" dirty="0"/>
          </a:p>
        </p:txBody>
      </p:sp>
    </p:spTree>
    <p:extLst>
      <p:ext uri="{BB962C8B-B14F-4D97-AF65-F5344CB8AC3E}">
        <p14:creationId xmlns:p14="http://schemas.microsoft.com/office/powerpoint/2010/main" val="3227985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flipH="1">
            <a:off x="152400" y="1295400"/>
            <a:ext cx="7761677" cy="461665"/>
          </a:xfrm>
          <a:prstGeom prst="rect">
            <a:avLst/>
          </a:prstGeom>
          <a:solidFill>
            <a:schemeClr val="bg1"/>
          </a:solidFill>
          <a:ln w="19050">
            <a:noFill/>
          </a:ln>
        </p:spPr>
        <p:txBody>
          <a:bodyPr wrap="square" rtlCol="0">
            <a:spAutoFit/>
          </a:bodyPr>
          <a:lstStyle/>
          <a:p>
            <a:r>
              <a:rPr lang="bn-IN" sz="2400" dirty="0" smtClean="0">
                <a:latin typeface="NikoshBAN" pitchFamily="2" charset="0"/>
                <a:cs typeface="NikoshBAN" pitchFamily="2" charset="0"/>
              </a:rPr>
              <a:t>প্রশ্নঃ পানিতে তুঁতের ব্যাপন প্রক্রিয়া পর্যবেক্ষণকর । </a:t>
            </a:r>
            <a:endParaRPr lang="en-US" sz="2400" dirty="0">
              <a:latin typeface="NikoshBAN" panose="02000000000000000000" pitchFamily="2" charset="0"/>
              <a:cs typeface="NikoshBAN" panose="02000000000000000000" pitchFamily="2" charset="0"/>
            </a:endParaRPr>
          </a:p>
        </p:txBody>
      </p:sp>
      <p:sp>
        <p:nvSpPr>
          <p:cNvPr id="74" name="TextBox 73"/>
          <p:cNvSpPr txBox="1"/>
          <p:nvPr/>
        </p:nvSpPr>
        <p:spPr>
          <a:xfrm>
            <a:off x="1929579" y="356532"/>
            <a:ext cx="4544291" cy="923330"/>
          </a:xfrm>
          <a:prstGeom prst="rect">
            <a:avLst/>
          </a:prstGeom>
          <a:noFill/>
          <a:ln w="19050">
            <a:noFill/>
          </a:ln>
        </p:spPr>
        <p:txBody>
          <a:bodyPr wrap="square" rtlCol="0">
            <a:spAutoFit/>
          </a:bodyPr>
          <a:lstStyle/>
          <a:p>
            <a:pPr algn="ctr"/>
            <a:r>
              <a:rPr lang="bn-IN" sz="5400" dirty="0" smtClean="0">
                <a:latin typeface="NikoshBAN" panose="02000000000000000000" pitchFamily="2" charset="0"/>
                <a:cs typeface="NikoshBAN" panose="02000000000000000000" pitchFamily="2" charset="0"/>
              </a:rPr>
              <a:t>দলীয় কাজ</a:t>
            </a:r>
            <a:endParaRPr lang="en-US" sz="5400" dirty="0">
              <a:latin typeface="NikoshBAN" panose="02000000000000000000" pitchFamily="2" charset="0"/>
              <a:cs typeface="NikoshBAN" panose="02000000000000000000" pitchFamily="2" charset="0"/>
            </a:endParaRPr>
          </a:p>
        </p:txBody>
      </p:sp>
      <p:pic>
        <p:nvPicPr>
          <p:cNvPr id="7170" name="Picture 2" descr="C:\Users\Tumpa\Desktop\indexp987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828800"/>
            <a:ext cx="3629890" cy="174103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038600" y="3810000"/>
            <a:ext cx="4724400" cy="461665"/>
          </a:xfrm>
          <a:prstGeom prst="rect">
            <a:avLst/>
          </a:prstGeom>
          <a:noFill/>
        </p:spPr>
        <p:txBody>
          <a:bodyPr wrap="square" rtlCol="0">
            <a:spAutoFit/>
          </a:bodyPr>
          <a:lstStyle/>
          <a:p>
            <a:r>
              <a:rPr lang="bn-IN" sz="2400" dirty="0" smtClean="0">
                <a:latin typeface="NikoshBAN" pitchFamily="2" charset="0"/>
                <a:cs typeface="NikoshBAN" pitchFamily="2" charset="0"/>
              </a:rPr>
              <a:t>প্রশ্নঃ </a:t>
            </a:r>
            <a:r>
              <a:rPr lang="en-US" sz="2400" dirty="0" smtClean="0">
                <a:latin typeface="NikoshBAN" pitchFamily="2" charset="0"/>
                <a:cs typeface="NikoshBAN" pitchFamily="2" charset="0"/>
              </a:rPr>
              <a:t> </a:t>
            </a:r>
            <a:r>
              <a:rPr lang="bn-IN" sz="2400" dirty="0" smtClean="0">
                <a:latin typeface="NikoshBAN" pitchFamily="2" charset="0"/>
                <a:cs typeface="NikoshBAN" pitchFamily="2" charset="0"/>
              </a:rPr>
              <a:t>প্রস্বেদনের  পরীক্ষা প্রমাণ কর।</a:t>
            </a:r>
            <a:r>
              <a:rPr lang="en-US" sz="2400" dirty="0" smtClean="0">
                <a:latin typeface="NikoshBAN" pitchFamily="2" charset="0"/>
                <a:cs typeface="NikoshBAN" pitchFamily="2" charset="0"/>
              </a:rPr>
              <a:t> </a:t>
            </a:r>
            <a:endParaRPr lang="en-US" sz="2400" dirty="0"/>
          </a:p>
        </p:txBody>
      </p:sp>
      <p:pic>
        <p:nvPicPr>
          <p:cNvPr id="6" name="Picture 5" descr="Picture1.jpg"/>
          <p:cNvPicPr>
            <a:picLocks noChangeAspect="1"/>
          </p:cNvPicPr>
          <p:nvPr/>
        </p:nvPicPr>
        <p:blipFill>
          <a:blip r:embed="rId3"/>
          <a:stretch>
            <a:fillRect/>
          </a:stretch>
        </p:blipFill>
        <p:spPr>
          <a:xfrm>
            <a:off x="4648200" y="4343400"/>
            <a:ext cx="3402106" cy="2342367"/>
          </a:xfrm>
          <a:prstGeom prst="rect">
            <a:avLst/>
          </a:prstGeom>
        </p:spPr>
      </p:pic>
    </p:spTree>
    <p:extLst>
      <p:ext uri="{BB962C8B-B14F-4D97-AF65-F5344CB8AC3E}">
        <p14:creationId xmlns:p14="http://schemas.microsoft.com/office/powerpoint/2010/main" val="3994232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
                                            <p:bg/>
                                          </p:spTgt>
                                        </p:tgtEl>
                                        <p:attrNameLst>
                                          <p:attrName>style.visibility</p:attrName>
                                        </p:attrNameLst>
                                      </p:cBhvr>
                                      <p:to>
                                        <p:strVal val="visible"/>
                                      </p:to>
                                    </p:set>
                                    <p:animEffect transition="in" filter="wipe(left)">
                                      <p:cBhvr>
                                        <p:cTn id="7" dur="2000"/>
                                        <p:tgtEl>
                                          <p:spTgt spid="22">
                                            <p:bg/>
                                          </p:spTgt>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22">
                                            <p:txEl>
                                              <p:pRg st="0" end="0"/>
                                            </p:txEl>
                                          </p:spTgt>
                                        </p:tgtEl>
                                        <p:attrNameLst>
                                          <p:attrName>style.visibility</p:attrName>
                                        </p:attrNameLst>
                                      </p:cBhvr>
                                      <p:to>
                                        <p:strVal val="visible"/>
                                      </p:to>
                                    </p:set>
                                    <p:animEffect transition="in" filter="wipe(left)">
                                      <p:cBhvr>
                                        <p:cTn id="11" dur="2000"/>
                                        <p:tgtEl>
                                          <p:spTgt spid="22">
                                            <p:txEl>
                                              <p:pRg st="0" end="0"/>
                                            </p:txEl>
                                          </p:spTgt>
                                        </p:tgtEl>
                                      </p:cBhvr>
                                    </p:animEffect>
                                  </p:childTnLst>
                                </p:cTn>
                              </p:par>
                            </p:childTnLst>
                          </p:cTn>
                        </p:par>
                        <p:par>
                          <p:cTn id="12" fill="hold">
                            <p:stCondLst>
                              <p:cond delay="4000"/>
                            </p:stCondLst>
                            <p:childTnLst>
                              <p:par>
                                <p:cTn id="13" presetID="16" presetClass="entr" presetSubtype="37" fill="hold" grpId="0" nodeType="afterEffect">
                                  <p:stCondLst>
                                    <p:cond delay="0"/>
                                  </p:stCondLst>
                                  <p:childTnLst>
                                    <p:set>
                                      <p:cBhvr>
                                        <p:cTn id="14" dur="1" fill="hold">
                                          <p:stCondLst>
                                            <p:cond delay="0"/>
                                          </p:stCondLst>
                                        </p:cTn>
                                        <p:tgtEl>
                                          <p:spTgt spid="74"/>
                                        </p:tgtEl>
                                        <p:attrNameLst>
                                          <p:attrName>style.visibility</p:attrName>
                                        </p:attrNameLst>
                                      </p:cBhvr>
                                      <p:to>
                                        <p:strVal val="visible"/>
                                      </p:to>
                                    </p:set>
                                    <p:animEffect transition="in" filter="barn(outVertical)">
                                      <p:cBhvr>
                                        <p:cTn id="15" dur="2000"/>
                                        <p:tgtEl>
                                          <p:spTgt spid="74"/>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7170"/>
                                        </p:tgtEl>
                                        <p:attrNameLst>
                                          <p:attrName>style.visibility</p:attrName>
                                        </p:attrNameLst>
                                      </p:cBhvr>
                                      <p:to>
                                        <p:strVal val="visible"/>
                                      </p:to>
                                    </p:set>
                                    <p:animEffect transition="in" filter="fade">
                                      <p:cBhvr>
                                        <p:cTn id="20" dur="1000"/>
                                        <p:tgtEl>
                                          <p:spTgt spid="7170"/>
                                        </p:tgtEl>
                                      </p:cBhvr>
                                    </p:animEffect>
                                    <p:anim calcmode="lin" valueType="num">
                                      <p:cBhvr>
                                        <p:cTn id="21" dur="1000" fill="hold"/>
                                        <p:tgtEl>
                                          <p:spTgt spid="7170"/>
                                        </p:tgtEl>
                                        <p:attrNameLst>
                                          <p:attrName>ppt_x</p:attrName>
                                        </p:attrNameLst>
                                      </p:cBhvr>
                                      <p:tavLst>
                                        <p:tav tm="0">
                                          <p:val>
                                            <p:strVal val="#ppt_x"/>
                                          </p:val>
                                        </p:tav>
                                        <p:tav tm="100000">
                                          <p:val>
                                            <p:strVal val="#ppt_x"/>
                                          </p:val>
                                        </p:tav>
                                      </p:tavLst>
                                    </p:anim>
                                    <p:anim calcmode="lin" valueType="num">
                                      <p:cBhvr>
                                        <p:cTn id="22" dur="1000" fill="hold"/>
                                        <p:tgtEl>
                                          <p:spTgt spid="717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uild="p" animBg="1"/>
      <p:bldP spid="7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73926" y="633623"/>
            <a:ext cx="3408219" cy="923330"/>
          </a:xfrm>
          <a:prstGeom prst="rect">
            <a:avLst/>
          </a:prstGeom>
          <a:noFill/>
          <a:ln w="19050">
            <a:noFill/>
          </a:ln>
        </p:spPr>
        <p:txBody>
          <a:bodyPr wrap="square" rtlCol="0">
            <a:spAutoFit/>
          </a:bodyPr>
          <a:lstStyle/>
          <a:p>
            <a:pPr algn="ctr"/>
            <a:r>
              <a:rPr lang="bn-IN" sz="5400" dirty="0" smtClean="0">
                <a:latin typeface="NikoshBAN" panose="02000000000000000000" pitchFamily="2" charset="0"/>
                <a:cs typeface="NikoshBAN" panose="02000000000000000000" pitchFamily="2" charset="0"/>
              </a:rPr>
              <a:t>একক  কাজ</a:t>
            </a:r>
            <a:endParaRPr lang="en-US" sz="5400" dirty="0">
              <a:latin typeface="NikoshBAN" panose="02000000000000000000" pitchFamily="2" charset="0"/>
              <a:cs typeface="NikoshBAN" panose="02000000000000000000" pitchFamily="2" charset="0"/>
            </a:endParaRPr>
          </a:p>
        </p:txBody>
      </p:sp>
      <p:sp>
        <p:nvSpPr>
          <p:cNvPr id="3" name="TextBox 2"/>
          <p:cNvSpPr txBox="1"/>
          <p:nvPr/>
        </p:nvSpPr>
        <p:spPr>
          <a:xfrm>
            <a:off x="651163" y="2891913"/>
            <a:ext cx="6802583" cy="646331"/>
          </a:xfrm>
          <a:prstGeom prst="rect">
            <a:avLst/>
          </a:prstGeom>
          <a:noFill/>
          <a:ln w="19050">
            <a:noFill/>
          </a:ln>
        </p:spPr>
        <p:txBody>
          <a:bodyPr wrap="square" rtlCol="0">
            <a:spAutoFit/>
          </a:bodyPr>
          <a:lstStyle/>
          <a:p>
            <a:pPr algn="ctr"/>
            <a:r>
              <a:rPr lang="bn-IN" sz="3600" dirty="0" smtClean="0">
                <a:latin typeface="NikoshBAN" panose="02000000000000000000" pitchFamily="2" charset="0"/>
                <a:cs typeface="NikoshBAN" panose="02000000000000000000" pitchFamily="2" charset="0"/>
              </a:rPr>
              <a:t>প্রশ্নঃব্যাপন ও অভিস্রবণ এর মধ্যে পার্থক্য লিখ।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31404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2000"/>
                                        <p:tgtEl>
                                          <p:spTgt spid="2"/>
                                        </p:tgtEl>
                                      </p:cBhvr>
                                    </p:animEffect>
                                  </p:childTnLst>
                                </p:cTn>
                              </p:par>
                            </p:childTnLst>
                          </p:cTn>
                        </p:par>
                        <p:par>
                          <p:cTn id="8" fill="hold">
                            <p:stCondLst>
                              <p:cond delay="2000"/>
                            </p:stCondLst>
                            <p:childTnLst>
                              <p:par>
                                <p:cTn id="9" presetID="16" presetClass="entr" presetSubtype="37"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arn(outVertical)">
                                      <p:cBhvr>
                                        <p:cTn id="11" dur="20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1"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99854" y="328114"/>
            <a:ext cx="3103419" cy="923330"/>
          </a:xfrm>
          <a:prstGeom prst="rect">
            <a:avLst/>
          </a:prstGeom>
          <a:solidFill>
            <a:schemeClr val="bg1"/>
          </a:solidFill>
          <a:ln w="19050">
            <a:noFill/>
          </a:ln>
        </p:spPr>
        <p:txBody>
          <a:bodyPr wrap="square" rtlCol="0">
            <a:spAutoFit/>
          </a:bodyPr>
          <a:lstStyle/>
          <a:p>
            <a:pPr algn="ctr"/>
            <a:r>
              <a:rPr lang="bn-IN" sz="5400" dirty="0" smtClean="0">
                <a:latin typeface="NikoshBAN" panose="02000000000000000000" pitchFamily="2" charset="0"/>
                <a:cs typeface="NikoshBAN" panose="02000000000000000000" pitchFamily="2" charset="0"/>
              </a:rPr>
              <a:t>মুল্যায়ন</a:t>
            </a:r>
            <a:endParaRPr lang="en-US" sz="5400" dirty="0">
              <a:latin typeface="NikoshBAN" panose="02000000000000000000" pitchFamily="2" charset="0"/>
              <a:cs typeface="NikoshBAN" panose="02000000000000000000" pitchFamily="2" charset="0"/>
            </a:endParaRPr>
          </a:p>
        </p:txBody>
      </p:sp>
      <p:sp>
        <p:nvSpPr>
          <p:cNvPr id="13" name="Rectangle 12"/>
          <p:cNvSpPr/>
          <p:nvPr/>
        </p:nvSpPr>
        <p:spPr>
          <a:xfrm>
            <a:off x="900128" y="2514742"/>
            <a:ext cx="7592707" cy="2246769"/>
          </a:xfrm>
          <a:prstGeom prst="rect">
            <a:avLst/>
          </a:prstGeom>
          <a:ln>
            <a:noFill/>
          </a:ln>
        </p:spPr>
        <p:txBody>
          <a:bodyPr wrap="square">
            <a:spAutoFit/>
          </a:bodyPr>
          <a:lstStyle/>
          <a:p>
            <a:r>
              <a:rPr lang="bn-IN" sz="2800" dirty="0" smtClean="0">
                <a:latin typeface="NikoshBAN" pitchFamily="2" charset="0"/>
                <a:cs typeface="NikoshBAN" pitchFamily="2" charset="0"/>
              </a:rPr>
              <a:t> </a:t>
            </a:r>
          </a:p>
          <a:p>
            <a:r>
              <a:rPr lang="bn-IN" sz="2800" dirty="0" smtClean="0">
                <a:latin typeface="NikoshBAN" pitchFamily="2" charset="0"/>
                <a:cs typeface="NikoshBAN" pitchFamily="2" charset="0"/>
              </a:rPr>
              <a:t>১।</a:t>
            </a:r>
            <a:r>
              <a:rPr lang="en-US" sz="2800" dirty="0" smtClean="0">
                <a:latin typeface="NikoshBAN" pitchFamily="2" charset="0"/>
                <a:cs typeface="NikoshBAN" pitchFamily="2" charset="0"/>
              </a:rPr>
              <a:t> </a:t>
            </a:r>
            <a:r>
              <a:rPr lang="bn-IN" sz="2800" dirty="0" smtClean="0">
                <a:latin typeface="NikoshBAN" pitchFamily="2" charset="0"/>
                <a:cs typeface="NikoshBAN" pitchFamily="2" charset="0"/>
              </a:rPr>
              <a:t>ব্যাপন কাকে বলে? </a:t>
            </a:r>
          </a:p>
          <a:p>
            <a:r>
              <a:rPr lang="bn-IN" sz="2800" dirty="0" smtClean="0">
                <a:latin typeface="NikoshBAN" pitchFamily="2" charset="0"/>
                <a:cs typeface="NikoshBAN" pitchFamily="2" charset="0"/>
              </a:rPr>
              <a:t>২। জীবকোষের প্লাজমা পর্দা কি হিসাবে কাজ করে? </a:t>
            </a:r>
          </a:p>
          <a:p>
            <a:r>
              <a:rPr lang="bn-IN" sz="2800" dirty="0" smtClean="0">
                <a:latin typeface="NikoshBAN" pitchFamily="2" charset="0"/>
                <a:cs typeface="NikoshBAN" pitchFamily="2" charset="0"/>
              </a:rPr>
              <a:t>৩। কোষস্থিত পানি ও দ্রবীভূত খনিজ লবণকে একত্রে কি বলে?</a:t>
            </a:r>
          </a:p>
          <a:p>
            <a:r>
              <a:rPr lang="bn-IN" sz="2800" dirty="0" smtClean="0">
                <a:latin typeface="NikoshBAN" pitchFamily="2" charset="0"/>
                <a:cs typeface="NikoshBAN" pitchFamily="2" charset="0"/>
              </a:rPr>
              <a:t>৪। ব্যাপন ও অভিস্রবনের মধ্যে দুইটি পার্থক্য লিখ?  </a:t>
            </a:r>
          </a:p>
        </p:txBody>
      </p:sp>
    </p:spTree>
    <p:extLst>
      <p:ext uri="{BB962C8B-B14F-4D97-AF65-F5344CB8AC3E}">
        <p14:creationId xmlns:p14="http://schemas.microsoft.com/office/powerpoint/2010/main" val="1200316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04655" y="507998"/>
            <a:ext cx="3283527" cy="923330"/>
          </a:xfrm>
          <a:prstGeom prst="rect">
            <a:avLst/>
          </a:prstGeom>
          <a:solidFill>
            <a:schemeClr val="bg1"/>
          </a:solidFill>
          <a:ln w="19050">
            <a:noFill/>
          </a:ln>
        </p:spPr>
        <p:txBody>
          <a:bodyPr wrap="square" rtlCol="0">
            <a:spAutoFit/>
          </a:bodyPr>
          <a:lstStyle/>
          <a:p>
            <a:pPr algn="ctr"/>
            <a:r>
              <a:rPr lang="bn-IN" sz="5400" dirty="0" smtClean="0">
                <a:solidFill>
                  <a:srgbClr val="C00000"/>
                </a:solidFill>
                <a:latin typeface="NikoshBAN" panose="02000000000000000000" pitchFamily="2" charset="0"/>
                <a:cs typeface="NikoshBAN" panose="02000000000000000000" pitchFamily="2" charset="0"/>
              </a:rPr>
              <a:t>বাড়ির কাজ</a:t>
            </a:r>
            <a:endParaRPr lang="en-US" sz="5400" dirty="0">
              <a:solidFill>
                <a:srgbClr val="C00000"/>
              </a:solidFill>
              <a:latin typeface="NikoshBAN" panose="02000000000000000000" pitchFamily="2" charset="0"/>
              <a:cs typeface="NikoshBAN" panose="02000000000000000000" pitchFamily="2" charset="0"/>
            </a:endParaRPr>
          </a:p>
        </p:txBody>
      </p:sp>
      <p:sp>
        <p:nvSpPr>
          <p:cNvPr id="5" name="TextBox 4"/>
          <p:cNvSpPr txBox="1"/>
          <p:nvPr/>
        </p:nvSpPr>
        <p:spPr>
          <a:xfrm>
            <a:off x="0" y="2133600"/>
            <a:ext cx="9144000" cy="1066800"/>
          </a:xfrm>
          <a:prstGeom prst="rect">
            <a:avLst/>
          </a:prstGeom>
          <a:noFill/>
        </p:spPr>
        <p:txBody>
          <a:bodyPr wrap="square" rtlCol="0">
            <a:spAutoFit/>
          </a:bodyPr>
          <a:lstStyle/>
          <a:p>
            <a:r>
              <a:rPr lang="bn-IN" sz="3200" dirty="0" smtClean="0">
                <a:latin typeface="NikoshBAN" pitchFamily="2" charset="0"/>
                <a:cs typeface="NikoshBAN" pitchFamily="2" charset="0"/>
              </a:rPr>
              <a:t>প্রশ্নঃ  </a:t>
            </a:r>
            <a:r>
              <a:rPr lang="bn-BD" sz="3200" dirty="0">
                <a:ln w="11430"/>
                <a:solidFill>
                  <a:srgbClr val="7030A0"/>
                </a:solidFill>
                <a:latin typeface="NikoshBAN" pitchFamily="2" charset="0"/>
                <a:cs typeface="NikoshBAN" pitchFamily="2" charset="0"/>
              </a:rPr>
              <a:t>ঘরের এক কোনায়  সেন্টের বোতলের মুখ খুলে রাখলে কী ঘটবে </a:t>
            </a:r>
            <a:r>
              <a:rPr lang="bn-BD" sz="3200" dirty="0" smtClean="0">
                <a:ln w="11430"/>
                <a:solidFill>
                  <a:srgbClr val="7030A0"/>
                </a:solidFill>
                <a:latin typeface="NikoshBAN" pitchFamily="2" charset="0"/>
                <a:cs typeface="NikoshBAN" pitchFamily="2" charset="0"/>
              </a:rPr>
              <a:t>?</a:t>
            </a:r>
            <a:endParaRPr lang="en-US" sz="3200" dirty="0">
              <a:ln w="11430"/>
              <a:solidFill>
                <a:srgbClr val="7030A0"/>
              </a:solidFill>
              <a:latin typeface="NikoshBAN" pitchFamily="2" charset="0"/>
              <a:cs typeface="NikoshBAN" pitchFamily="2" charset="0"/>
            </a:endParaRPr>
          </a:p>
        </p:txBody>
      </p:sp>
      <p:pic>
        <p:nvPicPr>
          <p:cNvPr id="5122" name="Picture 2" descr="C:\Users\Tumpa\Desktop\olp0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325090"/>
            <a:ext cx="9144000" cy="35329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501673"/>
      </p:ext>
    </p:extLst>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122"/>
                                        </p:tgtEl>
                                        <p:attrNameLst>
                                          <p:attrName>style.visibility</p:attrName>
                                        </p:attrNameLst>
                                      </p:cBhvr>
                                      <p:to>
                                        <p:strVal val="visible"/>
                                      </p:to>
                                    </p:set>
                                    <p:animEffect transition="in" filter="fade">
                                      <p:cBhvr>
                                        <p:cTn id="19" dur="1000"/>
                                        <p:tgtEl>
                                          <p:spTgt spid="5122"/>
                                        </p:tgtEl>
                                      </p:cBhvr>
                                    </p:animEffect>
                                    <p:anim calcmode="lin" valueType="num">
                                      <p:cBhvr>
                                        <p:cTn id="20" dur="1000" fill="hold"/>
                                        <p:tgtEl>
                                          <p:spTgt spid="5122"/>
                                        </p:tgtEl>
                                        <p:attrNameLst>
                                          <p:attrName>ppt_x</p:attrName>
                                        </p:attrNameLst>
                                      </p:cBhvr>
                                      <p:tavLst>
                                        <p:tav tm="0">
                                          <p:val>
                                            <p:strVal val="#ppt_x"/>
                                          </p:val>
                                        </p:tav>
                                        <p:tav tm="100000">
                                          <p:val>
                                            <p:strVal val="#ppt_x"/>
                                          </p:val>
                                        </p:tav>
                                      </p:tavLst>
                                    </p:anim>
                                    <p:anim calcmode="lin" valueType="num">
                                      <p:cBhvr>
                                        <p:cTn id="21" dur="1000" fill="hold"/>
                                        <p:tgtEl>
                                          <p:spTgt spid="51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s5.jpg"/>
          <p:cNvPicPr>
            <a:picLocks noChangeAspect="1"/>
          </p:cNvPicPr>
          <p:nvPr/>
        </p:nvPicPr>
        <p:blipFill>
          <a:blip r:embed="rId2"/>
          <a:stretch>
            <a:fillRect/>
          </a:stretch>
        </p:blipFill>
        <p:spPr>
          <a:xfrm>
            <a:off x="0" y="-16933"/>
            <a:ext cx="9029700" cy="6858000"/>
          </a:xfrm>
          <a:prstGeom prst="rect">
            <a:avLst/>
          </a:prstGeom>
        </p:spPr>
      </p:pic>
      <p:sp>
        <p:nvSpPr>
          <p:cNvPr id="5" name="Rectangle 4"/>
          <p:cNvSpPr/>
          <p:nvPr/>
        </p:nvSpPr>
        <p:spPr>
          <a:xfrm>
            <a:off x="3750516" y="2971800"/>
            <a:ext cx="3374642"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ইসমাইল</a:t>
            </a:r>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en-US" sz="54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আলী</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6" name="Rectangle 5"/>
          <p:cNvSpPr/>
          <p:nvPr/>
        </p:nvSpPr>
        <p:spPr>
          <a:xfrm>
            <a:off x="3429000" y="3810000"/>
            <a:ext cx="5486400" cy="954107"/>
          </a:xfrm>
          <a:prstGeom prst="rect">
            <a:avLst/>
          </a:prstGeom>
          <a:noFill/>
        </p:spPr>
        <p:txBody>
          <a:bodyPr wrap="square" lIns="91440" tIns="45720" rIns="91440" bIns="45720">
            <a:spAutoFit/>
          </a:bodyPr>
          <a:lstStyle/>
          <a:p>
            <a:pPr algn="ctr"/>
            <a:r>
              <a:rPr lang="en-US" sz="2800" dirty="0" err="1" smtClean="0">
                <a:ln w="0"/>
                <a:effectLst>
                  <a:outerShdw blurRad="38100" dist="19050" dir="2700000" algn="tl" rotWithShape="0">
                    <a:schemeClr val="dk1">
                      <a:alpha val="40000"/>
                    </a:schemeClr>
                  </a:outerShdw>
                </a:effectLst>
              </a:rPr>
              <a:t>দাসউরা</a:t>
            </a:r>
            <a:r>
              <a:rPr lang="en-US" sz="2800" dirty="0" smtClean="0">
                <a:ln w="0"/>
                <a:effectLst>
                  <a:outerShdw blurRad="38100" dist="19050" dir="2700000" algn="tl" rotWithShape="0">
                    <a:schemeClr val="dk1">
                      <a:alpha val="40000"/>
                    </a:schemeClr>
                  </a:outerShdw>
                </a:effectLst>
              </a:rPr>
              <a:t> </a:t>
            </a:r>
            <a:r>
              <a:rPr lang="en-US" sz="2800" dirty="0" err="1" smtClean="0">
                <a:ln w="0"/>
                <a:effectLst>
                  <a:outerShdw blurRad="38100" dist="19050" dir="2700000" algn="tl" rotWithShape="0">
                    <a:schemeClr val="dk1">
                      <a:alpha val="40000"/>
                    </a:schemeClr>
                  </a:outerShdw>
                </a:effectLst>
              </a:rPr>
              <a:t>সিনিয়র</a:t>
            </a:r>
            <a:r>
              <a:rPr lang="en-US" sz="2800" dirty="0" smtClean="0">
                <a:ln w="0"/>
                <a:effectLst>
                  <a:outerShdw blurRad="38100" dist="19050" dir="2700000" algn="tl" rotWithShape="0">
                    <a:schemeClr val="dk1">
                      <a:alpha val="40000"/>
                    </a:schemeClr>
                  </a:outerShdw>
                </a:effectLst>
              </a:rPr>
              <a:t> </a:t>
            </a:r>
            <a:r>
              <a:rPr lang="en-US" sz="2800" dirty="0" err="1" smtClean="0">
                <a:ln w="0"/>
                <a:effectLst>
                  <a:outerShdw blurRad="38100" dist="19050" dir="2700000" algn="tl" rotWithShape="0">
                    <a:schemeClr val="dk1">
                      <a:alpha val="40000"/>
                    </a:schemeClr>
                  </a:outerShdw>
                </a:effectLst>
              </a:rPr>
              <a:t>আলিম</a:t>
            </a:r>
            <a:r>
              <a:rPr lang="en-US" sz="2800" dirty="0" smtClean="0">
                <a:ln w="0"/>
                <a:effectLst>
                  <a:outerShdw blurRad="38100" dist="19050" dir="2700000" algn="tl" rotWithShape="0">
                    <a:schemeClr val="dk1">
                      <a:alpha val="40000"/>
                    </a:schemeClr>
                  </a:outerShdw>
                </a:effectLst>
              </a:rPr>
              <a:t> </a:t>
            </a:r>
            <a:r>
              <a:rPr lang="en-US" sz="2800" dirty="0" err="1" smtClean="0">
                <a:ln w="0"/>
                <a:effectLst>
                  <a:outerShdw blurRad="38100" dist="19050" dir="2700000" algn="tl" rotWithShape="0">
                    <a:schemeClr val="dk1">
                      <a:alpha val="40000"/>
                    </a:schemeClr>
                  </a:outerShdw>
                </a:effectLst>
              </a:rPr>
              <a:t>মাদরাসা</a:t>
            </a:r>
            <a:endParaRPr lang="en-US" sz="2800" dirty="0" smtClean="0">
              <a:ln w="0"/>
              <a:effectLst>
                <a:outerShdw blurRad="38100" dist="19050" dir="2700000" algn="tl" rotWithShape="0">
                  <a:schemeClr val="dk1">
                    <a:alpha val="40000"/>
                  </a:schemeClr>
                </a:outerShdw>
              </a:effectLst>
            </a:endParaRPr>
          </a:p>
          <a:p>
            <a:pPr algn="ctr"/>
            <a:r>
              <a:rPr lang="en-US" sz="2800" dirty="0" err="1" smtClean="0">
                <a:ln w="0"/>
                <a:effectLst>
                  <a:outerShdw blurRad="38100" dist="19050" dir="2700000" algn="tl" rotWithShape="0">
                    <a:schemeClr val="dk1">
                      <a:alpha val="40000"/>
                    </a:schemeClr>
                  </a:outerShdw>
                </a:effectLst>
              </a:rPr>
              <a:t>বিয়ানিবাজার</a:t>
            </a:r>
            <a:r>
              <a:rPr lang="en-US" sz="2800" dirty="0" smtClean="0">
                <a:ln w="0"/>
                <a:effectLst>
                  <a:outerShdw blurRad="38100" dist="19050" dir="2700000" algn="tl" rotWithShape="0">
                    <a:schemeClr val="dk1">
                      <a:alpha val="40000"/>
                    </a:schemeClr>
                  </a:outerShdw>
                </a:effectLst>
              </a:rPr>
              <a:t> </a:t>
            </a:r>
            <a:r>
              <a:rPr lang="en-US" sz="2800" dirty="0" err="1" smtClean="0">
                <a:ln w="0"/>
                <a:effectLst>
                  <a:outerShdw blurRad="38100" dist="19050" dir="2700000" algn="tl" rotWithShape="0">
                    <a:schemeClr val="dk1">
                      <a:alpha val="40000"/>
                    </a:schemeClr>
                  </a:outerShdw>
                </a:effectLst>
              </a:rPr>
              <a:t>সিলেট</a:t>
            </a:r>
            <a:endParaRPr lang="en-US" sz="2800" dirty="0">
              <a:ln w="0"/>
              <a:effectLst>
                <a:outerShdw blurRad="38100" dist="19050" dir="2700000" algn="tl" rotWithShape="0">
                  <a:schemeClr val="dk1">
                    <a:alpha val="40000"/>
                  </a:schemeClr>
                </a:outerShdw>
              </a:effectLst>
            </a:endParaRPr>
          </a:p>
        </p:txBody>
      </p:sp>
      <p:sp>
        <p:nvSpPr>
          <p:cNvPr id="7" name="Rectangle 6"/>
          <p:cNvSpPr/>
          <p:nvPr/>
        </p:nvSpPr>
        <p:spPr>
          <a:xfrm>
            <a:off x="5334000" y="1828800"/>
            <a:ext cx="2499402" cy="52322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800" b="1" cap="all"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শিক্ষক</a:t>
            </a:r>
            <a:r>
              <a:rPr lang="en-US" sz="28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en-US" sz="2800" b="1" cap="all"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পরিচিতি</a:t>
            </a:r>
            <a:endParaRPr lang="en-US" sz="28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60274" y="320795"/>
            <a:ext cx="2824490" cy="2824490"/>
          </a:xfrm>
          <a:prstGeom prst="ellipse">
            <a:avLst/>
          </a:prstGeom>
        </p:spPr>
      </p:pic>
    </p:spTree>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2.jpg"/>
          <p:cNvPicPr>
            <a:picLocks noChangeAspect="1"/>
          </p:cNvPicPr>
          <p:nvPr/>
        </p:nvPicPr>
        <p:blipFill>
          <a:blip r:embed="rId2"/>
          <a:stretch>
            <a:fillRect/>
          </a:stretch>
        </p:blipFill>
        <p:spPr>
          <a:xfrm>
            <a:off x="-41496" y="228600"/>
            <a:ext cx="9185496" cy="5334000"/>
          </a:xfrm>
          <a:prstGeom prst="rect">
            <a:avLst/>
          </a:prstGeom>
        </p:spPr>
      </p:pic>
      <p:sp>
        <p:nvSpPr>
          <p:cNvPr id="3" name="Rectangle 2"/>
          <p:cNvSpPr/>
          <p:nvPr/>
        </p:nvSpPr>
        <p:spPr>
          <a:xfrm>
            <a:off x="3124200" y="1752600"/>
            <a:ext cx="2438488"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b="1" cap="none" spc="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ধন্যবাদ</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983746" y="1144277"/>
            <a:ext cx="1967205" cy="584775"/>
          </a:xfrm>
          <a:prstGeom prst="rect">
            <a:avLst/>
          </a:prstGeom>
          <a:noFill/>
        </p:spPr>
        <p:txBody>
          <a:bodyPr wrap="none" rtlCol="0">
            <a:spAutoFit/>
          </a:bodyPr>
          <a:lstStyle/>
          <a:p>
            <a:r>
              <a:rPr lang="bn-IN" sz="3200" dirty="0" smtClean="0">
                <a:solidFill>
                  <a:schemeClr val="bg1"/>
                </a:solidFill>
                <a:latin typeface="NikoshBAN" panose="02000000000000000000" pitchFamily="2" charset="0"/>
                <a:cs typeface="NikoshBAN" panose="02000000000000000000" pitchFamily="2" charset="0"/>
              </a:rPr>
              <a:t>ভিডিওটি দেখি</a:t>
            </a:r>
            <a:endParaRPr lang="en-US" sz="3200" dirty="0">
              <a:solidFill>
                <a:schemeClr val="bg1"/>
              </a:solidFill>
              <a:latin typeface="NikoshBAN" panose="02000000000000000000" pitchFamily="2" charset="0"/>
              <a:cs typeface="NikoshBAN" panose="02000000000000000000" pitchFamily="2" charset="0"/>
            </a:endParaRPr>
          </a:p>
        </p:txBody>
      </p:sp>
      <p:sp>
        <p:nvSpPr>
          <p:cNvPr id="2" name="TextBox 1"/>
          <p:cNvSpPr txBox="1"/>
          <p:nvPr/>
        </p:nvSpPr>
        <p:spPr>
          <a:xfrm>
            <a:off x="665018" y="411124"/>
            <a:ext cx="5049982" cy="646331"/>
          </a:xfrm>
          <a:prstGeom prst="rect">
            <a:avLst/>
          </a:prstGeom>
          <a:noFill/>
        </p:spPr>
        <p:txBody>
          <a:bodyPr wrap="square" rtlCol="0">
            <a:spAutoFit/>
          </a:bodyPr>
          <a:lstStyle/>
          <a:p>
            <a:r>
              <a:rPr lang="bn-IN" sz="3600" dirty="0" smtClean="0">
                <a:solidFill>
                  <a:srgbClr val="C00000"/>
                </a:solidFill>
                <a:latin typeface="NikoshBAN" pitchFamily="2" charset="0"/>
                <a:cs typeface="NikoshBAN" pitchFamily="2" charset="0"/>
              </a:rPr>
              <a:t>নিচের চিত্র লক্ষ কর</a:t>
            </a:r>
            <a:endParaRPr lang="en-US" sz="3600" dirty="0">
              <a:solidFill>
                <a:srgbClr val="C00000"/>
              </a:solidFill>
              <a:latin typeface="NikoshBAN" pitchFamily="2" charset="0"/>
              <a:cs typeface="NikoshBAN" pitchFamily="2" charset="0"/>
            </a:endParaRPr>
          </a:p>
        </p:txBody>
      </p:sp>
      <p:pic>
        <p:nvPicPr>
          <p:cNvPr id="1026" name="Picture 2" descr="C:\Users\Tumpa\Desktop\index.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3781" y="1729053"/>
            <a:ext cx="6234545" cy="3979020"/>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276812"/>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fade">
                                      <p:cBhvr>
                                        <p:cTn id="14" dur="1000"/>
                                        <p:tgtEl>
                                          <p:spTgt spid="1026"/>
                                        </p:tgtEl>
                                      </p:cBhvr>
                                    </p:animEffect>
                                    <p:anim calcmode="lin" valueType="num">
                                      <p:cBhvr>
                                        <p:cTn id="15" dur="1000" fill="hold"/>
                                        <p:tgtEl>
                                          <p:spTgt spid="1026"/>
                                        </p:tgtEl>
                                        <p:attrNameLst>
                                          <p:attrName>ppt_x</p:attrName>
                                        </p:attrNameLst>
                                      </p:cBhvr>
                                      <p:tavLst>
                                        <p:tav tm="0">
                                          <p:val>
                                            <p:strVal val="#ppt_x"/>
                                          </p:val>
                                        </p:tav>
                                        <p:tav tm="100000">
                                          <p:val>
                                            <p:strVal val="#ppt_x"/>
                                          </p:val>
                                        </p:tav>
                                      </p:tavLst>
                                    </p:anim>
                                    <p:anim calcmode="lin" valueType="num">
                                      <p:cBhvr>
                                        <p:cTn id="16"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par>
              <p:cTn id="17"/>
            </p:par>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02873" y="3602182"/>
            <a:ext cx="3477491" cy="646331"/>
          </a:xfrm>
          <a:prstGeom prst="rect">
            <a:avLst/>
          </a:prstGeom>
          <a:noFill/>
        </p:spPr>
        <p:txBody>
          <a:bodyPr wrap="square" rtlCol="0">
            <a:spAutoFit/>
          </a:bodyPr>
          <a:lstStyle/>
          <a:p>
            <a:r>
              <a:rPr lang="bn-IN" sz="3600" dirty="0" smtClean="0">
                <a:latin typeface="NikoshBAN" pitchFamily="2" charset="0"/>
                <a:cs typeface="NikoshBAN" pitchFamily="2" charset="0"/>
              </a:rPr>
              <a:t>       </a:t>
            </a:r>
            <a:endParaRPr lang="en-US" sz="4000" dirty="0">
              <a:latin typeface="NikoshBAN" pitchFamily="2" charset="0"/>
              <a:cs typeface="NikoshBAN" pitchFamily="2" charset="0"/>
            </a:endParaRPr>
          </a:p>
        </p:txBody>
      </p:sp>
      <p:pic>
        <p:nvPicPr>
          <p:cNvPr id="5" name="Picture 4" descr="images8.jpg"/>
          <p:cNvPicPr>
            <a:picLocks noChangeAspect="1"/>
          </p:cNvPicPr>
          <p:nvPr/>
        </p:nvPicPr>
        <p:blipFill>
          <a:blip r:embed="rId2"/>
          <a:stretch>
            <a:fillRect/>
          </a:stretch>
        </p:blipFill>
        <p:spPr>
          <a:xfrm>
            <a:off x="0" y="0"/>
            <a:ext cx="9197474" cy="6858000"/>
          </a:xfrm>
          <a:prstGeom prst="rect">
            <a:avLst/>
          </a:prstGeom>
        </p:spPr>
      </p:pic>
      <p:sp>
        <p:nvSpPr>
          <p:cNvPr id="6" name="Rectangle 5"/>
          <p:cNvSpPr/>
          <p:nvPr/>
        </p:nvSpPr>
        <p:spPr>
          <a:xfrm rot="21304401">
            <a:off x="2312324" y="1792783"/>
            <a:ext cx="4596130" cy="2585323"/>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bn-IN" sz="5400" dirty="0" smtClean="0">
                <a:solidFill>
                  <a:srgbClr val="C00000"/>
                </a:solidFill>
                <a:latin typeface="NikoshBAN" panose="02000000000000000000" pitchFamily="2" charset="0"/>
                <a:cs typeface="NikoshBAN" panose="02000000000000000000" pitchFamily="2" charset="0"/>
              </a:rPr>
              <a:t>ব্যাপন, অভিস্রবণ</a:t>
            </a:r>
            <a:endParaRPr lang="en-US" sz="5400" dirty="0" smtClean="0">
              <a:solidFill>
                <a:srgbClr val="C00000"/>
              </a:solidFill>
              <a:latin typeface="NikoshBAN" panose="02000000000000000000" pitchFamily="2" charset="0"/>
              <a:cs typeface="NikoshBAN" panose="02000000000000000000" pitchFamily="2" charset="0"/>
            </a:endParaRPr>
          </a:p>
          <a:p>
            <a:pPr algn="ctr"/>
            <a:r>
              <a:rPr lang="bn-IN" sz="5400" dirty="0" smtClean="0">
                <a:solidFill>
                  <a:srgbClr val="C00000"/>
                </a:solidFill>
                <a:latin typeface="NikoshBAN" panose="02000000000000000000" pitchFamily="2" charset="0"/>
                <a:cs typeface="NikoshBAN" panose="02000000000000000000" pitchFamily="2" charset="0"/>
              </a:rPr>
              <a:t> ও</a:t>
            </a:r>
            <a:endParaRPr lang="en-US" sz="5400" dirty="0" smtClean="0">
              <a:solidFill>
                <a:srgbClr val="C00000"/>
              </a:solidFill>
              <a:latin typeface="NikoshBAN" panose="02000000000000000000" pitchFamily="2" charset="0"/>
              <a:cs typeface="NikoshBAN" panose="02000000000000000000" pitchFamily="2" charset="0"/>
            </a:endParaRPr>
          </a:p>
          <a:p>
            <a:pPr algn="ctr"/>
            <a:r>
              <a:rPr lang="bn-IN" sz="5400" dirty="0" smtClean="0">
                <a:solidFill>
                  <a:srgbClr val="C00000"/>
                </a:solidFill>
                <a:latin typeface="NikoshBAN" panose="02000000000000000000" pitchFamily="2" charset="0"/>
                <a:cs typeface="NikoshBAN" panose="02000000000000000000" pitchFamily="2" charset="0"/>
              </a:rPr>
              <a:t>প্রস্বেদন</a:t>
            </a:r>
            <a:r>
              <a:rPr lang="en-US" sz="5400" dirty="0" smtClean="0">
                <a:solidFill>
                  <a:srgbClr val="C00000"/>
                </a:solidFill>
                <a:latin typeface="NikoshBAN" panose="02000000000000000000" pitchFamily="2" charset="0"/>
                <a:cs typeface="NikoshBAN" panose="02000000000000000000" pitchFamily="2" charset="0"/>
              </a:rPr>
              <a:t> </a:t>
            </a:r>
            <a:endParaRPr lang="en-US" sz="5400" dirty="0">
              <a:solidFill>
                <a:srgbClr val="C00000"/>
              </a:solidFill>
              <a:latin typeface="NikoshBAN" pitchFamily="2" charset="0"/>
              <a:cs typeface="NikoshBAN" pitchFamily="2" charset="0"/>
            </a:endParaRPr>
          </a:p>
        </p:txBody>
      </p:sp>
    </p:spTree>
    <p:extLst>
      <p:ext uri="{BB962C8B-B14F-4D97-AF65-F5344CB8AC3E}">
        <p14:creationId xmlns:p14="http://schemas.microsoft.com/office/powerpoint/2010/main" val="3757601292"/>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33.jpg"/>
          <p:cNvPicPr>
            <a:picLocks noChangeAspect="1"/>
          </p:cNvPicPr>
          <p:nvPr/>
        </p:nvPicPr>
        <p:blipFill>
          <a:blip r:embed="rId3"/>
          <a:stretch>
            <a:fillRect/>
          </a:stretch>
        </p:blipFill>
        <p:spPr>
          <a:xfrm>
            <a:off x="0" y="76200"/>
            <a:ext cx="9067801" cy="6781800"/>
          </a:xfrm>
          <a:prstGeom prst="rect">
            <a:avLst/>
          </a:prstGeom>
        </p:spPr>
      </p:pic>
      <p:sp>
        <p:nvSpPr>
          <p:cNvPr id="6" name="Rectangle 5"/>
          <p:cNvSpPr/>
          <p:nvPr/>
        </p:nvSpPr>
        <p:spPr>
          <a:xfrm>
            <a:off x="1295400" y="1929348"/>
            <a:ext cx="6400800" cy="3785652"/>
          </a:xfrm>
          <a:prstGeom prst="rect">
            <a:avLst/>
          </a:prstGeom>
          <a:noFill/>
        </p:spPr>
        <p:txBody>
          <a:bodyPr wrap="square" lIns="91440" tIns="45720" rIns="91440" bIns="45720">
            <a:spAutoFit/>
          </a:bodyPr>
          <a:lstStyle/>
          <a:p>
            <a:r>
              <a:rPr lang="bn-IN" sz="2400" dirty="0" smtClean="0">
                <a:solidFill>
                  <a:schemeClr val="bg2">
                    <a:lumMod val="25000"/>
                  </a:schemeClr>
                </a:solidFill>
                <a:latin typeface="NikoshBAN" pitchFamily="2" charset="0"/>
                <a:cs typeface="NikoshBAN" pitchFamily="2" charset="0"/>
              </a:rPr>
              <a:t>১। ব্যাপন কী তা বলতে করতে </a:t>
            </a:r>
            <a:r>
              <a:rPr lang="en-US" sz="2400" dirty="0" smtClean="0">
                <a:solidFill>
                  <a:schemeClr val="bg2">
                    <a:lumMod val="25000"/>
                  </a:schemeClr>
                </a:solidFill>
                <a:latin typeface="NikoshBAN" pitchFamily="2" charset="0"/>
                <a:cs typeface="NikoshBAN" pitchFamily="2" charset="0"/>
              </a:rPr>
              <a:t> </a:t>
            </a:r>
            <a:r>
              <a:rPr lang="bn-IN" sz="2400" dirty="0" smtClean="0">
                <a:solidFill>
                  <a:schemeClr val="bg2">
                    <a:lumMod val="25000"/>
                  </a:schemeClr>
                </a:solidFill>
                <a:latin typeface="NikoshBAN" pitchFamily="2" charset="0"/>
                <a:cs typeface="NikoshBAN" pitchFamily="2" charset="0"/>
              </a:rPr>
              <a:t>পারবে।</a:t>
            </a:r>
          </a:p>
          <a:p>
            <a:r>
              <a:rPr lang="bn-IN" sz="2400" dirty="0" smtClean="0">
                <a:solidFill>
                  <a:schemeClr val="bg2">
                    <a:lumMod val="25000"/>
                  </a:schemeClr>
                </a:solidFill>
                <a:latin typeface="NikoshBAN" pitchFamily="2" charset="0"/>
                <a:cs typeface="NikoshBAN" pitchFamily="2" charset="0"/>
              </a:rPr>
              <a:t>২। ব্যাপন এর গুরুত্ব বর্ণনা করতে পারবে।</a:t>
            </a:r>
          </a:p>
          <a:p>
            <a:r>
              <a:rPr lang="bn-IN" sz="2400" dirty="0" smtClean="0">
                <a:solidFill>
                  <a:schemeClr val="bg2">
                    <a:lumMod val="25000"/>
                  </a:schemeClr>
                </a:solidFill>
                <a:latin typeface="NikoshBAN" pitchFamily="2" charset="0"/>
                <a:cs typeface="NikoshBAN" pitchFamily="2" charset="0"/>
              </a:rPr>
              <a:t>৩। অভিস্রবন প্রক্রিয়া ব্যাখ্যা করতে পারবে। </a:t>
            </a:r>
          </a:p>
          <a:p>
            <a:r>
              <a:rPr lang="bn-IN" sz="2400" dirty="0" smtClean="0">
                <a:solidFill>
                  <a:schemeClr val="bg2">
                    <a:lumMod val="25000"/>
                  </a:schemeClr>
                </a:solidFill>
                <a:latin typeface="NikoshBAN" pitchFamily="2" charset="0"/>
                <a:cs typeface="NikoshBAN" pitchFamily="2" charset="0"/>
              </a:rPr>
              <a:t>৪। অভিস্রবনের গুরুত্ব বর্ণনা করতে পারবে।</a:t>
            </a:r>
            <a:endParaRPr lang="en-US" sz="2400" dirty="0" smtClean="0">
              <a:solidFill>
                <a:schemeClr val="bg2">
                  <a:lumMod val="25000"/>
                </a:schemeClr>
              </a:solidFill>
              <a:latin typeface="NikoshBAN" pitchFamily="2" charset="0"/>
              <a:cs typeface="NikoshBAN" pitchFamily="2" charset="0"/>
            </a:endParaRPr>
          </a:p>
          <a:p>
            <a:r>
              <a:rPr lang="en-US" sz="2400" dirty="0" smtClean="0">
                <a:latin typeface="NikoshBAN" pitchFamily="2" charset="0"/>
                <a:cs typeface="NikoshBAN" pitchFamily="2" charset="0"/>
              </a:rPr>
              <a:t>৫</a:t>
            </a:r>
            <a:r>
              <a:rPr lang="bn-IN" sz="2400" dirty="0" smtClean="0">
                <a:latin typeface="NikoshBAN" pitchFamily="2" charset="0"/>
                <a:cs typeface="NikoshBAN" pitchFamily="2" charset="0"/>
              </a:rPr>
              <a:t>। প্রস্বেদন  কী তা বলতে করতে </a:t>
            </a:r>
            <a:r>
              <a:rPr lang="en-US" sz="2400" dirty="0" smtClean="0">
                <a:latin typeface="NikoshBAN" pitchFamily="2" charset="0"/>
                <a:cs typeface="NikoshBAN" pitchFamily="2" charset="0"/>
              </a:rPr>
              <a:t> </a:t>
            </a:r>
            <a:r>
              <a:rPr lang="bn-IN" sz="2400" dirty="0" smtClean="0">
                <a:latin typeface="NikoshBAN" pitchFamily="2" charset="0"/>
                <a:cs typeface="NikoshBAN" pitchFamily="2" charset="0"/>
              </a:rPr>
              <a:t>পারবে।</a:t>
            </a:r>
          </a:p>
          <a:p>
            <a:r>
              <a:rPr lang="en-US" sz="2400" dirty="0" smtClean="0">
                <a:latin typeface="NikoshBAN" pitchFamily="2" charset="0"/>
                <a:cs typeface="NikoshBAN" pitchFamily="2" charset="0"/>
              </a:rPr>
              <a:t>৬</a:t>
            </a:r>
            <a:r>
              <a:rPr lang="bn-IN" sz="2400" dirty="0" smtClean="0">
                <a:latin typeface="NikoshBAN" pitchFamily="2" charset="0"/>
                <a:cs typeface="NikoshBAN" pitchFamily="2" charset="0"/>
              </a:rPr>
              <a:t>। প্রস্বেদন  এর গুরুত্ব বর্ণনা করতে পারবে।</a:t>
            </a:r>
          </a:p>
          <a:p>
            <a:r>
              <a:rPr lang="en-US" sz="2400" dirty="0" smtClean="0">
                <a:latin typeface="NikoshBAN" pitchFamily="2" charset="0"/>
                <a:cs typeface="NikoshBAN" pitchFamily="2" charset="0"/>
              </a:rPr>
              <a:t>৭</a:t>
            </a:r>
            <a:r>
              <a:rPr lang="bn-IN" sz="2400" dirty="0" smtClean="0">
                <a:latin typeface="NikoshBAN" pitchFamily="2" charset="0"/>
                <a:cs typeface="NikoshBAN" pitchFamily="2" charset="0"/>
              </a:rPr>
              <a:t>। প্রস্বেদনের পরীক্ষা  করতে পারবে। </a:t>
            </a:r>
          </a:p>
          <a:p>
            <a:r>
              <a:rPr lang="en-US" sz="2400" dirty="0" smtClean="0">
                <a:latin typeface="NikoshBAN" pitchFamily="2" charset="0"/>
                <a:cs typeface="NikoshBAN" pitchFamily="2" charset="0"/>
              </a:rPr>
              <a:t>৮</a:t>
            </a:r>
            <a:r>
              <a:rPr lang="bn-IN" sz="2400" dirty="0" smtClean="0">
                <a:latin typeface="NikoshBAN" pitchFamily="2" charset="0"/>
                <a:cs typeface="NikoshBAN" pitchFamily="2" charset="0"/>
              </a:rPr>
              <a:t>। উদ্ভিদের পানি শোষণ ব্যাখ্যা করতে পারবে।</a:t>
            </a:r>
          </a:p>
          <a:p>
            <a:r>
              <a:rPr lang="en-US" sz="2400" dirty="0" smtClean="0">
                <a:latin typeface="NikoshBAN" pitchFamily="2" charset="0"/>
                <a:cs typeface="NikoshBAN" pitchFamily="2" charset="0"/>
              </a:rPr>
              <a:t>৯</a:t>
            </a:r>
            <a:r>
              <a:rPr lang="bn-IN" sz="2400" dirty="0" smtClean="0">
                <a:latin typeface="NikoshBAN" pitchFamily="2" charset="0"/>
                <a:cs typeface="NikoshBAN" pitchFamily="2" charset="0"/>
              </a:rPr>
              <a:t>। পানি ও খনিজ লবণ পরিবহন ব্যাখ্যা করতে পারবে। </a:t>
            </a:r>
            <a:endParaRPr lang="en-US" sz="2400" dirty="0" smtClean="0">
              <a:latin typeface="NikoshBAN" pitchFamily="2" charset="0"/>
              <a:cs typeface="NikoshBAN" pitchFamily="2" charset="0"/>
            </a:endParaRPr>
          </a:p>
          <a:p>
            <a:endParaRPr lang="en-US" sz="2400" dirty="0" smtClean="0">
              <a:solidFill>
                <a:schemeClr val="bg2">
                  <a:lumMod val="25000"/>
                </a:schemeClr>
              </a:solidFill>
              <a:latin typeface="NikoshBAN" pitchFamily="2" charset="0"/>
              <a:cs typeface="NikoshBAN" pitchFamily="2" charset="0"/>
            </a:endParaRPr>
          </a:p>
        </p:txBody>
      </p:sp>
      <p:sp>
        <p:nvSpPr>
          <p:cNvPr id="9" name="Rectangle 8"/>
          <p:cNvSpPr/>
          <p:nvPr/>
        </p:nvSpPr>
        <p:spPr>
          <a:xfrm>
            <a:off x="1219200" y="838200"/>
            <a:ext cx="2771913"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dirty="0" err="1" smtClean="0">
                <a:latin typeface="NikoshBAN" pitchFamily="2" charset="0"/>
                <a:cs typeface="NikoshBAN" pitchFamily="2" charset="0"/>
              </a:rPr>
              <a:t>শিক্ষনফল</a:t>
            </a:r>
            <a:r>
              <a:rPr lang="en-US" sz="5400" dirty="0" smtClean="0">
                <a:latin typeface="NikoshBAN" pitchFamily="2" charset="0"/>
                <a:cs typeface="NikoshBAN" pitchFamily="2" charset="0"/>
              </a:rPr>
              <a:t> </a:t>
            </a:r>
            <a:endParaRPr lang="en-US" sz="5400" dirty="0">
              <a:latin typeface="NikoshBAN" pitchFamily="2" charset="0"/>
              <a:cs typeface="NikoshBAN" pitchFamily="2" charset="0"/>
            </a:endParaRPr>
          </a:p>
        </p:txBody>
      </p:sp>
    </p:spTree>
    <p:extLst>
      <p:ext uri="{BB962C8B-B14F-4D97-AF65-F5344CB8AC3E}">
        <p14:creationId xmlns:p14="http://schemas.microsoft.com/office/powerpoint/2010/main" val="2906481522"/>
      </p:ext>
    </p:extLst>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Tumpa\Desktop\indexkjl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163782"/>
            <a:ext cx="8174182" cy="529243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49381" y="148119"/>
            <a:ext cx="6024809" cy="923330"/>
          </a:xfrm>
          <a:prstGeom prst="rect">
            <a:avLst/>
          </a:prstGeom>
          <a:solidFill>
            <a:schemeClr val="bg1"/>
          </a:solidFill>
          <a:ln w="19050">
            <a:noFill/>
          </a:ln>
        </p:spPr>
        <p:txBody>
          <a:bodyPr wrap="square" rtlCol="0">
            <a:spAutoFit/>
          </a:bodyPr>
          <a:lstStyle/>
          <a:p>
            <a:pPr algn="ctr"/>
            <a:r>
              <a:rPr lang="bn-IN" sz="5400" dirty="0" smtClean="0">
                <a:solidFill>
                  <a:srgbClr val="C00000"/>
                </a:solidFill>
                <a:latin typeface="NikoshBAN" pitchFamily="2" charset="0"/>
                <a:cs typeface="NikoshBAN" pitchFamily="2" charset="0"/>
              </a:rPr>
              <a:t>ব্যাপন পরীক্ষাঃ  </a:t>
            </a:r>
            <a:endParaRPr lang="en-US" sz="5400" dirty="0">
              <a:solidFill>
                <a:srgbClr val="C00000"/>
              </a:solidFill>
              <a:latin typeface="NikoshBAN" pitchFamily="2" charset="0"/>
              <a:cs typeface="NikoshBAN" pitchFamily="2" charset="0"/>
            </a:endParaRPr>
          </a:p>
        </p:txBody>
      </p:sp>
    </p:spTree>
    <p:extLst>
      <p:ext uri="{BB962C8B-B14F-4D97-AF65-F5344CB8AC3E}">
        <p14:creationId xmlns:p14="http://schemas.microsoft.com/office/powerpoint/2010/main" val="3102852943"/>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6146"/>
                                        </p:tgtEl>
                                        <p:attrNameLst>
                                          <p:attrName>style.visibility</p:attrName>
                                        </p:attrNameLst>
                                      </p:cBhvr>
                                      <p:to>
                                        <p:strVal val="visible"/>
                                      </p:to>
                                    </p:set>
                                    <p:animEffect transition="in" filter="fade">
                                      <p:cBhvr>
                                        <p:cTn id="12" dur="1000"/>
                                        <p:tgtEl>
                                          <p:spTgt spid="6146"/>
                                        </p:tgtEl>
                                      </p:cBhvr>
                                    </p:animEffect>
                                    <p:anim calcmode="lin" valueType="num">
                                      <p:cBhvr>
                                        <p:cTn id="13" dur="1000" fill="hold"/>
                                        <p:tgtEl>
                                          <p:spTgt spid="6146"/>
                                        </p:tgtEl>
                                        <p:attrNameLst>
                                          <p:attrName>ppt_x</p:attrName>
                                        </p:attrNameLst>
                                      </p:cBhvr>
                                      <p:tavLst>
                                        <p:tav tm="0">
                                          <p:val>
                                            <p:strVal val="#ppt_x"/>
                                          </p:val>
                                        </p:tav>
                                        <p:tav tm="100000">
                                          <p:val>
                                            <p:strVal val="#ppt_x"/>
                                          </p:val>
                                        </p:tav>
                                      </p:tavLst>
                                    </p:anim>
                                    <p:anim calcmode="lin" valueType="num">
                                      <p:cBhvr>
                                        <p:cTn id="14" dur="1000" fill="hold"/>
                                        <p:tgtEl>
                                          <p:spTgt spid="61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2673928" y="315988"/>
            <a:ext cx="3117272" cy="11723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rgbClr val="C00000"/>
                </a:solidFill>
                <a:latin typeface="NikoshBAN" panose="02000000000000000000" pitchFamily="2" charset="0"/>
                <a:cs typeface="NikoshBAN" panose="02000000000000000000" pitchFamily="2" charset="0"/>
              </a:rPr>
              <a:t>ব্যাপনের গুরুত্ব</a:t>
            </a:r>
            <a:endParaRPr lang="en-US" sz="4000" dirty="0">
              <a:solidFill>
                <a:srgbClr val="C00000"/>
              </a:solidFill>
              <a:latin typeface="NikoshBAN" panose="02000000000000000000" pitchFamily="2" charset="0"/>
              <a:cs typeface="NikoshBAN" panose="02000000000000000000" pitchFamily="2" charset="0"/>
            </a:endParaRPr>
          </a:p>
        </p:txBody>
      </p:sp>
      <p:sp>
        <p:nvSpPr>
          <p:cNvPr id="2" name="Rectangle 1"/>
          <p:cNvSpPr/>
          <p:nvPr/>
        </p:nvSpPr>
        <p:spPr>
          <a:xfrm>
            <a:off x="193964" y="2018389"/>
            <a:ext cx="8797636" cy="4524315"/>
          </a:xfrm>
          <a:prstGeom prst="rect">
            <a:avLst/>
          </a:prstGeom>
        </p:spPr>
        <p:txBody>
          <a:bodyPr wrap="square">
            <a:spAutoFit/>
          </a:bodyPr>
          <a:lstStyle/>
          <a:p>
            <a:r>
              <a:rPr lang="bn-IN" sz="3600" smtClean="0">
                <a:latin typeface="NikoshBAN" panose="02000000000000000000" pitchFamily="2" charset="0"/>
                <a:cs typeface="NikoshBAN" panose="02000000000000000000" pitchFamily="2" charset="0"/>
              </a:rPr>
              <a:t> </a:t>
            </a:r>
            <a:r>
              <a:rPr lang="bn-IN" sz="2800" smtClean="0">
                <a:latin typeface="NikoshBAN" panose="02000000000000000000" pitchFamily="2" charset="0"/>
                <a:cs typeface="NikoshBAN" panose="02000000000000000000" pitchFamily="2" charset="0"/>
              </a:rPr>
              <a:t>১</a:t>
            </a:r>
            <a:r>
              <a:rPr lang="bn-IN" sz="2800" dirty="0" smtClean="0">
                <a:latin typeface="NikoshBAN" panose="02000000000000000000" pitchFamily="2" charset="0"/>
                <a:cs typeface="NikoshBAN" panose="02000000000000000000" pitchFamily="2" charset="0"/>
              </a:rPr>
              <a:t>। উদ্ভিদ</a:t>
            </a:r>
            <a:r>
              <a:rPr lang="bn-IN" sz="2800" dirty="0" smtClean="0">
                <a:latin typeface="Times New Roman" pitchFamily="18" charset="0"/>
                <a:cs typeface="NikoshBAN" panose="02000000000000000000" pitchFamily="2" charset="0"/>
              </a:rPr>
              <a:t> সালোকসংশ্লেষণের সময় কার্বন ডাই অক্সাইড গ্রহন করে </a:t>
            </a:r>
          </a:p>
          <a:p>
            <a:r>
              <a:rPr lang="bn-IN" sz="2800" dirty="0" smtClean="0">
                <a:latin typeface="Times New Roman" pitchFamily="18" charset="0"/>
                <a:cs typeface="NikoshBAN" panose="02000000000000000000" pitchFamily="2" charset="0"/>
              </a:rPr>
              <a:t>এবং অক্সিজেন ত্যাগ করে। </a:t>
            </a:r>
            <a:endParaRPr lang="en-US" sz="2800" dirty="0">
              <a:latin typeface="Times New Roman" pitchFamily="18" charset="0"/>
              <a:cs typeface="Times New Roman" pitchFamily="18" charset="0"/>
            </a:endParaRPr>
          </a:p>
          <a:p>
            <a:r>
              <a:rPr lang="bn-IN" sz="2800" dirty="0" smtClean="0">
                <a:latin typeface="NikoshBAN" pitchFamily="2" charset="0"/>
                <a:cs typeface="NikoshBAN" pitchFamily="2" charset="0"/>
              </a:rPr>
              <a:t>২। </a:t>
            </a:r>
            <a:r>
              <a:rPr lang="bn-BD" sz="2800" dirty="0">
                <a:latin typeface="NikoshBAN" pitchFamily="2" charset="0"/>
                <a:cs typeface="NikoshBAN" pitchFamily="2" charset="0"/>
              </a:rPr>
              <a:t>ব্যাপন প্রক্রিয়া দ্বারা কোষে অক্সিজেন প্রবেশ করে এবং কার্বনডাই অক্সাইড বের হয়ে যায় । </a:t>
            </a:r>
            <a:endParaRPr lang="en-US" sz="2800" dirty="0">
              <a:latin typeface="NikoshBAN" pitchFamily="2" charset="0"/>
              <a:cs typeface="NikoshBAN" pitchFamily="2" charset="0"/>
            </a:endParaRPr>
          </a:p>
          <a:p>
            <a:r>
              <a:rPr lang="bn-IN" sz="2800" dirty="0" smtClean="0">
                <a:latin typeface="NikoshBAN" pitchFamily="2" charset="0"/>
                <a:cs typeface="NikoshBAN" pitchFamily="2" charset="0"/>
              </a:rPr>
              <a:t>৩। </a:t>
            </a:r>
            <a:r>
              <a:rPr lang="bn-BD" sz="2800" dirty="0">
                <a:latin typeface="NikoshBAN" pitchFamily="2" charset="0"/>
                <a:cs typeface="NikoshBAN" pitchFamily="2" charset="0"/>
              </a:rPr>
              <a:t>উদ্ভিদ দেহে শোষিত পানি বাষ্পাকারে প্রস্বেদনের মাধ্যমে </a:t>
            </a:r>
            <a:r>
              <a:rPr lang="bn-BD" sz="2800" dirty="0" smtClean="0">
                <a:latin typeface="NikoshBAN" pitchFamily="2" charset="0"/>
                <a:cs typeface="NikoshBAN" pitchFamily="2" charset="0"/>
              </a:rPr>
              <a:t>দেহ</a:t>
            </a:r>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থেকে </a:t>
            </a:r>
            <a:r>
              <a:rPr lang="bn-BD" sz="2800" dirty="0">
                <a:latin typeface="NikoshBAN" pitchFamily="2" charset="0"/>
                <a:cs typeface="NikoshBAN" pitchFamily="2" charset="0"/>
              </a:rPr>
              <a:t>ব্যাপন প্রক্রিয়ায় বের করে দেয়  । </a:t>
            </a:r>
            <a:endParaRPr lang="en-US" sz="2800" dirty="0">
              <a:latin typeface="NikoshBAN" pitchFamily="2" charset="0"/>
              <a:cs typeface="NikoshBAN" pitchFamily="2" charset="0"/>
            </a:endParaRPr>
          </a:p>
          <a:p>
            <a:r>
              <a:rPr lang="bn-IN" sz="2800" dirty="0" smtClean="0">
                <a:latin typeface="NikoshBAN" pitchFamily="2" charset="0"/>
                <a:cs typeface="NikoshBAN" pitchFamily="2" charset="0"/>
              </a:rPr>
              <a:t> ৪। </a:t>
            </a:r>
            <a:r>
              <a:rPr lang="bn-BD" sz="2800" dirty="0">
                <a:latin typeface="NikoshBAN" pitchFamily="2" charset="0"/>
                <a:cs typeface="NikoshBAN" pitchFamily="2" charset="0"/>
              </a:rPr>
              <a:t>প্রাণীদের শ্বসনের সময় অক্সিজেন ও কার্বণডাই অক্সাইডের আদান-প্রদান ও রক্ত থেকে খাদ্য অক্সিজেন প্রভৃতি লসিকায় বহন ও লসিকা থেকে কোষে ব্যাপন দ্বারা সম্ভব হয় ।   </a:t>
            </a:r>
            <a:endParaRPr lang="en-US" sz="2800" dirty="0">
              <a:latin typeface="NikoshBAN" pitchFamily="2" charset="0"/>
              <a:cs typeface="NikoshBAN" pitchFamily="2" charset="0"/>
            </a:endParaRPr>
          </a:p>
          <a:p>
            <a:endParaRPr lang="en-US" sz="2800" dirty="0">
              <a:latin typeface="NikoshBAN" pitchFamily="2" charset="0"/>
              <a:cs typeface="NikoshBAN" pitchFamily="2" charset="0"/>
            </a:endParaRPr>
          </a:p>
        </p:txBody>
      </p:sp>
    </p:spTree>
    <p:extLst>
      <p:ext uri="{BB962C8B-B14F-4D97-AF65-F5344CB8AC3E}">
        <p14:creationId xmlns:p14="http://schemas.microsoft.com/office/powerpoint/2010/main" val="1905181937"/>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additive="base">
                                        <p:cTn id="7" dur="500" fill="hold"/>
                                        <p:tgtEl>
                                          <p:spTgt spid="33"/>
                                        </p:tgtEl>
                                        <p:attrNameLst>
                                          <p:attrName>ppt_x</p:attrName>
                                        </p:attrNameLst>
                                      </p:cBhvr>
                                      <p:tavLst>
                                        <p:tav tm="0">
                                          <p:val>
                                            <p:strVal val="#ppt_x"/>
                                          </p:val>
                                        </p:tav>
                                        <p:tav tm="100000">
                                          <p:val>
                                            <p:strVal val="#ppt_x"/>
                                          </p:val>
                                        </p:tav>
                                      </p:tavLst>
                                    </p:anim>
                                    <p:anim calcmode="lin" valueType="num">
                                      <p:cBhvr additive="base">
                                        <p:cTn id="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rot="10800000" flipH="1" flipV="1">
            <a:off x="124690" y="957845"/>
            <a:ext cx="9019309" cy="4278094"/>
          </a:xfrm>
          <a:prstGeom prst="rect">
            <a:avLst/>
          </a:prstGeom>
        </p:spPr>
        <p:txBody>
          <a:bodyPr wrap="square">
            <a:spAutoFit/>
          </a:bodyPr>
          <a:lstStyle/>
          <a:p>
            <a:r>
              <a:rPr lang="bn-BD" sz="3600" dirty="0">
                <a:latin typeface="NikoshBAN" pitchFamily="2" charset="0"/>
                <a:cs typeface="NikoshBAN" pitchFamily="2" charset="0"/>
              </a:rPr>
              <a:t> </a:t>
            </a:r>
            <a:r>
              <a:rPr lang="bn-BD" sz="2400" dirty="0">
                <a:latin typeface="NikoshBAN" pitchFamily="2" charset="0"/>
                <a:cs typeface="NikoshBAN" pitchFamily="2" charset="0"/>
              </a:rPr>
              <a:t>দ্রাব্যক : দ্রাব যাতে দ্রবীভূত হয় । যেমন-পানি। </a:t>
            </a:r>
            <a:endParaRPr lang="en-US" sz="2400" dirty="0" smtClean="0">
              <a:latin typeface="NikoshBAN" pitchFamily="2" charset="0"/>
              <a:cs typeface="NikoshBAN" pitchFamily="2" charset="0"/>
            </a:endParaRPr>
          </a:p>
          <a:p>
            <a:r>
              <a:rPr lang="bn-BD" sz="2400" dirty="0">
                <a:latin typeface="NikoshBAN" pitchFamily="2" charset="0"/>
                <a:cs typeface="NikoshBAN" pitchFamily="2" charset="0"/>
              </a:rPr>
              <a:t> দ্রাব:দ্রাবকে যা দ্রবীভূত হয় । যেমন- চিনি , লবণ ইত্যাদি </a:t>
            </a:r>
            <a:endParaRPr lang="en-US" sz="2400" dirty="0" smtClean="0">
              <a:latin typeface="NikoshBAN" pitchFamily="2" charset="0"/>
              <a:cs typeface="NikoshBAN" pitchFamily="2" charset="0"/>
            </a:endParaRPr>
          </a:p>
          <a:p>
            <a:r>
              <a:rPr lang="bn-BD" sz="2400" dirty="0">
                <a:latin typeface="NikoshBAN" pitchFamily="2" charset="0"/>
                <a:cs typeface="NikoshBAN" pitchFamily="2" charset="0"/>
              </a:rPr>
              <a:t> দ্রবণ: দ্রাব ও দ্রাবক মিশ্রণের ফলে যা উৎপন্ন হয় । যেমন- চিনি (দ্রাব )ও পানি ( দ্রাবক) মিশিয়ে সরবত তৈরি   হয় ।   </a:t>
            </a:r>
            <a:endParaRPr lang="en-US" sz="2400" dirty="0">
              <a:latin typeface="NikoshBAN" pitchFamily="2" charset="0"/>
              <a:cs typeface="NikoshBAN" pitchFamily="2" charset="0"/>
            </a:endParaRPr>
          </a:p>
          <a:p>
            <a:r>
              <a:rPr lang="bn-BD" sz="2400" dirty="0">
                <a:latin typeface="NikoshBAN" pitchFamily="2" charset="0"/>
                <a:cs typeface="NikoshBAN" pitchFamily="2" charset="0"/>
              </a:rPr>
              <a:t>অভেদ্যপর্দা : যে পর্দাদিয়ে দ্রাবক ও দ্রাব্ উভয় প্রকার পদার্থের অণু চলাচল করতে পারেনা তাকে অভেদ্য পর্দা বলে । যেমন- পলিথিন , কিউটিনযুক্ত কোষ </a:t>
            </a:r>
            <a:r>
              <a:rPr lang="bn-BD" sz="2400" dirty="0" smtClean="0">
                <a:latin typeface="NikoshBAN" pitchFamily="2" charset="0"/>
                <a:cs typeface="NikoshBAN" pitchFamily="2" charset="0"/>
              </a:rPr>
              <a:t>প্রাচীর</a:t>
            </a:r>
            <a:endParaRPr lang="en-US" sz="2400" dirty="0" smtClean="0">
              <a:latin typeface="NikoshBAN" pitchFamily="2" charset="0"/>
              <a:cs typeface="NikoshBAN" pitchFamily="2" charset="0"/>
            </a:endParaRPr>
          </a:p>
          <a:p>
            <a:r>
              <a:rPr lang="bn-BD" sz="2400" dirty="0" smtClean="0">
                <a:latin typeface="NikoshBAN" pitchFamily="2" charset="0"/>
                <a:cs typeface="NikoshBAN" pitchFamily="2" charset="0"/>
              </a:rPr>
              <a:t>ভেদ্যপর্দা : যে পর্দাদিয়ে দ্রাবক ও দ্রাব্ উভয় প্রকার পদার্থের অণু চলাচল করতে পারে তাকে ভেদ্য পর্দা বলে । যেমন- কোষ প্রাচীর ।  </a:t>
            </a:r>
            <a:endParaRPr lang="en-US" sz="2400" dirty="0" smtClean="0">
              <a:latin typeface="NikoshBAN" pitchFamily="2" charset="0"/>
              <a:cs typeface="NikoshBAN" pitchFamily="2" charset="0"/>
            </a:endParaRPr>
          </a:p>
          <a:p>
            <a:r>
              <a:rPr lang="bn-BD" sz="2400" dirty="0" smtClean="0">
                <a:latin typeface="NikoshBAN" pitchFamily="2" charset="0"/>
                <a:cs typeface="NikoshBAN" pitchFamily="2" charset="0"/>
              </a:rPr>
              <a:t>অর্ধভেদ্যপর্দা : যে পর্দাদিয়ে কেবল দ্রবণের দ্রাবক  অণু চলাচল করতে পারে তাকে অর্ধভেদ্য পর্দা বলে । মাছের পটকা ইত্যাদি  ।  যেমন- কোষ পর্দা , ডিমের</a:t>
            </a:r>
            <a:r>
              <a:rPr lang="en-US" sz="2400" dirty="0" smtClean="0">
                <a:latin typeface="NikoshBAN" pitchFamily="2" charset="0"/>
                <a:cs typeface="NikoshBAN" pitchFamily="2" charset="0"/>
              </a:rPr>
              <a:t> </a:t>
            </a:r>
            <a:r>
              <a:rPr lang="bn-BD" sz="2400" dirty="0" smtClean="0">
                <a:latin typeface="NikoshBAN" pitchFamily="2" charset="0"/>
                <a:cs typeface="NikoshBAN" pitchFamily="2" charset="0"/>
              </a:rPr>
              <a:t>খোসা </a:t>
            </a:r>
            <a:r>
              <a:rPr lang="en-US" sz="2400" dirty="0" smtClean="0">
                <a:latin typeface="NikoshBAN" pitchFamily="2" charset="0"/>
                <a:cs typeface="NikoshBAN" pitchFamily="2" charset="0"/>
              </a:rPr>
              <a:t> </a:t>
            </a:r>
          </a:p>
          <a:p>
            <a:r>
              <a:rPr lang="bn-BD" sz="2000" dirty="0" smtClean="0">
                <a:latin typeface="NikoshBAN" pitchFamily="2" charset="0"/>
                <a:cs typeface="NikoshBAN" pitchFamily="2" charset="0"/>
              </a:rPr>
              <a:t>  </a:t>
            </a:r>
            <a:endParaRPr lang="en-US" sz="2000" dirty="0">
              <a:latin typeface="NikoshBAN" pitchFamily="2" charset="0"/>
              <a:cs typeface="NikoshBAN" pitchFamily="2" charset="0"/>
            </a:endParaRPr>
          </a:p>
        </p:txBody>
      </p:sp>
    </p:spTree>
    <p:extLst>
      <p:ext uri="{BB962C8B-B14F-4D97-AF65-F5344CB8AC3E}">
        <p14:creationId xmlns:p14="http://schemas.microsoft.com/office/powerpoint/2010/main" val="221901854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3235" y="3102725"/>
            <a:ext cx="8506691" cy="584775"/>
          </a:xfrm>
          <a:prstGeom prst="rect">
            <a:avLst/>
          </a:prstGeom>
        </p:spPr>
        <p:txBody>
          <a:bodyPr wrap="square">
            <a:spAutoFit/>
          </a:bodyPr>
          <a:lstStyle/>
          <a:p>
            <a:r>
              <a:rPr lang="en-US" sz="3200" dirty="0" smtClean="0">
                <a:ln>
                  <a:solidFill>
                    <a:schemeClr val="accent4">
                      <a:lumMod val="75000"/>
                    </a:schemeClr>
                  </a:solidFill>
                </a:ln>
                <a:solidFill>
                  <a:schemeClr val="tx1"/>
                </a:solidFill>
                <a:latin typeface="NikoshBAN" pitchFamily="2" charset="0"/>
                <a:cs typeface="NikoshBAN" pitchFamily="2" charset="0"/>
              </a:rPr>
              <a:t>         </a:t>
            </a:r>
            <a:endParaRPr lang="en-US" sz="3200" dirty="0">
              <a:ln>
                <a:solidFill>
                  <a:schemeClr val="accent4">
                    <a:lumMod val="75000"/>
                  </a:schemeClr>
                </a:solidFill>
              </a:ln>
              <a:solidFill>
                <a:schemeClr val="tx1"/>
              </a:solidFill>
              <a:latin typeface="NikoshBAN" pitchFamily="2" charset="0"/>
              <a:cs typeface="NikoshBAN" pitchFamily="2" charset="0"/>
            </a:endParaRPr>
          </a:p>
        </p:txBody>
      </p:sp>
      <p:sp>
        <p:nvSpPr>
          <p:cNvPr id="2" name="Rectangle 1"/>
          <p:cNvSpPr/>
          <p:nvPr/>
        </p:nvSpPr>
        <p:spPr>
          <a:xfrm>
            <a:off x="130629" y="1693833"/>
            <a:ext cx="6297881" cy="3539430"/>
          </a:xfrm>
          <a:prstGeom prst="rect">
            <a:avLst/>
          </a:prstGeom>
        </p:spPr>
        <p:txBody>
          <a:bodyPr wrap="square">
            <a:spAutoFit/>
          </a:bodyPr>
          <a:lstStyle/>
          <a:p>
            <a:pPr algn="ctr"/>
            <a:r>
              <a:rPr lang="bn-IN" sz="2400" dirty="0" smtClean="0">
                <a:latin typeface="NikoshBAN" pitchFamily="2" charset="0"/>
                <a:cs typeface="NikoshBAN" pitchFamily="2" charset="0"/>
              </a:rPr>
              <a:t>শুকনা কিশমিশকে পানিতে ভিজিয়ে রাখলে সেটি  ফুলে উঠে। এটি কিশমিশ দ্বারা পানি শোষণের কারণে ঘটীবং পানি শোষণ অভিস্রবন দ্বারা ঘটে। অভিস্রবনও এক প্রকার ব্যাপন। লক্ষ করলে দেখা যায় যে কিশমিশের ভিতরের  পানি শুকিয়ে যাওয়ার ফলে কিশমিশগুলো কুচকে গেছে। </a:t>
            </a:r>
            <a:r>
              <a:rPr lang="en-US" sz="2400" dirty="0" smtClean="0">
                <a:latin typeface="NikoshBAN" pitchFamily="2" charset="0"/>
                <a:cs typeface="NikoshBAN" pitchFamily="2" charset="0"/>
              </a:rPr>
              <a:t> </a:t>
            </a:r>
            <a:r>
              <a:rPr lang="bn-IN" sz="2400" dirty="0" smtClean="0">
                <a:latin typeface="NikoshBAN" pitchFamily="2" charset="0"/>
                <a:cs typeface="NikoshBAN" pitchFamily="2" charset="0"/>
              </a:rPr>
              <a:t>কিশমিশগুলো পানিতে রাখলে শোষণ করে ফুলে উঠে। কারণ কিশমিশের ভিতরে শর্করার গাঢ় দ্রবন একটি পর্দা দ্বারা পানি পৃথক হয়ে গেছে। এ ধরনের পর্দাকে </a:t>
            </a:r>
            <a:r>
              <a:rPr lang="bn-IN" sz="3200" dirty="0" smtClean="0">
                <a:latin typeface="NikoshBAN" pitchFamily="2" charset="0"/>
                <a:cs typeface="NikoshBAN" pitchFamily="2" charset="0"/>
              </a:rPr>
              <a:t>অর্ধভেদ্য পর্দা বলে।                                                                                                                                                                                                         </a:t>
            </a:r>
            <a:endParaRPr lang="en-US" sz="3200" dirty="0">
              <a:latin typeface="Times New Roman" pitchFamily="18" charset="0"/>
              <a:cs typeface="Times New Roman" pitchFamily="18" charset="0"/>
            </a:endParaRPr>
          </a:p>
        </p:txBody>
      </p:sp>
      <p:pic>
        <p:nvPicPr>
          <p:cNvPr id="4098" name="Picture 2" descr="C:\Users\Tumpa\Desktop\indexml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4678" y="597045"/>
            <a:ext cx="2529321" cy="260335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 y="240090"/>
            <a:ext cx="6614679" cy="11723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rgbClr val="C00000"/>
                </a:solidFill>
                <a:latin typeface="NikoshBAN" panose="02000000000000000000" pitchFamily="2" charset="0"/>
                <a:cs typeface="NikoshBAN" panose="02000000000000000000" pitchFamily="2" charset="0"/>
              </a:rPr>
              <a:t>কিশমিশের সাহায্যে অভিস্রবন পরীক্ষাঃ </a:t>
            </a:r>
            <a:endParaRPr lang="en-US" sz="4000" dirty="0">
              <a:solidFill>
                <a:srgbClr val="C0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908741055"/>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098"/>
                                        </p:tgtEl>
                                        <p:attrNameLst>
                                          <p:attrName>style.visibility</p:attrName>
                                        </p:attrNameLst>
                                      </p:cBhvr>
                                      <p:to>
                                        <p:strVal val="visible"/>
                                      </p:to>
                                    </p:set>
                                    <p:animEffect transition="in" filter="fade">
                                      <p:cBhvr>
                                        <p:cTn id="13" dur="1000"/>
                                        <p:tgtEl>
                                          <p:spTgt spid="4098"/>
                                        </p:tgtEl>
                                      </p:cBhvr>
                                    </p:animEffect>
                                    <p:anim calcmode="lin" valueType="num">
                                      <p:cBhvr>
                                        <p:cTn id="14" dur="1000" fill="hold"/>
                                        <p:tgtEl>
                                          <p:spTgt spid="4098"/>
                                        </p:tgtEl>
                                        <p:attrNameLst>
                                          <p:attrName>ppt_x</p:attrName>
                                        </p:attrNameLst>
                                      </p:cBhvr>
                                      <p:tavLst>
                                        <p:tav tm="0">
                                          <p:val>
                                            <p:strVal val="#ppt_x"/>
                                          </p:val>
                                        </p:tav>
                                        <p:tav tm="100000">
                                          <p:val>
                                            <p:strVal val="#ppt_x"/>
                                          </p:val>
                                        </p:tav>
                                      </p:tavLst>
                                    </p:anim>
                                    <p:anim calcmode="lin" valueType="num">
                                      <p:cBhvr>
                                        <p:cTn id="15" dur="1000" fill="hold"/>
                                        <p:tgtEl>
                                          <p:spTgt spid="4098"/>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604</Words>
  <Application>Microsoft Office PowerPoint</Application>
  <PresentationFormat>On-screen Show (4:3)</PresentationFormat>
  <Paragraphs>74</Paragraphs>
  <Slides>20</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NikoshBAN</vt:lpstr>
      <vt:lpstr>Times New Roman</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CITY</dc:creator>
  <cp:lastModifiedBy>ISMAIL ALI</cp:lastModifiedBy>
  <cp:revision>35</cp:revision>
  <dcterms:created xsi:type="dcterms:W3CDTF">2006-08-16T00:00:00Z</dcterms:created>
  <dcterms:modified xsi:type="dcterms:W3CDTF">2021-02-22T05:38:31Z</dcterms:modified>
</cp:coreProperties>
</file>