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8" r:id="rId2"/>
    <p:sldId id="299" r:id="rId3"/>
    <p:sldId id="287" r:id="rId4"/>
    <p:sldId id="285" r:id="rId5"/>
    <p:sldId id="295" r:id="rId6"/>
    <p:sldId id="280" r:id="rId7"/>
    <p:sldId id="286" r:id="rId8"/>
    <p:sldId id="297" r:id="rId9"/>
    <p:sldId id="296" r:id="rId10"/>
    <p:sldId id="288" r:id="rId11"/>
    <p:sldId id="289" r:id="rId12"/>
    <p:sldId id="290" r:id="rId13"/>
    <p:sldId id="291" r:id="rId14"/>
    <p:sldId id="292" r:id="rId15"/>
    <p:sldId id="293"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SAIBA HOSSAIN" initials="NH" lastIdx="2" clrIdx="0">
    <p:extLst>
      <p:ext uri="{19B8F6BF-5375-455C-9EA6-DF929625EA0E}">
        <p15:presenceInfo xmlns:p15="http://schemas.microsoft.com/office/powerpoint/2012/main" xmlns="" userId="NUSAIBA HOSS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3333FF"/>
    <a:srgbClr val="B808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84" autoAdjust="0"/>
    <p:restoredTop sz="87276" autoAdjust="0"/>
  </p:normalViewPr>
  <p:slideViewPr>
    <p:cSldViewPr snapToGrid="0">
      <p:cViewPr varScale="1">
        <p:scale>
          <a:sx n="63" d="100"/>
          <a:sy n="63" d="100"/>
        </p:scale>
        <p:origin x="-9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7C826-764F-42AD-A4E8-1575299510FF}" type="datetimeFigureOut">
              <a:rPr lang="en-US" smtClean="0"/>
              <a:pPr/>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8C7BD-0B78-41A8-A094-F55953A58B07}" type="slidenum">
              <a:rPr lang="en-US" smtClean="0"/>
              <a:pPr/>
              <a:t>‹#›</a:t>
            </a:fld>
            <a:endParaRPr lang="en-US"/>
          </a:p>
        </p:txBody>
      </p:sp>
    </p:spTree>
    <p:extLst>
      <p:ext uri="{BB962C8B-B14F-4D97-AF65-F5344CB8AC3E}">
        <p14:creationId xmlns:p14="http://schemas.microsoft.com/office/powerpoint/2010/main" xmlns="" val="171782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8A1746-6A00-4D42-9965-B110EB717340}" type="slidenum">
              <a:rPr lang="en-US" smtClean="0"/>
              <a:pPr/>
              <a:t>1</a:t>
            </a:fld>
            <a:endParaRPr lang="en-US"/>
          </a:p>
        </p:txBody>
      </p:sp>
    </p:spTree>
    <p:extLst>
      <p:ext uri="{BB962C8B-B14F-4D97-AF65-F5344CB8AC3E}">
        <p14:creationId xmlns="" xmlns:p14="http://schemas.microsoft.com/office/powerpoint/2010/main" val="411043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pPr/>
              <a:t>3</a:t>
            </a:fld>
            <a:endParaRPr lang="en-US"/>
          </a:p>
        </p:txBody>
      </p:sp>
    </p:spTree>
    <p:extLst>
      <p:ext uri="{BB962C8B-B14F-4D97-AF65-F5344CB8AC3E}">
        <p14:creationId xmlns:p14="http://schemas.microsoft.com/office/powerpoint/2010/main" xmlns="" val="248524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pPr/>
              <a:t>4</a:t>
            </a:fld>
            <a:endParaRPr lang="en-US"/>
          </a:p>
        </p:txBody>
      </p:sp>
    </p:spTree>
    <p:extLst>
      <p:ext uri="{BB962C8B-B14F-4D97-AF65-F5344CB8AC3E}">
        <p14:creationId xmlns:p14="http://schemas.microsoft.com/office/powerpoint/2010/main" xmlns="" val="350839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pPr/>
              <a:t>7</a:t>
            </a:fld>
            <a:endParaRPr lang="en-US"/>
          </a:p>
        </p:txBody>
      </p:sp>
    </p:spTree>
    <p:extLst>
      <p:ext uri="{BB962C8B-B14F-4D97-AF65-F5344CB8AC3E}">
        <p14:creationId xmlns:p14="http://schemas.microsoft.com/office/powerpoint/2010/main" xmlns="" val="110984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pPr/>
              <a:t>10</a:t>
            </a:fld>
            <a:endParaRPr lang="en-US"/>
          </a:p>
        </p:txBody>
      </p:sp>
    </p:spTree>
    <p:extLst>
      <p:ext uri="{BB962C8B-B14F-4D97-AF65-F5344CB8AC3E}">
        <p14:creationId xmlns:p14="http://schemas.microsoft.com/office/powerpoint/2010/main" xmlns="" val="237286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0058C7BD-0B78-41A8-A094-F55953A58B07}" type="slidenum">
              <a:rPr lang="en-US" smtClean="0"/>
              <a:pPr/>
              <a:t>12</a:t>
            </a:fld>
            <a:endParaRPr lang="en-US"/>
          </a:p>
        </p:txBody>
      </p:sp>
    </p:spTree>
    <p:extLst>
      <p:ext uri="{BB962C8B-B14F-4D97-AF65-F5344CB8AC3E}">
        <p14:creationId xmlns:p14="http://schemas.microsoft.com/office/powerpoint/2010/main" xmlns="" val="323463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287823714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222118280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146216550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B852B-4541-4B2F-86EF-8D4911C27F0D}"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228331705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258258645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B852B-4541-4B2F-86EF-8D4911C27F0D}"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339942511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B852B-4541-4B2F-86EF-8D4911C27F0D}" type="datetimeFigureOut">
              <a:rPr lang="en-US" smtClean="0"/>
              <a:pPr/>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15986303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B852B-4541-4B2F-86EF-8D4911C27F0D}" type="datetimeFigureOut">
              <a:rPr lang="en-US" smtClean="0"/>
              <a:pPr/>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42621596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B852B-4541-4B2F-86EF-8D4911C27F0D}" type="datetimeFigureOut">
              <a:rPr lang="en-US" smtClean="0"/>
              <a:pPr/>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199266821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174276567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196389420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B852B-4541-4B2F-86EF-8D4911C27F0D}" type="datetimeFigureOut">
              <a:rPr lang="en-US" smtClean="0"/>
              <a:pPr/>
              <a:t>2/23/2021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B06BD-3271-4DAF-82EB-C9C1E15D360D}" type="slidenum">
              <a:rPr lang="en-US" smtClean="0"/>
              <a:pPr/>
              <a:t>‹#›</a:t>
            </a:fld>
            <a:endParaRPr lang="en-US"/>
          </a:p>
        </p:txBody>
      </p:sp>
    </p:spTree>
    <p:extLst>
      <p:ext uri="{BB962C8B-B14F-4D97-AF65-F5344CB8AC3E}">
        <p14:creationId xmlns:p14="http://schemas.microsoft.com/office/powerpoint/2010/main" xmlns="" val="161306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28802"/>
            <a:ext cx="12192000" cy="2308324"/>
          </a:xfrm>
          <a:prstGeom prst="rect">
            <a:avLst/>
          </a:prstGeom>
          <a:noFill/>
        </p:spPr>
        <p:txBody>
          <a:bodyPr wrap="square" lIns="91440" tIns="45720" rIns="91440" bIns="45720">
            <a:spAutoFit/>
          </a:bodyPr>
          <a:lstStyle/>
          <a:p>
            <a:pPr algn="ctr"/>
            <a:r>
              <a:rPr lang="en-US" sz="72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আজকের</a:t>
            </a:r>
            <a:r>
              <a:rPr lang="en-US" sz="7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72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ক্লাসে</a:t>
            </a:r>
            <a:r>
              <a:rPr lang="ar-SA" sz="7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bn-IN" sz="7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endParaRPr lang="en-GB" sz="7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a:p>
            <a:pPr algn="ctr"/>
            <a:r>
              <a:rPr lang="bn-IN" sz="7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সবাইকে</a:t>
            </a:r>
            <a:endParaRPr lang="en-US" sz="6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1047715" y="3929067"/>
            <a:ext cx="10189947" cy="2246769"/>
          </a:xfrm>
          <a:prstGeom prst="rect">
            <a:avLst/>
          </a:prstGeom>
          <a:noFill/>
        </p:spPr>
        <p:txBody>
          <a:bodyPr wrap="square" lIns="91440" tIns="45720" rIns="91440" bIns="45720">
            <a:spAutoFit/>
          </a:bodyPr>
          <a:lstStyle/>
          <a:p>
            <a:pPr algn="ctr"/>
            <a:r>
              <a:rPr lang="bn-BD" sz="14000" b="1" cap="none" spc="0" dirty="0" smtClean="0">
                <a:ln w="22225">
                  <a:solidFill>
                    <a:schemeClr val="accent2"/>
                  </a:solidFill>
                  <a:prstDash val="solid"/>
                </a:ln>
                <a:solidFill>
                  <a:srgbClr val="FF0000"/>
                </a:solidFill>
                <a:effectLst/>
                <a:latin typeface="NikoshBAN" pitchFamily="2" charset="0"/>
                <a:cs typeface="NikoshBAN" pitchFamily="2" charset="0"/>
              </a:rPr>
              <a:t>স্বাগতম</a:t>
            </a:r>
            <a:endParaRPr lang="en-US" sz="14000" b="1" cap="none" spc="0" dirty="0">
              <a:ln w="22225">
                <a:solidFill>
                  <a:schemeClr val="accent2"/>
                </a:solidFill>
                <a:prstDash val="solid"/>
              </a:ln>
              <a:solidFill>
                <a:srgbClr val="FF0000"/>
              </a:solidFill>
              <a:effectLst/>
            </a:endParaRPr>
          </a:p>
        </p:txBody>
      </p:sp>
      <p:sp>
        <p:nvSpPr>
          <p:cNvPr id="5" name="Oval 4"/>
          <p:cNvSpPr/>
          <p:nvPr/>
        </p:nvSpPr>
        <p:spPr>
          <a:xfrm>
            <a:off x="2095472" y="285728"/>
            <a:ext cx="8001056" cy="135732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SA" sz="5400" dirty="0" smtClean="0">
                <a:solidFill>
                  <a:srgbClr val="FF0000"/>
                </a:solidFill>
              </a:rPr>
              <a:t>السلام عليكم ورحمة الله</a:t>
            </a:r>
            <a:endParaRPr lang="en-GB" sz="5400" dirty="0">
              <a:solidFill>
                <a:srgbClr val="FF0000"/>
              </a:solidFill>
            </a:endParaRPr>
          </a:p>
        </p:txBody>
      </p:sp>
    </p:spTree>
    <p:extLst>
      <p:ext uri="{BB962C8B-B14F-4D97-AF65-F5344CB8AC3E}">
        <p14:creationId xmlns="" xmlns:p14="http://schemas.microsoft.com/office/powerpoint/2010/main" val="153198275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wd">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out)">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5761" y="1520481"/>
            <a:ext cx="2651688"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AE" sz="4000" b="1" dirty="0">
                <a:solidFill>
                  <a:srgbClr val="FF0000"/>
                </a:solidFill>
              </a:rPr>
              <a:t>تحقیق الکلمات</a:t>
            </a:r>
            <a:endParaRPr lang="en-US" sz="4000" b="1" dirty="0">
              <a:solidFill>
                <a:srgbClr val="FF0000"/>
              </a:solidFill>
            </a:endParaRPr>
          </a:p>
        </p:txBody>
      </p:sp>
      <p:sp>
        <p:nvSpPr>
          <p:cNvPr id="6" name="Rectangle 5"/>
          <p:cNvSpPr/>
          <p:nvPr/>
        </p:nvSpPr>
        <p:spPr>
          <a:xfrm>
            <a:off x="1065627" y="5844123"/>
            <a:ext cx="989427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a:r>
              <a:rPr lang="ar-AE" sz="2400" b="1" dirty="0" smtClean="0">
                <a:solidFill>
                  <a:schemeClr val="tx1"/>
                </a:solidFill>
              </a:rPr>
              <a:t>اوفو</a:t>
            </a:r>
            <a:r>
              <a:rPr lang="ar-SA" sz="2400" b="1" dirty="0" smtClean="0">
                <a:solidFill>
                  <a:schemeClr val="tx1"/>
                </a:solidFill>
              </a:rPr>
              <a:t>ا</a:t>
            </a:r>
            <a:r>
              <a:rPr lang="ar-SA" sz="2400" b="1" dirty="0" smtClean="0">
                <a:solidFill>
                  <a:schemeClr val="tx1"/>
                </a:solidFill>
              </a:rPr>
              <a:t> </a:t>
            </a:r>
            <a:r>
              <a:rPr lang="ar-SA" sz="2400" b="1" dirty="0" smtClean="0">
                <a:solidFill>
                  <a:schemeClr val="tx1"/>
                </a:solidFill>
              </a:rPr>
              <a:t>-</a:t>
            </a:r>
            <a:r>
              <a:rPr lang="ar-AE" sz="2400" b="1" dirty="0" smtClean="0"/>
              <a:t> </a:t>
            </a:r>
            <a:r>
              <a:rPr lang="ar-AE" sz="2400" b="1" dirty="0">
                <a:solidFill>
                  <a:srgbClr val="00B0F0"/>
                </a:solidFill>
              </a:rPr>
              <a:t>صیغه جمع مذکر حاضر بحث امر حاضر معروف باب افعال مصدر الایفاء ماده  و ف ی  جنس لفیف مفروق معنی   </a:t>
            </a:r>
            <a:r>
              <a:rPr lang="as-IN" sz="2400" b="1" dirty="0">
                <a:solidFill>
                  <a:srgbClr val="00B0F0"/>
                </a:solidFill>
              </a:rPr>
              <a:t>তোমারা পুরোপুরি দাও।</a:t>
            </a:r>
            <a:endParaRPr lang="en-US" sz="2400" b="1" dirty="0">
              <a:solidFill>
                <a:srgbClr val="00B0F0"/>
              </a:solidFill>
            </a:endParaRPr>
          </a:p>
        </p:txBody>
      </p:sp>
      <p:sp>
        <p:nvSpPr>
          <p:cNvPr id="7" name="Rectangle 6"/>
          <p:cNvSpPr/>
          <p:nvPr/>
        </p:nvSpPr>
        <p:spPr>
          <a:xfrm>
            <a:off x="1050385" y="4957731"/>
            <a:ext cx="9894277"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400" b="1" dirty="0">
                <a:solidFill>
                  <a:srgbClr val="FF0000"/>
                </a:solidFill>
              </a:rPr>
              <a:t>المیزان</a:t>
            </a:r>
            <a:r>
              <a:rPr lang="ar-AE" sz="2400" b="1" dirty="0"/>
              <a:t>  </a:t>
            </a:r>
            <a:r>
              <a:rPr lang="ar-AE" sz="2400" b="1" dirty="0">
                <a:solidFill>
                  <a:srgbClr val="FF0000"/>
                </a:solidFill>
              </a:rPr>
              <a:t>صیضه واحد کبرای باب ضرب یضرب مصدار الوزن بحث اسم اله  ماده و ز ن جنس اجوف واوی  </a:t>
            </a:r>
            <a:r>
              <a:rPr lang="as-IN" sz="2400" b="1" dirty="0">
                <a:solidFill>
                  <a:srgbClr val="FF0000"/>
                </a:solidFill>
              </a:rPr>
              <a:t>অর্থ  পরিমাপ করার যন্ত্র।</a:t>
            </a:r>
            <a:endParaRPr lang="en-US" sz="2400" b="1" dirty="0">
              <a:solidFill>
                <a:srgbClr val="FF0000"/>
              </a:solidFill>
            </a:endParaRPr>
          </a:p>
        </p:txBody>
      </p:sp>
      <p:sp>
        <p:nvSpPr>
          <p:cNvPr id="9" name="Rectangle 8"/>
          <p:cNvSpPr/>
          <p:nvPr/>
        </p:nvSpPr>
        <p:spPr>
          <a:xfrm>
            <a:off x="1035145" y="2277824"/>
            <a:ext cx="9894277"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AE" sz="2400" b="1" dirty="0" smtClean="0">
                <a:solidFill>
                  <a:schemeClr val="tx1"/>
                </a:solidFill>
                <a:latin typeface="Arial" panose="020B0604020202020204" pitchFamily="34" charset="0"/>
                <a:cs typeface="Arial" panose="020B0604020202020204" pitchFamily="34" charset="0"/>
              </a:rPr>
              <a:t>کثر</a:t>
            </a:r>
            <a:r>
              <a:rPr lang="ar-SA" sz="2400" b="1" dirty="0" smtClean="0">
                <a:solidFill>
                  <a:schemeClr val="tx1"/>
                </a:solidFill>
                <a:latin typeface="Arial" panose="020B0604020202020204" pitchFamily="34" charset="0"/>
                <a:cs typeface="Arial" panose="020B0604020202020204" pitchFamily="34" charset="0"/>
              </a:rPr>
              <a:t> -</a:t>
            </a:r>
            <a:r>
              <a:rPr lang="ar-AE" sz="2400" b="1" dirty="0" smtClean="0">
                <a:solidFill>
                  <a:srgbClr val="FF0000"/>
                </a:solidFill>
                <a:latin typeface="Arial" panose="020B0604020202020204" pitchFamily="34" charset="0"/>
                <a:cs typeface="Arial" panose="020B0604020202020204" pitchFamily="34" charset="0"/>
              </a:rPr>
              <a:t> صیغه </a:t>
            </a:r>
            <a:r>
              <a:rPr lang="ar-AE" sz="2400" b="1" dirty="0">
                <a:solidFill>
                  <a:srgbClr val="FF0000"/>
                </a:solidFill>
                <a:latin typeface="Arial" panose="020B0604020202020204" pitchFamily="34" charset="0"/>
                <a:cs typeface="Arial" panose="020B0604020202020204" pitchFamily="34" charset="0"/>
              </a:rPr>
              <a:t>واحد مذکر حاضر بحث ماضی معروف باب تفعیل مصدار التکثیر ماده ک ث ر   جنس صحیح  </a:t>
            </a:r>
            <a:r>
              <a:rPr lang="as-IN" sz="2400" b="1" dirty="0">
                <a:solidFill>
                  <a:srgbClr val="FF0000"/>
                </a:solidFill>
                <a:latin typeface="Arial" panose="020B0604020202020204" pitchFamily="34" charset="0"/>
              </a:rPr>
              <a:t>অর্থ - তিনি অধিক করেছেন</a:t>
            </a:r>
            <a:endParaRPr lang="en-US" sz="2400" b="1" dirty="0">
              <a:solidFill>
                <a:srgbClr val="FF0000"/>
              </a:solidFill>
              <a:latin typeface="Arial" panose="020B0604020202020204" pitchFamily="34" charset="0"/>
              <a:cs typeface="Arial" panose="020B0604020202020204" pitchFamily="34" charset="0"/>
            </a:endParaRPr>
          </a:p>
        </p:txBody>
      </p:sp>
      <p:sp>
        <p:nvSpPr>
          <p:cNvPr id="11" name="Down Arrow Callout 10"/>
          <p:cNvSpPr/>
          <p:nvPr/>
        </p:nvSpPr>
        <p:spPr>
          <a:xfrm>
            <a:off x="2819400" y="274320"/>
            <a:ext cx="5974080" cy="1508760"/>
          </a:xfrm>
          <a:prstGeom prst="downArrowCallout">
            <a:avLst>
              <a:gd name="adj1" fmla="val 25000"/>
              <a:gd name="adj2" fmla="val 25000"/>
              <a:gd name="adj3" fmla="val 25000"/>
              <a:gd name="adj4"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জেনে</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নেই</a:t>
            </a:r>
            <a:r>
              <a:rPr lang="bn-IN"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তাহক্বিকগুলো</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065625" y="4058571"/>
            <a:ext cx="9894277"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AE" sz="2400" b="1" dirty="0">
                <a:solidFill>
                  <a:schemeClr val="tx1"/>
                </a:solidFill>
              </a:rPr>
              <a:t>المیزان</a:t>
            </a:r>
            <a:r>
              <a:rPr lang="ar-AE" sz="2400" b="1" dirty="0"/>
              <a:t> </a:t>
            </a:r>
            <a:r>
              <a:rPr lang="ar-SA" sz="2400" b="1" dirty="0" smtClean="0"/>
              <a:t>-</a:t>
            </a:r>
            <a:r>
              <a:rPr lang="ar-AE" sz="2400" b="1" dirty="0" smtClean="0"/>
              <a:t> </a:t>
            </a:r>
            <a:r>
              <a:rPr lang="ar-AE" sz="2400" b="1" dirty="0">
                <a:solidFill>
                  <a:srgbClr val="002060"/>
                </a:solidFill>
              </a:rPr>
              <a:t>صیضه واحد کبرای باب ضرب یضرب مصدار الوزن بحث اسم اله  ماده و ز ن جنس اجوف واوی  </a:t>
            </a:r>
            <a:r>
              <a:rPr lang="as-IN" sz="2400" b="1" dirty="0">
                <a:solidFill>
                  <a:srgbClr val="002060"/>
                </a:solidFill>
              </a:rPr>
              <a:t>অর্থ  পরিমাপ করার যন্ত্র।</a:t>
            </a:r>
            <a:endParaRPr lang="en-US" sz="2400" b="1" dirty="0">
              <a:solidFill>
                <a:srgbClr val="002060"/>
              </a:solidFill>
            </a:endParaRPr>
          </a:p>
        </p:txBody>
      </p:sp>
      <p:sp>
        <p:nvSpPr>
          <p:cNvPr id="13" name="Rectangle 12"/>
          <p:cNvSpPr/>
          <p:nvPr/>
        </p:nvSpPr>
        <p:spPr>
          <a:xfrm>
            <a:off x="1050387" y="3159985"/>
            <a:ext cx="9894275"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a:r>
              <a:rPr lang="ar-AE" sz="2400" b="1" dirty="0">
                <a:solidFill>
                  <a:schemeClr val="tx1"/>
                </a:solidFill>
              </a:rPr>
              <a:t>ل</a:t>
            </a:r>
            <a:r>
              <a:rPr lang="ar-AE" sz="2400" b="1" dirty="0">
                <a:solidFill>
                  <a:schemeClr val="tx1"/>
                </a:solidFill>
                <a:latin typeface="Arial" panose="020B0604020202020204" pitchFamily="34" charset="0"/>
                <a:cs typeface="Arial" panose="020B0604020202020204" pitchFamily="34" charset="0"/>
              </a:rPr>
              <a:t>اتبخسوا</a:t>
            </a:r>
            <a:r>
              <a:rPr lang="ar-AE" sz="2400" b="1" dirty="0">
                <a:latin typeface="Arial" panose="020B0604020202020204" pitchFamily="34" charset="0"/>
                <a:cs typeface="Arial" panose="020B0604020202020204" pitchFamily="34" charset="0"/>
              </a:rPr>
              <a:t> </a:t>
            </a:r>
            <a:r>
              <a:rPr lang="ar-SA" sz="2400" b="1" dirty="0" smtClean="0">
                <a:latin typeface="Arial" panose="020B0604020202020204" pitchFamily="34" charset="0"/>
                <a:cs typeface="Arial" panose="020B0604020202020204" pitchFamily="34" charset="0"/>
              </a:rPr>
              <a:t>-</a:t>
            </a:r>
            <a:r>
              <a:rPr lang="ar-AE" sz="2400" b="1" dirty="0" smtClean="0">
                <a:latin typeface="Arial" panose="020B0604020202020204" pitchFamily="34" charset="0"/>
                <a:cs typeface="Arial" panose="020B0604020202020204" pitchFamily="34" charset="0"/>
              </a:rPr>
              <a:t> </a:t>
            </a:r>
            <a:r>
              <a:rPr lang="ar-AE" sz="2400" b="1" dirty="0">
                <a:solidFill>
                  <a:srgbClr val="00B050"/>
                </a:solidFill>
                <a:latin typeface="Arial" panose="020B0604020202020204" pitchFamily="34" charset="0"/>
                <a:cs typeface="Arial" panose="020B0604020202020204" pitchFamily="34" charset="0"/>
              </a:rPr>
              <a:t>صیغه جمع مذکر حاضر بحث نهی حاضر معروف  باب فتح یفتح مصدار  البحس ماده ب خ س جنس صحیح  </a:t>
            </a:r>
            <a:r>
              <a:rPr lang="as-IN" sz="2400" b="1" dirty="0">
                <a:solidFill>
                  <a:srgbClr val="00B050"/>
                </a:solidFill>
                <a:latin typeface="Arial" panose="020B0604020202020204" pitchFamily="34" charset="0"/>
              </a:rPr>
              <a:t>অর্থ তোমরা কম দিবেনা</a:t>
            </a:r>
            <a:endParaRPr lang="en-US"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6498220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96" y="-116428"/>
            <a:ext cx="12455207" cy="697442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615141460"/>
              </p:ext>
            </p:extLst>
          </p:nvPr>
        </p:nvGraphicFramePr>
        <p:xfrm>
          <a:off x="2260599" y="1615883"/>
          <a:ext cx="8128000" cy="4846320"/>
        </p:xfrm>
        <a:graphic>
          <a:graphicData uri="http://schemas.openxmlformats.org/drawingml/2006/table">
            <a:tbl>
              <a:tblPr firstRow="1" bandRow="1">
                <a:tableStyleId>{93296810-A885-4BE3-A3E7-6D5BEEA58F35}</a:tableStyleId>
              </a:tblPr>
              <a:tblGrid>
                <a:gridCol w="4064000"/>
                <a:gridCol w="4064000"/>
              </a:tblGrid>
              <a:tr h="370840">
                <a:tc>
                  <a:txBody>
                    <a:bodyPr/>
                    <a:lstStyle/>
                    <a:p>
                      <a:r>
                        <a:rPr lang="en-US" sz="2400" dirty="0" smtClean="0"/>
                        <a:t>            </a:t>
                      </a:r>
                      <a:r>
                        <a:rPr lang="en-US" sz="2400" dirty="0" err="1" smtClean="0"/>
                        <a:t>বাংলা</a:t>
                      </a:r>
                      <a:r>
                        <a:rPr lang="en-US" sz="2400" baseline="0" dirty="0" smtClean="0"/>
                        <a:t> </a:t>
                      </a:r>
                      <a:r>
                        <a:rPr lang="en-US" sz="2400" baseline="0" dirty="0" err="1" smtClean="0"/>
                        <a:t>অর্থ</a:t>
                      </a:r>
                      <a:r>
                        <a:rPr lang="en-US" sz="2400" baseline="0" dirty="0" smtClean="0"/>
                        <a:t> </a:t>
                      </a:r>
                      <a:endParaRPr lang="en-US" sz="2400" dirty="0"/>
                    </a:p>
                  </a:txBody>
                  <a:tcPr/>
                </a:tc>
                <a:tc>
                  <a:txBody>
                    <a:bodyPr/>
                    <a:lstStyle/>
                    <a:p>
                      <a:r>
                        <a:rPr lang="en-US" sz="2400" dirty="0" smtClean="0"/>
                        <a:t>   </a:t>
                      </a:r>
                      <a:r>
                        <a:rPr lang="en-US" sz="2400" dirty="0" err="1" smtClean="0"/>
                        <a:t>আরবি</a:t>
                      </a:r>
                      <a:r>
                        <a:rPr lang="en-US" sz="2400" baseline="0" dirty="0" smtClean="0"/>
                        <a:t> </a:t>
                      </a:r>
                      <a:r>
                        <a:rPr lang="en-US" sz="2400" baseline="0" dirty="0" err="1" smtClean="0"/>
                        <a:t>শব্দ</a:t>
                      </a:r>
                      <a:r>
                        <a:rPr lang="en-US" sz="2400" baseline="0" dirty="0" smtClean="0"/>
                        <a:t> </a:t>
                      </a:r>
                      <a:endParaRPr lang="en-US" sz="2400" dirty="0"/>
                    </a:p>
                  </a:txBody>
                  <a:tcPr/>
                </a:tc>
              </a:tr>
              <a:tr h="370840">
                <a:tc>
                  <a:txBody>
                    <a:bodyPr/>
                    <a:lstStyle/>
                    <a:p>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তাদের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ভাই</a:t>
                      </a:r>
                      <a:r>
                        <a:rPr lang="en-US" sz="2800" b="1" dirty="0" smtClean="0">
                          <a:solidFill>
                            <a:srgbClr val="00B0F0"/>
                          </a:solidFill>
                          <a:latin typeface="NikoshBAN" panose="02000000000000000000" pitchFamily="2" charset="0"/>
                          <a:cs typeface="NikoshBAN" panose="02000000000000000000" pitchFamily="2" charset="0"/>
                        </a:rPr>
                        <a:t> </a:t>
                      </a:r>
                      <a:endParaRPr lang="en-US" sz="2800" b="1" dirty="0">
                        <a:solidFill>
                          <a:srgbClr val="00B0F0"/>
                        </a:solidFill>
                        <a:latin typeface="NikoshBAN" panose="02000000000000000000" pitchFamily="2" charset="0"/>
                        <a:cs typeface="NikoshBAN" panose="02000000000000000000" pitchFamily="2" charset="0"/>
                      </a:endParaRPr>
                    </a:p>
                  </a:txBody>
                  <a:tcPr/>
                </a:tc>
                <a:tc>
                  <a:txBody>
                    <a:bodyPr/>
                    <a:lstStyle/>
                    <a:p>
                      <a:r>
                        <a:rPr lang="ar-AE" sz="2800" b="1" dirty="0" smtClean="0">
                          <a:solidFill>
                            <a:srgbClr val="FF0000"/>
                          </a:solidFill>
                          <a:latin typeface="Arial" panose="020B0604020202020204" pitchFamily="34" charset="0"/>
                          <a:cs typeface="Arial" panose="020B0604020202020204" pitchFamily="34" charset="0"/>
                        </a:rPr>
                        <a:t>أَخَاهُمْ</a:t>
                      </a:r>
                      <a:endParaRPr lang="en-US" sz="2800" b="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solidFill>
                            <a:srgbClr val="00B0F0"/>
                          </a:solidFill>
                          <a:latin typeface="NikoshBAN" panose="02000000000000000000" pitchFamily="2" charset="0"/>
                          <a:cs typeface="NikoshBAN" panose="02000000000000000000" pitchFamily="2" charset="0"/>
                        </a:rPr>
                        <a:t>তিনি</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বলেছেন</a:t>
                      </a:r>
                      <a:r>
                        <a:rPr lang="en-US" sz="2800" b="1" baseline="0" dirty="0" smtClean="0">
                          <a:solidFill>
                            <a:srgbClr val="00B0F0"/>
                          </a:solidFill>
                          <a:latin typeface="NikoshBAN" panose="02000000000000000000" pitchFamily="2" charset="0"/>
                          <a:cs typeface="NikoshBAN" panose="02000000000000000000" pitchFamily="2" charset="0"/>
                        </a:rPr>
                        <a:t> </a:t>
                      </a:r>
                      <a:endParaRPr lang="en-US" sz="2800" b="1" dirty="0">
                        <a:solidFill>
                          <a:srgbClr val="00B0F0"/>
                        </a:solidFill>
                        <a:latin typeface="NikoshBAN" panose="02000000000000000000" pitchFamily="2" charset="0"/>
                        <a:cs typeface="NikoshBAN" panose="02000000000000000000" pitchFamily="2" charset="0"/>
                      </a:endParaRPr>
                    </a:p>
                  </a:txBody>
                  <a:tcPr/>
                </a:tc>
                <a:tc>
                  <a:txBody>
                    <a:bodyPr/>
                    <a:lstStyle/>
                    <a:p>
                      <a:r>
                        <a:rPr lang="ar-AE" sz="2800" b="1" dirty="0" smtClean="0">
                          <a:solidFill>
                            <a:srgbClr val="FF0000"/>
                          </a:solidFill>
                          <a:latin typeface="Arial" panose="020B0604020202020204" pitchFamily="34" charset="0"/>
                          <a:cs typeface="Arial" panose="020B0604020202020204" pitchFamily="34" charset="0"/>
                        </a:rPr>
                        <a:t>قَالَ</a:t>
                      </a:r>
                      <a:endParaRPr lang="en-US" sz="2800" b="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solidFill>
                            <a:srgbClr val="00B0F0"/>
                          </a:solidFill>
                          <a:latin typeface="NikoshBAN" panose="02000000000000000000" pitchFamily="2" charset="0"/>
                          <a:cs typeface="NikoshBAN" panose="02000000000000000000" pitchFamily="2" charset="0"/>
                        </a:rPr>
                        <a:t>হে</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আমার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জাতির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লোকজন</a:t>
                      </a:r>
                      <a:endParaRPr lang="en-US" sz="2800" b="1" dirty="0">
                        <a:solidFill>
                          <a:srgbClr val="00B0F0"/>
                        </a:solidFill>
                        <a:latin typeface="NikoshBAN" panose="02000000000000000000" pitchFamily="2" charset="0"/>
                        <a:cs typeface="NikoshBAN" panose="02000000000000000000" pitchFamily="2" charset="0"/>
                      </a:endParaRPr>
                    </a:p>
                  </a:txBody>
                  <a:tcPr/>
                </a:tc>
                <a:tc>
                  <a:txBody>
                    <a:bodyPr/>
                    <a:lstStyle/>
                    <a:p>
                      <a:r>
                        <a:rPr lang="ar-AE" sz="2800" b="1" dirty="0" smtClean="0">
                          <a:solidFill>
                            <a:srgbClr val="FF0000"/>
                          </a:solidFill>
                          <a:latin typeface="Arial" panose="020B0604020202020204" pitchFamily="34" charset="0"/>
                          <a:cs typeface="Arial" panose="020B0604020202020204" pitchFamily="34" charset="0"/>
                        </a:rPr>
                        <a:t>يَا قَوْمِ </a:t>
                      </a:r>
                      <a:endParaRPr lang="en-US" sz="2800" b="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solidFill>
                            <a:srgbClr val="00B0F0"/>
                          </a:solidFill>
                          <a:latin typeface="NikoshBAN" panose="02000000000000000000" pitchFamily="2" charset="0"/>
                          <a:cs typeface="NikoshBAN" panose="02000000000000000000" pitchFamily="2" charset="0"/>
                        </a:rPr>
                        <a:t>তোমরা</a:t>
                      </a:r>
                      <a:r>
                        <a:rPr lang="en-US" sz="2800" b="1" baseline="0" dirty="0" smtClean="0">
                          <a:solidFill>
                            <a:srgbClr val="00B0F0"/>
                          </a:solidFill>
                          <a:latin typeface="NikoshBAN" panose="02000000000000000000" pitchFamily="2" charset="0"/>
                          <a:cs typeface="NikoshBAN" panose="02000000000000000000" pitchFamily="2" charset="0"/>
                        </a:rPr>
                        <a:t> </a:t>
                      </a:r>
                      <a:r>
                        <a:rPr lang="en-US" sz="2800" b="1" baseline="0" dirty="0" err="1" smtClean="0">
                          <a:solidFill>
                            <a:srgbClr val="00B0F0"/>
                          </a:solidFill>
                          <a:latin typeface="NikoshBAN" panose="02000000000000000000" pitchFamily="2" charset="0"/>
                          <a:cs typeface="NikoshBAN" panose="02000000000000000000" pitchFamily="2" charset="0"/>
                        </a:rPr>
                        <a:t>আল্লাহর</a:t>
                      </a:r>
                      <a:r>
                        <a:rPr lang="en-US" sz="2800" b="1" baseline="0" dirty="0" smtClean="0">
                          <a:solidFill>
                            <a:srgbClr val="00B0F0"/>
                          </a:solidFill>
                          <a:latin typeface="NikoshBAN" panose="02000000000000000000" pitchFamily="2" charset="0"/>
                          <a:cs typeface="NikoshBAN" panose="02000000000000000000" pitchFamily="2" charset="0"/>
                        </a:rPr>
                        <a:t> </a:t>
                      </a:r>
                      <a:r>
                        <a:rPr lang="en-US" sz="2800" b="1" baseline="0" dirty="0" err="1" smtClean="0">
                          <a:solidFill>
                            <a:srgbClr val="00B0F0"/>
                          </a:solidFill>
                          <a:latin typeface="NikoshBAN" panose="02000000000000000000" pitchFamily="2" charset="0"/>
                          <a:cs typeface="NikoshBAN" panose="02000000000000000000" pitchFamily="2" charset="0"/>
                        </a:rPr>
                        <a:t>ইবাদত</a:t>
                      </a:r>
                      <a:r>
                        <a:rPr lang="en-US" sz="2800" b="1" baseline="0" dirty="0" smtClean="0">
                          <a:solidFill>
                            <a:srgbClr val="00B0F0"/>
                          </a:solidFill>
                          <a:latin typeface="NikoshBAN" panose="02000000000000000000" pitchFamily="2" charset="0"/>
                          <a:cs typeface="NikoshBAN" panose="02000000000000000000" pitchFamily="2" charset="0"/>
                        </a:rPr>
                        <a:t> </a:t>
                      </a:r>
                      <a:r>
                        <a:rPr lang="en-US" sz="2800" b="1" baseline="0" dirty="0" err="1" smtClean="0">
                          <a:solidFill>
                            <a:srgbClr val="00B0F0"/>
                          </a:solidFill>
                          <a:latin typeface="NikoshBAN" panose="02000000000000000000" pitchFamily="2" charset="0"/>
                          <a:cs typeface="NikoshBAN" panose="02000000000000000000" pitchFamily="2" charset="0"/>
                        </a:rPr>
                        <a:t>কর</a:t>
                      </a:r>
                      <a:r>
                        <a:rPr lang="en-US" sz="2800" b="1" baseline="0" dirty="0" smtClean="0">
                          <a:solidFill>
                            <a:srgbClr val="00B0F0"/>
                          </a:solidFill>
                          <a:latin typeface="NikoshBAN" panose="02000000000000000000" pitchFamily="2" charset="0"/>
                          <a:cs typeface="NikoshBAN" panose="02000000000000000000" pitchFamily="2" charset="0"/>
                        </a:rPr>
                        <a:t> </a:t>
                      </a:r>
                      <a:endParaRPr lang="en-US" sz="2800" b="1" dirty="0">
                        <a:solidFill>
                          <a:srgbClr val="00B0F0"/>
                        </a:solidFill>
                        <a:latin typeface="NikoshBAN" panose="02000000000000000000" pitchFamily="2" charset="0"/>
                        <a:cs typeface="NikoshBAN" panose="02000000000000000000" pitchFamily="2" charset="0"/>
                      </a:endParaRPr>
                    </a:p>
                  </a:txBody>
                  <a:tcPr/>
                </a:tc>
                <a:tc>
                  <a:txBody>
                    <a:bodyPr/>
                    <a:lstStyle/>
                    <a:p>
                      <a:r>
                        <a:rPr lang="ar-AE" sz="2800" b="1" dirty="0" smtClean="0">
                          <a:solidFill>
                            <a:srgbClr val="FF0000"/>
                          </a:solidFill>
                          <a:latin typeface="Arial" panose="020B0604020202020204" pitchFamily="34" charset="0"/>
                          <a:cs typeface="Arial" panose="020B0604020202020204" pitchFamily="34" charset="0"/>
                        </a:rPr>
                        <a:t>اعْبُدُوا اللَّهَ </a:t>
                      </a:r>
                      <a:endParaRPr lang="en-US" sz="2800" b="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solidFill>
                            <a:srgbClr val="00B0F0"/>
                          </a:solidFill>
                          <a:latin typeface="NikoshBAN" panose="02000000000000000000" pitchFamily="2" charset="0"/>
                          <a:cs typeface="NikoshBAN" panose="02000000000000000000" pitchFamily="2" charset="0"/>
                        </a:rPr>
                        <a:t>অচিরেই</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তোমাদের</a:t>
                      </a:r>
                      <a:r>
                        <a:rPr lang="en-US" sz="2800" b="1" dirty="0" smtClean="0">
                          <a:solidFill>
                            <a:srgbClr val="00B0F0"/>
                          </a:solidFill>
                          <a:latin typeface="NikoshBAN" panose="02000000000000000000" pitchFamily="2" charset="0"/>
                          <a:cs typeface="NikoshBAN" panose="02000000000000000000" pitchFamily="2" charset="0"/>
                        </a:rPr>
                        <a:t> </a:t>
                      </a:r>
                      <a:r>
                        <a:rPr lang="en-US" sz="2800" b="1" dirty="0" err="1" smtClean="0">
                          <a:solidFill>
                            <a:srgbClr val="00B0F0"/>
                          </a:solidFill>
                          <a:latin typeface="NikoshBAN" panose="02000000000000000000" pitchFamily="2" charset="0"/>
                          <a:cs typeface="NikoshBAN" panose="02000000000000000000" pitchFamily="2" charset="0"/>
                        </a:rPr>
                        <a:t>কাছে</a:t>
                      </a:r>
                      <a:r>
                        <a:rPr lang="en-US" sz="2800" b="1" baseline="0" dirty="0" smtClean="0">
                          <a:solidFill>
                            <a:srgbClr val="00B0F0"/>
                          </a:solidFill>
                          <a:latin typeface="NikoshBAN" panose="02000000000000000000" pitchFamily="2" charset="0"/>
                          <a:cs typeface="NikoshBAN" panose="02000000000000000000" pitchFamily="2" charset="0"/>
                        </a:rPr>
                        <a:t> </a:t>
                      </a:r>
                      <a:r>
                        <a:rPr lang="en-US" sz="2800" b="1" baseline="0" dirty="0" err="1" smtClean="0">
                          <a:solidFill>
                            <a:srgbClr val="00B0F0"/>
                          </a:solidFill>
                          <a:latin typeface="NikoshBAN" panose="02000000000000000000" pitchFamily="2" charset="0"/>
                          <a:cs typeface="NikoshBAN" panose="02000000000000000000" pitchFamily="2" charset="0"/>
                        </a:rPr>
                        <a:t>এসেছে</a:t>
                      </a:r>
                      <a:endParaRPr lang="en-US" sz="2800" b="1" dirty="0">
                        <a:solidFill>
                          <a:srgbClr val="00B0F0"/>
                        </a:solidFill>
                        <a:latin typeface="NikoshBAN" panose="02000000000000000000" pitchFamily="2" charset="0"/>
                        <a:cs typeface="NikoshBAN" panose="02000000000000000000" pitchFamily="2" charset="0"/>
                      </a:endParaRPr>
                    </a:p>
                  </a:txBody>
                  <a:tcPr/>
                </a:tc>
                <a:tc>
                  <a:txBody>
                    <a:bodyPr/>
                    <a:lstStyle/>
                    <a:p>
                      <a:r>
                        <a:rPr lang="ar-AE" sz="2800" b="1" dirty="0" smtClean="0">
                          <a:solidFill>
                            <a:srgbClr val="FF0000"/>
                          </a:solidFill>
                          <a:latin typeface="Arial" panose="020B0604020202020204" pitchFamily="34" charset="0"/>
                          <a:cs typeface="Arial" panose="020B0604020202020204" pitchFamily="34" charset="0"/>
                        </a:rPr>
                        <a:t> قَدْ جَاءَتْكُمْ </a:t>
                      </a:r>
                      <a:endParaRPr lang="en-US" sz="2800" b="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2800" b="1" dirty="0" err="1" smtClean="0">
                          <a:solidFill>
                            <a:srgbClr val="00B0F0"/>
                          </a:solidFill>
                          <a:latin typeface="NikoshBAN" panose="02000000000000000000" pitchFamily="2" charset="0"/>
                          <a:cs typeface="NikoshBAN" panose="02000000000000000000" pitchFamily="2" charset="0"/>
                        </a:rPr>
                        <a:t>আর</a:t>
                      </a:r>
                      <a:r>
                        <a:rPr lang="en-US" sz="2800" b="1" baseline="0" dirty="0" smtClean="0">
                          <a:solidFill>
                            <a:srgbClr val="00B0F0"/>
                          </a:solidFill>
                          <a:latin typeface="NikoshBAN" panose="02000000000000000000" pitchFamily="2" charset="0"/>
                          <a:cs typeface="NikoshBAN" panose="02000000000000000000" pitchFamily="2" charset="0"/>
                        </a:rPr>
                        <a:t> </a:t>
                      </a:r>
                      <a:r>
                        <a:rPr lang="en-US" sz="2800" b="1" baseline="0" dirty="0" err="1" smtClean="0">
                          <a:solidFill>
                            <a:srgbClr val="00B0F0"/>
                          </a:solidFill>
                          <a:latin typeface="NikoshBAN" panose="02000000000000000000" pitchFamily="2" charset="0"/>
                          <a:cs typeface="NikoshBAN" panose="02000000000000000000" pitchFamily="2" charset="0"/>
                        </a:rPr>
                        <a:t>তোমরা</a:t>
                      </a:r>
                      <a:r>
                        <a:rPr lang="en-US" sz="2800" b="1" baseline="0" dirty="0" smtClean="0">
                          <a:solidFill>
                            <a:srgbClr val="00B0F0"/>
                          </a:solidFill>
                          <a:latin typeface="NikoshBAN" panose="02000000000000000000" pitchFamily="2" charset="0"/>
                          <a:cs typeface="NikoshBAN" panose="02000000000000000000" pitchFamily="2" charset="0"/>
                        </a:rPr>
                        <a:t> </a:t>
                      </a:r>
                      <a:r>
                        <a:rPr lang="en-US" sz="2800" b="1" baseline="0" dirty="0" err="1" smtClean="0">
                          <a:solidFill>
                            <a:srgbClr val="00B0F0"/>
                          </a:solidFill>
                          <a:latin typeface="NikoshBAN" panose="02000000000000000000" pitchFamily="2" charset="0"/>
                          <a:cs typeface="NikoshBAN" panose="02000000000000000000" pitchFamily="2" charset="0"/>
                        </a:rPr>
                        <a:t>বসবে</a:t>
                      </a:r>
                      <a:r>
                        <a:rPr lang="en-US" sz="2800" b="1" baseline="0" dirty="0" smtClean="0">
                          <a:solidFill>
                            <a:srgbClr val="00B0F0"/>
                          </a:solidFill>
                          <a:latin typeface="NikoshBAN" panose="02000000000000000000" pitchFamily="2" charset="0"/>
                          <a:cs typeface="NikoshBAN" panose="02000000000000000000" pitchFamily="2" charset="0"/>
                        </a:rPr>
                        <a:t> </a:t>
                      </a:r>
                      <a:r>
                        <a:rPr lang="en-US" sz="2800" b="1" baseline="0" dirty="0" err="1" smtClean="0">
                          <a:solidFill>
                            <a:srgbClr val="00B0F0"/>
                          </a:solidFill>
                          <a:latin typeface="NikoshBAN" panose="02000000000000000000" pitchFamily="2" charset="0"/>
                          <a:cs typeface="NikoshBAN" panose="02000000000000000000" pitchFamily="2" charset="0"/>
                        </a:rPr>
                        <a:t>না</a:t>
                      </a:r>
                      <a:r>
                        <a:rPr lang="en-US" sz="2800" b="1" baseline="0" dirty="0" smtClean="0">
                          <a:solidFill>
                            <a:srgbClr val="00B0F0"/>
                          </a:solidFill>
                          <a:latin typeface="NikoshBAN" panose="02000000000000000000" pitchFamily="2" charset="0"/>
                          <a:cs typeface="NikoshBAN" panose="02000000000000000000" pitchFamily="2" charset="0"/>
                        </a:rPr>
                        <a:t> </a:t>
                      </a:r>
                      <a:endParaRPr lang="en-US" sz="2800" b="1" dirty="0">
                        <a:solidFill>
                          <a:srgbClr val="00B0F0"/>
                        </a:solidFill>
                        <a:latin typeface="NikoshBAN" panose="02000000000000000000" pitchFamily="2" charset="0"/>
                        <a:cs typeface="NikoshBAN" panose="02000000000000000000" pitchFamily="2" charset="0"/>
                      </a:endParaRPr>
                    </a:p>
                  </a:txBody>
                  <a:tcPr/>
                </a:tc>
                <a:tc>
                  <a:txBody>
                    <a:bodyPr/>
                    <a:lstStyle/>
                    <a:p>
                      <a:r>
                        <a:rPr lang="ar-AE" sz="2800" b="1" dirty="0" smtClean="0">
                          <a:solidFill>
                            <a:srgbClr val="FF0000"/>
                          </a:solidFill>
                          <a:latin typeface="Arial" panose="020B0604020202020204" pitchFamily="34" charset="0"/>
                          <a:cs typeface="Arial" panose="020B0604020202020204" pitchFamily="34" charset="0"/>
                        </a:rPr>
                        <a:t>وَلَا تَقْعُدُوا </a:t>
                      </a:r>
                      <a:endParaRPr lang="en-US" sz="2800" b="1" dirty="0">
                        <a:solidFill>
                          <a:srgbClr val="FF0000"/>
                        </a:solidFill>
                        <a:latin typeface="Arial" panose="020B0604020202020204" pitchFamily="34" charset="0"/>
                        <a:cs typeface="Arial" panose="020B0604020202020204" pitchFamily="34" charset="0"/>
                      </a:endParaRPr>
                    </a:p>
                  </a:txBody>
                  <a:tcPr/>
                </a:tc>
              </a:tr>
            </a:tbl>
          </a:graphicData>
        </a:graphic>
      </p:graphicFrame>
      <p:sp>
        <p:nvSpPr>
          <p:cNvPr id="5" name="Bevel 4"/>
          <p:cNvSpPr/>
          <p:nvPr/>
        </p:nvSpPr>
        <p:spPr>
          <a:xfrm>
            <a:off x="2989385" y="304801"/>
            <a:ext cx="7175695" cy="1019908"/>
          </a:xfrm>
          <a:prstGeom prst="bevel">
            <a:avLst>
              <a:gd name="adj" fmla="val 2296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err="1" smtClean="0">
                <a:solidFill>
                  <a:srgbClr val="FF0000"/>
                </a:solidFill>
                <a:latin typeface="NikoshBAN" panose="02000000000000000000" pitchFamily="2" charset="0"/>
                <a:cs typeface="NikoshBAN" panose="02000000000000000000" pitchFamily="2" charset="0"/>
              </a:rPr>
              <a:t>চল</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শব্দার্থ</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জেনে</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নেই</a:t>
            </a:r>
            <a:r>
              <a:rPr lang="en-US" sz="4400" dirty="0" smtClean="0">
                <a:solidFill>
                  <a:srgbClr val="FF0000"/>
                </a:solidFill>
                <a:latin typeface="NikoshBAN" panose="02000000000000000000" pitchFamily="2" charset="0"/>
                <a:cs typeface="NikoshBAN" panose="02000000000000000000" pitchFamily="2" charset="0"/>
              </a:rPr>
              <a:t> </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93957730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361" y="-116428"/>
            <a:ext cx="12455207" cy="697442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3163857329"/>
              </p:ext>
            </p:extLst>
          </p:nvPr>
        </p:nvGraphicFramePr>
        <p:xfrm>
          <a:off x="2042551" y="2350346"/>
          <a:ext cx="8128000" cy="3261360"/>
        </p:xfrm>
        <a:graphic>
          <a:graphicData uri="http://schemas.openxmlformats.org/drawingml/2006/table">
            <a:tbl>
              <a:tblPr firstRow="1" bandRow="1">
                <a:tableStyleId>{F5AB1C69-6EDB-4FF4-983F-18BD219EF322}</a:tableStyleId>
              </a:tblPr>
              <a:tblGrid>
                <a:gridCol w="4052277"/>
                <a:gridCol w="4075723"/>
              </a:tblGrid>
              <a:tr h="370840">
                <a:tc>
                  <a:txBody>
                    <a:bodyPr/>
                    <a:lstStyle/>
                    <a:p>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বাংলা</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অর্থ</a:t>
                      </a:r>
                      <a:r>
                        <a:rPr lang="en-US" sz="2800" b="1" baseline="0" dirty="0" smtClean="0">
                          <a:latin typeface="NikoshBAN" panose="02000000000000000000" pitchFamily="2" charset="0"/>
                          <a:cs typeface="NikoshBAN" panose="02000000000000000000" pitchFamily="2" charset="0"/>
                        </a:rPr>
                        <a:t> </a:t>
                      </a:r>
                      <a:r>
                        <a:rPr lang="en-US" sz="2800" b="1" baseline="0" dirty="0" err="1" smtClean="0">
                          <a:latin typeface="NikoshBAN" panose="02000000000000000000" pitchFamily="2" charset="0"/>
                          <a:cs typeface="NikoshBAN" panose="02000000000000000000" pitchFamily="2" charset="0"/>
                        </a:rPr>
                        <a:t>লিখ</a:t>
                      </a:r>
                      <a:r>
                        <a:rPr lang="en-US" sz="2800" b="1" baseline="0"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solidFill>
                      <a:schemeClr val="tx1"/>
                    </a:solidFill>
                  </a:tcPr>
                </a:tc>
                <a:tc>
                  <a:txBody>
                    <a:bodyPr/>
                    <a:lstStyle/>
                    <a:p>
                      <a:r>
                        <a:rPr lang="en-US" dirty="0" smtClean="0"/>
                        <a:t>    </a:t>
                      </a:r>
                      <a:r>
                        <a:rPr lang="en-US" sz="2800" dirty="0" err="1" smtClean="0">
                          <a:latin typeface="NikoshBAN" panose="02000000000000000000" pitchFamily="2" charset="0"/>
                          <a:cs typeface="NikoshBAN" panose="02000000000000000000" pitchFamily="2" charset="0"/>
                        </a:rPr>
                        <a:t>আরবি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শব্দ</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solidFill>
                      <a:schemeClr val="tx1"/>
                    </a:solidFill>
                  </a:tcPr>
                </a:tc>
              </a:tr>
              <a:tr h="370840">
                <a:tc>
                  <a:txBody>
                    <a:bodyPr/>
                    <a:lstStyle/>
                    <a:p>
                      <a:endParaRPr lang="en-US" dirty="0"/>
                    </a:p>
                  </a:txBody>
                  <a:tcPr>
                    <a:solidFill>
                      <a:schemeClr val="accent1">
                        <a:lumMod val="20000"/>
                        <a:lumOff val="80000"/>
                      </a:schemeClr>
                    </a:solidFill>
                  </a:tcPr>
                </a:tc>
                <a:tc>
                  <a:txBody>
                    <a:bodyPr/>
                    <a:lstStyle/>
                    <a:p>
                      <a:r>
                        <a:rPr lang="ar-AE" sz="5400" dirty="0" smtClean="0">
                          <a:solidFill>
                            <a:srgbClr val="00B050"/>
                          </a:solidFill>
                          <a:latin typeface="Arial" panose="020B0604020202020204" pitchFamily="34" charset="0"/>
                          <a:cs typeface="Arial" panose="020B0604020202020204" pitchFamily="34" charset="0"/>
                        </a:rPr>
                        <a:t>وَاذْكُرُوا</a:t>
                      </a:r>
                      <a:endParaRPr lang="en-US" sz="5400" dirty="0">
                        <a:solidFill>
                          <a:srgbClr val="00B050"/>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r>
              <a:tr h="370840">
                <a:tc>
                  <a:txBody>
                    <a:bodyPr/>
                    <a:lstStyle/>
                    <a:p>
                      <a:endParaRPr lang="en-US" dirty="0"/>
                    </a:p>
                  </a:txBody>
                  <a:tcPr>
                    <a:solidFill>
                      <a:schemeClr val="bg2">
                        <a:lumMod val="90000"/>
                      </a:schemeClr>
                    </a:solidFill>
                  </a:tcPr>
                </a:tc>
                <a:tc>
                  <a:txBody>
                    <a:bodyPr/>
                    <a:lstStyle/>
                    <a:p>
                      <a:r>
                        <a:rPr lang="ar-AE" sz="5400" dirty="0" smtClean="0">
                          <a:solidFill>
                            <a:srgbClr val="00B050"/>
                          </a:solidFill>
                          <a:latin typeface="Arial" panose="020B0604020202020204" pitchFamily="34" charset="0"/>
                          <a:cs typeface="Arial" panose="020B0604020202020204" pitchFamily="34" charset="0"/>
                        </a:rPr>
                        <a:t>إِصْلَاحِهَا</a:t>
                      </a:r>
                      <a:endParaRPr lang="en-US" sz="5400" dirty="0">
                        <a:solidFill>
                          <a:srgbClr val="00B050"/>
                        </a:solidFill>
                        <a:latin typeface="Arial" panose="020B0604020202020204" pitchFamily="34" charset="0"/>
                        <a:cs typeface="Arial" panose="020B0604020202020204" pitchFamily="34" charset="0"/>
                      </a:endParaRPr>
                    </a:p>
                  </a:txBody>
                  <a:tcPr>
                    <a:solidFill>
                      <a:schemeClr val="bg2">
                        <a:lumMod val="90000"/>
                      </a:schemeClr>
                    </a:solidFill>
                  </a:tcPr>
                </a:tc>
              </a:tr>
              <a:tr h="370840">
                <a:tc>
                  <a:txBody>
                    <a:bodyPr/>
                    <a:lstStyle/>
                    <a:p>
                      <a:endParaRPr lang="en-US" dirty="0"/>
                    </a:p>
                  </a:txBody>
                  <a:tcPr/>
                </a:tc>
                <a:tc>
                  <a:txBody>
                    <a:bodyPr/>
                    <a:lstStyle/>
                    <a:p>
                      <a:r>
                        <a:rPr lang="ar-AE" sz="5400" dirty="0" smtClean="0">
                          <a:solidFill>
                            <a:srgbClr val="00B050"/>
                          </a:solidFill>
                          <a:latin typeface="Arial" panose="020B0604020202020204" pitchFamily="34" charset="0"/>
                          <a:cs typeface="Arial" panose="020B0604020202020204" pitchFamily="34" charset="0"/>
                        </a:rPr>
                        <a:t>فَاصْبِرُو</a:t>
                      </a:r>
                      <a:endParaRPr lang="en-US" sz="5400" dirty="0">
                        <a:solidFill>
                          <a:srgbClr val="00B050"/>
                        </a:solidFill>
                        <a:latin typeface="Arial" panose="020B0604020202020204" pitchFamily="34" charset="0"/>
                        <a:cs typeface="Arial" panose="020B0604020202020204" pitchFamily="34" charset="0"/>
                      </a:endParaRPr>
                    </a:p>
                  </a:txBody>
                  <a:tcPr/>
                </a:tc>
              </a:tr>
            </a:tbl>
          </a:graphicData>
        </a:graphic>
      </p:graphicFrame>
      <p:sp>
        <p:nvSpPr>
          <p:cNvPr id="9" name="Vertical Scroll 8"/>
          <p:cNvSpPr/>
          <p:nvPr/>
        </p:nvSpPr>
        <p:spPr>
          <a:xfrm>
            <a:off x="4145280" y="390620"/>
            <a:ext cx="4632960" cy="1407700"/>
          </a:xfrm>
          <a:prstGeom prst="verticalScroll">
            <a:avLst>
              <a:gd name="adj" fmla="val 25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b="1" dirty="0" err="1" smtClean="0">
                <a:solidFill>
                  <a:srgbClr val="FF0000"/>
                </a:solidFill>
                <a:latin typeface="NikoshBAN" panose="02000000000000000000" pitchFamily="2" charset="0"/>
                <a:cs typeface="NikoshBAN" panose="02000000000000000000" pitchFamily="2" charset="0"/>
              </a:rPr>
              <a:t>একক</a:t>
            </a:r>
            <a:r>
              <a:rPr lang="en-US" sz="5400" b="1" dirty="0" smtClean="0">
                <a:solidFill>
                  <a:srgbClr val="FF0000"/>
                </a:solidFill>
                <a:latin typeface="NikoshBAN" panose="02000000000000000000" pitchFamily="2" charset="0"/>
                <a:cs typeface="NikoshBAN" panose="02000000000000000000" pitchFamily="2" charset="0"/>
              </a:rPr>
              <a:t> </a:t>
            </a:r>
            <a:r>
              <a:rPr lang="en-US" sz="5400" b="1" dirty="0" err="1" smtClean="0">
                <a:solidFill>
                  <a:srgbClr val="FF0000"/>
                </a:solidFill>
                <a:latin typeface="NikoshBAN" panose="02000000000000000000" pitchFamily="2" charset="0"/>
                <a:cs typeface="NikoshBAN" panose="02000000000000000000" pitchFamily="2" charset="0"/>
              </a:rPr>
              <a:t>কাজ</a:t>
            </a:r>
            <a:r>
              <a:rPr lang="en-US" sz="5400" b="1" dirty="0" smtClean="0">
                <a:solidFill>
                  <a:srgbClr val="FF0000"/>
                </a:solidFill>
                <a:latin typeface="NikoshBAN" panose="02000000000000000000" pitchFamily="2" charset="0"/>
                <a:cs typeface="NikoshBAN" panose="02000000000000000000" pitchFamily="2" charset="0"/>
              </a:rPr>
              <a:t> </a:t>
            </a:r>
            <a:endParaRPr lang="en-US" sz="5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78016554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797" y="-122525"/>
            <a:ext cx="12461304" cy="6980525"/>
          </a:xfrm>
          <a:prstGeom prst="rect">
            <a:avLst/>
          </a:prstGeom>
        </p:spPr>
      </p:pic>
      <p:sp>
        <p:nvSpPr>
          <p:cNvPr id="3" name="TextBox 2"/>
          <p:cNvSpPr txBox="1"/>
          <p:nvPr/>
        </p:nvSpPr>
        <p:spPr>
          <a:xfrm>
            <a:off x="5146432" y="280029"/>
            <a:ext cx="2766646" cy="1015663"/>
          </a:xfrm>
          <a:prstGeom prst="rect">
            <a:avLst/>
          </a:prstGeom>
          <a:noFill/>
        </p:spPr>
        <p:txBody>
          <a:bodyPr wrap="square" rtlCol="0">
            <a:spAutoFit/>
          </a:bodyPr>
          <a:lstStyle/>
          <a:p>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791217460"/>
              </p:ext>
            </p:extLst>
          </p:nvPr>
        </p:nvGraphicFramePr>
        <p:xfrm>
          <a:off x="498232" y="3107265"/>
          <a:ext cx="11195535" cy="2133600"/>
        </p:xfrm>
        <a:graphic>
          <a:graphicData uri="http://schemas.openxmlformats.org/drawingml/2006/table">
            <a:tbl>
              <a:tblPr firstRow="1" bandRow="1">
                <a:tableStyleId>{5C22544A-7EE6-4342-B048-85BDC9FD1C3A}</a:tableStyleId>
              </a:tblPr>
              <a:tblGrid>
                <a:gridCol w="2239107"/>
                <a:gridCol w="2239107"/>
                <a:gridCol w="2239107"/>
                <a:gridCol w="2239107"/>
                <a:gridCol w="2239107"/>
              </a:tblGrid>
              <a:tr h="0">
                <a:tc>
                  <a:txBody>
                    <a:bodyPr/>
                    <a:lstStyle/>
                    <a:p>
                      <a:r>
                        <a:rPr lang="en-US" sz="3200" dirty="0" smtClean="0">
                          <a:latin typeface="Arial" panose="020B0604020202020204" pitchFamily="34" charset="0"/>
                          <a:cs typeface="Arial" panose="020B0604020202020204" pitchFamily="34" charset="0"/>
                        </a:rPr>
                        <a:t>ক-</a:t>
                      </a:r>
                      <a:r>
                        <a:rPr lang="en-US" sz="3200" dirty="0" err="1" smtClean="0">
                          <a:latin typeface="Arial" panose="020B0604020202020204" pitchFamily="34" charset="0"/>
                          <a:cs typeface="Arial" panose="020B0604020202020204" pitchFamily="34" charset="0"/>
                        </a:rPr>
                        <a:t>দল</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খ-</a:t>
                      </a:r>
                      <a:r>
                        <a:rPr lang="en-US" sz="320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গ-</a:t>
                      </a:r>
                      <a:r>
                        <a:rPr lang="en-US" sz="320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ঘ-</a:t>
                      </a:r>
                      <a:r>
                        <a:rPr lang="en-US" sz="320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smtClean="0">
                          <a:latin typeface="Arial" panose="020B0604020202020204" pitchFamily="34" charset="0"/>
                          <a:cs typeface="Arial" panose="020B0604020202020204" pitchFamily="34" charset="0"/>
                        </a:rPr>
                        <a:t>ঙ-</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দল</a:t>
                      </a:r>
                      <a:r>
                        <a:rPr lang="en-US" sz="3200" baseline="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r>
              <a:tr h="370840">
                <a:tc>
                  <a:txBody>
                    <a:bodyPr/>
                    <a:lstStyle/>
                    <a:p>
                      <a:r>
                        <a:rPr lang="ar-AE" sz="3200" dirty="0" smtClean="0">
                          <a:latin typeface="Arial" panose="020B0604020202020204" pitchFamily="34" charset="0"/>
                          <a:cs typeface="Arial" panose="020B0604020202020204" pitchFamily="34" charset="0"/>
                        </a:rPr>
                        <a:t>قَدْ جَاءَتْكُمْ بَيِّنَةٌ مِنْ رَبِّكُمْ </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ذَلِكُمْ خَيْرٌ لَكُمْ         إِنْ كُنْتُمْ مُؤْمِنِينَ</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عَنْ سَبِيلِ اللَّهِ مَنْ آمَنَ بِهِ </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وَانْظُرُوا كَيْفَ كَانَ عَاقِبَةُ الْمُفْسِدِين</a:t>
                      </a:r>
                      <a:endParaRPr lang="en-US" sz="3200" dirty="0">
                        <a:latin typeface="Arial" panose="020B0604020202020204" pitchFamily="34" charset="0"/>
                        <a:cs typeface="Arial" panose="020B0604020202020204" pitchFamily="34" charset="0"/>
                      </a:endParaRPr>
                    </a:p>
                  </a:txBody>
                  <a:tcPr/>
                </a:tc>
                <a:tc>
                  <a:txBody>
                    <a:bodyPr/>
                    <a:lstStyle/>
                    <a:p>
                      <a:r>
                        <a:rPr lang="ar-AE" sz="3200" dirty="0" smtClean="0">
                          <a:latin typeface="Arial" panose="020B0604020202020204" pitchFamily="34" charset="0"/>
                          <a:cs typeface="Arial" panose="020B0604020202020204" pitchFamily="34" charset="0"/>
                        </a:rPr>
                        <a:t>وَإِنْ كَانَ طَائِفَةٌ مِنْكُمْ آمَنُوا بِالَّذِي أُرْسِلْتُ بِهِ </a:t>
                      </a:r>
                      <a:endParaRPr lang="en-US" sz="3200"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7208520" y="1817077"/>
            <a:ext cx="41863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err="1" smtClean="0">
                <a:solidFill>
                  <a:srgbClr val="FF0000"/>
                </a:solidFill>
                <a:latin typeface="NikoshBAN" panose="02000000000000000000" pitchFamily="2" charset="0"/>
                <a:cs typeface="NikoshBAN" panose="02000000000000000000" pitchFamily="2" charset="0"/>
              </a:rPr>
              <a:t>সময়</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মাত্র</a:t>
            </a:r>
            <a:r>
              <a:rPr lang="en-US" sz="3600" b="1" dirty="0" smtClean="0">
                <a:solidFill>
                  <a:srgbClr val="FF0000"/>
                </a:solidFill>
                <a:latin typeface="NikoshBAN" panose="02000000000000000000" pitchFamily="2" charset="0"/>
                <a:cs typeface="NikoshBAN" panose="02000000000000000000" pitchFamily="2" charset="0"/>
              </a:rPr>
              <a:t> ৫ </a:t>
            </a:r>
            <a:r>
              <a:rPr lang="en-US" sz="3600" b="1" dirty="0" err="1" smtClean="0">
                <a:solidFill>
                  <a:srgbClr val="FF0000"/>
                </a:solidFill>
                <a:latin typeface="NikoshBAN" panose="02000000000000000000" pitchFamily="2" charset="0"/>
                <a:cs typeface="NikoshBAN" panose="02000000000000000000" pitchFamily="2" charset="0"/>
              </a:rPr>
              <a:t>মিনিট</a:t>
            </a:r>
            <a:r>
              <a:rPr lang="en-US" sz="3600" b="1" dirty="0" smtClean="0">
                <a:solidFill>
                  <a:srgbClr val="FF0000"/>
                </a:solidFill>
                <a:latin typeface="NikoshBAN" panose="02000000000000000000" pitchFamily="2" charset="0"/>
                <a:cs typeface="NikoshBAN" panose="02000000000000000000" pitchFamily="2" charset="0"/>
              </a:rPr>
              <a:t> </a:t>
            </a:r>
            <a:endParaRPr lang="en-US" sz="3600" b="1" dirty="0">
              <a:solidFill>
                <a:srgbClr val="FF0000"/>
              </a:solidFill>
              <a:latin typeface="NikoshBAN" panose="02000000000000000000" pitchFamily="2" charset="0"/>
              <a:cs typeface="NikoshBAN" panose="02000000000000000000" pitchFamily="2" charset="0"/>
            </a:endParaRPr>
          </a:p>
        </p:txBody>
      </p:sp>
      <p:sp>
        <p:nvSpPr>
          <p:cNvPr id="5" name="Horizontal Scroll 4"/>
          <p:cNvSpPr/>
          <p:nvPr/>
        </p:nvSpPr>
        <p:spPr>
          <a:xfrm>
            <a:off x="3024554" y="0"/>
            <a:ext cx="5951806" cy="1582633"/>
          </a:xfrm>
          <a:prstGeom prst="horizontalScroll">
            <a:avLst>
              <a:gd name="adj" fmla="val 25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6000" b="1" dirty="0" err="1" smtClean="0">
                <a:solidFill>
                  <a:srgbClr val="00B050"/>
                </a:solidFill>
              </a:rPr>
              <a:t>দলীয়</a:t>
            </a:r>
            <a:r>
              <a:rPr lang="en-US" sz="6000" b="1" dirty="0" smtClean="0">
                <a:solidFill>
                  <a:srgbClr val="00B050"/>
                </a:solidFill>
              </a:rPr>
              <a:t> </a:t>
            </a:r>
            <a:r>
              <a:rPr lang="en-US" sz="6000" b="1" dirty="0" err="1" smtClean="0">
                <a:solidFill>
                  <a:srgbClr val="00B050"/>
                </a:solidFill>
              </a:rPr>
              <a:t>কাজ</a:t>
            </a:r>
            <a:r>
              <a:rPr lang="en-US" sz="6000" b="1" dirty="0" smtClean="0">
                <a:solidFill>
                  <a:srgbClr val="00B050"/>
                </a:solidFill>
              </a:rPr>
              <a:t> </a:t>
            </a:r>
            <a:endParaRPr lang="en-US" sz="6000" b="1" dirty="0">
              <a:solidFill>
                <a:srgbClr val="00B050"/>
              </a:solidFill>
            </a:endParaRPr>
          </a:p>
        </p:txBody>
      </p:sp>
      <p:sp>
        <p:nvSpPr>
          <p:cNvPr id="8" name="Rounded Rectangle 7"/>
          <p:cNvSpPr/>
          <p:nvPr/>
        </p:nvSpPr>
        <p:spPr>
          <a:xfrm>
            <a:off x="1082040" y="1981200"/>
            <a:ext cx="3413760" cy="914400"/>
          </a:xfrm>
          <a:prstGeom prst="roundRect">
            <a:avLst>
              <a:gd name="adj" fmla="val 33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FF00"/>
                </a:solidFill>
              </a:rPr>
              <a:t>অনুবাদ কর</a:t>
            </a:r>
            <a:endParaRPr lang="en-GB" sz="3600" dirty="0">
              <a:solidFill>
                <a:srgbClr val="FFFF00"/>
              </a:solidFill>
            </a:endParaRPr>
          </a:p>
        </p:txBody>
      </p:sp>
    </p:spTree>
    <p:extLst>
      <p:ext uri="{BB962C8B-B14F-4D97-AF65-F5344CB8AC3E}">
        <p14:creationId xmlns:p14="http://schemas.microsoft.com/office/powerpoint/2010/main" xmlns="" val="245163990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304" y="-128622"/>
            <a:ext cx="12461304" cy="6986622"/>
          </a:xfrm>
          <a:prstGeom prst="rect">
            <a:avLst/>
          </a:prstGeom>
        </p:spPr>
      </p:pic>
      <p:sp>
        <p:nvSpPr>
          <p:cNvPr id="4" name="TextBox 3"/>
          <p:cNvSpPr txBox="1"/>
          <p:nvPr/>
        </p:nvSpPr>
        <p:spPr>
          <a:xfrm>
            <a:off x="1899138" y="2403231"/>
            <a:ext cx="9237785" cy="3416320"/>
          </a:xfrm>
          <a:prstGeom prst="rect">
            <a:avLst/>
          </a:prstGeom>
          <a:noFill/>
        </p:spPr>
        <p:txBody>
          <a:bodyPr wrap="square" rtlCol="0">
            <a:spAutoFit/>
          </a:bodyPr>
          <a:lstStyle/>
          <a:p>
            <a:r>
              <a:rPr lang="bn-IN" sz="3600" b="1" dirty="0" smtClean="0">
                <a:solidFill>
                  <a:srgbClr val="FFC000"/>
                </a:solidFill>
                <a:latin typeface="NikoshBAN" panose="02000000000000000000" pitchFamily="2" charset="0"/>
                <a:cs typeface="NikoshBAN" panose="02000000000000000000" pitchFamily="2" charset="0"/>
              </a:rPr>
              <a:t>    </a:t>
            </a:r>
            <a:r>
              <a:rPr lang="en-US" sz="3600" b="1" dirty="0" smtClean="0">
                <a:solidFill>
                  <a:srgbClr val="FFC000"/>
                </a:solidFill>
                <a:latin typeface="NikoshBAN" panose="02000000000000000000" pitchFamily="2" charset="0"/>
                <a:cs typeface="NikoshBAN" panose="02000000000000000000" pitchFamily="2" charset="0"/>
              </a:rPr>
              <a:t>১</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তারক্বীব</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করতে</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কয়টি</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অপশন</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ব্যবহার</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করতে</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হয়</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লিখতে</a:t>
            </a:r>
            <a:r>
              <a:rPr lang="en-US" sz="3600" b="1" dirty="0" smtClean="0">
                <a:solidFill>
                  <a:srgbClr val="FFC000"/>
                </a:solidFill>
                <a:latin typeface="NikoshBAN" panose="02000000000000000000" pitchFamily="2" charset="0"/>
                <a:cs typeface="NikoshBAN" panose="02000000000000000000" pitchFamily="2" charset="0"/>
              </a:rPr>
              <a:t> </a:t>
            </a:r>
            <a:r>
              <a:rPr lang="en-US" sz="3600" b="1" dirty="0" err="1" smtClean="0">
                <a:solidFill>
                  <a:srgbClr val="FFC000"/>
                </a:solidFill>
                <a:latin typeface="NikoshBAN" panose="02000000000000000000" pitchFamily="2" charset="0"/>
                <a:cs typeface="NikoshBAN" panose="02000000000000000000" pitchFamily="2" charset="0"/>
              </a:rPr>
              <a:t>পারবে</a:t>
            </a:r>
            <a:r>
              <a:rPr lang="en-US" sz="3600" b="1" dirty="0" smtClean="0">
                <a:solidFill>
                  <a:srgbClr val="FFC000"/>
                </a:solidFill>
                <a:latin typeface="NikoshBAN" panose="02000000000000000000" pitchFamily="2" charset="0"/>
                <a:cs typeface="NikoshBAN" panose="02000000000000000000" pitchFamily="2" charset="0"/>
              </a:rPr>
              <a:t>।</a:t>
            </a:r>
          </a:p>
          <a:p>
            <a:r>
              <a:rPr lang="bn-IN" sz="3600" b="1" dirty="0" smtClean="0">
                <a:solidFill>
                  <a:srgbClr val="00B0F0"/>
                </a:solidFill>
                <a:latin typeface="NikoshBAN" panose="02000000000000000000" pitchFamily="2" charset="0"/>
                <a:cs typeface="NikoshBAN" panose="02000000000000000000" pitchFamily="2" charset="0"/>
              </a:rPr>
              <a:t>    </a:t>
            </a:r>
            <a:r>
              <a:rPr lang="en-US" sz="3600" b="1" dirty="0" smtClean="0">
                <a:solidFill>
                  <a:srgbClr val="00B0F0"/>
                </a:solidFill>
                <a:latin typeface="NikoshBAN" panose="02000000000000000000" pitchFamily="2" charset="0"/>
                <a:cs typeface="NikoshBAN" panose="02000000000000000000" pitchFamily="2" charset="0"/>
              </a:rPr>
              <a:t>২</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মাদাঈন</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শহরে</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কোন</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নবীকে</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আল্লাহ</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পাঠিয়েছিলেন</a:t>
            </a:r>
            <a:r>
              <a:rPr lang="en-US" sz="3600" b="1" dirty="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তা</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বলতে</a:t>
            </a:r>
            <a:r>
              <a:rPr lang="en-US" sz="3600" b="1" dirty="0" smtClean="0">
                <a:solidFill>
                  <a:srgbClr val="00B0F0"/>
                </a:solidFill>
                <a:latin typeface="NikoshBAN" panose="02000000000000000000" pitchFamily="2" charset="0"/>
                <a:cs typeface="NikoshBAN" panose="02000000000000000000" pitchFamily="2" charset="0"/>
              </a:rPr>
              <a:t> </a:t>
            </a:r>
            <a:r>
              <a:rPr lang="en-US" sz="3600" b="1" dirty="0" err="1" smtClean="0">
                <a:solidFill>
                  <a:srgbClr val="00B0F0"/>
                </a:solidFill>
                <a:latin typeface="NikoshBAN" panose="02000000000000000000" pitchFamily="2" charset="0"/>
                <a:cs typeface="NikoshBAN" panose="02000000000000000000" pitchFamily="2" charset="0"/>
              </a:rPr>
              <a:t>পারবে</a:t>
            </a:r>
            <a:r>
              <a:rPr lang="en-US" sz="3600" b="1" dirty="0" smtClean="0">
                <a:solidFill>
                  <a:srgbClr val="00B0F0"/>
                </a:solidFill>
                <a:latin typeface="NikoshBAN" panose="02000000000000000000" pitchFamily="2" charset="0"/>
                <a:cs typeface="NikoshBAN" panose="02000000000000000000" pitchFamily="2" charset="0"/>
              </a:rPr>
              <a:t>।</a:t>
            </a:r>
          </a:p>
          <a:p>
            <a:r>
              <a:rPr lang="bn-IN" sz="3600" b="1" dirty="0" smtClean="0">
                <a:solidFill>
                  <a:srgbClr val="002060"/>
                </a:solidFill>
                <a:latin typeface="NikoshBAN" panose="02000000000000000000" pitchFamily="2" charset="0"/>
                <a:cs typeface="NikoshBAN" panose="02000000000000000000" pitchFamily="2" charset="0"/>
              </a:rPr>
              <a:t>   </a:t>
            </a:r>
            <a:r>
              <a:rPr lang="en-US" sz="3600" b="1" dirty="0" smtClean="0">
                <a:solidFill>
                  <a:srgbClr val="002060"/>
                </a:solidFill>
                <a:latin typeface="NikoshBAN" panose="02000000000000000000" pitchFamily="2" charset="0"/>
                <a:cs typeface="NikoshBAN" panose="02000000000000000000" pitchFamily="2" charset="0"/>
              </a:rPr>
              <a:t>৩</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ওজনে</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কম</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দিলে</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পরিণতি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হবে</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জানতে</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পারবে</a:t>
            </a:r>
            <a:r>
              <a:rPr lang="en-US" sz="3600" b="1" dirty="0" smtClean="0">
                <a:solidFill>
                  <a:srgbClr val="002060"/>
                </a:solidFill>
                <a:latin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cs typeface="NikoshBAN" panose="02000000000000000000" pitchFamily="2" charset="0"/>
            </a:endParaRPr>
          </a:p>
        </p:txBody>
      </p:sp>
      <p:sp>
        <p:nvSpPr>
          <p:cNvPr id="6" name="Flowchart: Predefined Process 5"/>
          <p:cNvSpPr/>
          <p:nvPr/>
        </p:nvSpPr>
        <p:spPr>
          <a:xfrm>
            <a:off x="3505200" y="365760"/>
            <a:ext cx="6705600" cy="1463040"/>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b="1" dirty="0" err="1" smtClean="0">
                <a:solidFill>
                  <a:srgbClr val="FFFF00"/>
                </a:solidFill>
                <a:latin typeface="NikoshBAN" panose="02000000000000000000" pitchFamily="2" charset="0"/>
                <a:cs typeface="NikoshBAN" panose="02000000000000000000" pitchFamily="2" charset="0"/>
              </a:rPr>
              <a:t>মূল্যায়ন</a:t>
            </a:r>
            <a:r>
              <a:rPr lang="en-US" sz="1600" dirty="0" smtClean="0"/>
              <a:t> </a:t>
            </a:r>
            <a:endParaRPr lang="en-US" sz="1600" dirty="0"/>
          </a:p>
        </p:txBody>
      </p:sp>
    </p:spTree>
    <p:extLst>
      <p:ext uri="{BB962C8B-B14F-4D97-AF65-F5344CB8AC3E}">
        <p14:creationId xmlns:p14="http://schemas.microsoft.com/office/powerpoint/2010/main" xmlns="" val="17858915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0760" y="1626796"/>
            <a:ext cx="7924800" cy="3722444"/>
          </a:xfrm>
          <a:prstGeom prst="rect">
            <a:avLst/>
          </a:prstGeom>
        </p:spPr>
      </p:pic>
      <p:sp>
        <p:nvSpPr>
          <p:cNvPr id="7" name="TextBox 6"/>
          <p:cNvSpPr txBox="1"/>
          <p:nvPr/>
        </p:nvSpPr>
        <p:spPr>
          <a:xfrm>
            <a:off x="1010130" y="5568720"/>
            <a:ext cx="10245969" cy="954107"/>
          </a:xfrm>
          <a:prstGeom prst="rect">
            <a:avLst/>
          </a:prstGeom>
          <a:noFill/>
        </p:spPr>
        <p:txBody>
          <a:bodyPr wrap="square" rtlCol="0">
            <a:spAutoFit/>
          </a:bodyPr>
          <a:lstStyle/>
          <a:p>
            <a:r>
              <a:rPr lang="en-US" sz="2800" b="1" dirty="0" err="1" smtClean="0">
                <a:solidFill>
                  <a:srgbClr val="FF0000"/>
                </a:solidFill>
                <a:latin typeface="NikoshBAN" panose="02000000000000000000" pitchFamily="2" charset="0"/>
                <a:cs typeface="NikoshBAN" panose="02000000000000000000" pitchFamily="2" charset="0"/>
              </a:rPr>
              <a:t>মালামাল</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পরিমাপের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সময়</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কম</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দিলে</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পরিণাম</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নাম</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অত্র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আলোচ্য</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আয়াতে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আলোকে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বিশ্লেষণ</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কর</a:t>
            </a:r>
            <a:r>
              <a:rPr lang="en-US" sz="2800" b="1" dirty="0" smtClean="0">
                <a:solidFill>
                  <a:srgbClr val="FF0000"/>
                </a:solidFill>
                <a:latin typeface="NikoshBAN" panose="02000000000000000000" pitchFamily="2" charset="0"/>
                <a:cs typeface="NikoshBAN" panose="02000000000000000000" pitchFamily="2" charset="0"/>
              </a:rPr>
              <a:t>। </a:t>
            </a:r>
            <a:endParaRPr lang="en-US" sz="2800" b="1" dirty="0">
              <a:solidFill>
                <a:srgbClr val="FF0000"/>
              </a:solidFill>
              <a:latin typeface="NikoshBAN" panose="02000000000000000000" pitchFamily="2" charset="0"/>
              <a:cs typeface="NikoshBAN" panose="02000000000000000000" pitchFamily="2" charset="0"/>
            </a:endParaRPr>
          </a:p>
        </p:txBody>
      </p:sp>
      <p:sp>
        <p:nvSpPr>
          <p:cNvPr id="10" name="Left-Right Arrow 9"/>
          <p:cNvSpPr/>
          <p:nvPr/>
        </p:nvSpPr>
        <p:spPr>
          <a:xfrm>
            <a:off x="3444240" y="0"/>
            <a:ext cx="5349240" cy="1444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NikoshBAN" panose="02000000000000000000" pitchFamily="2" charset="0"/>
                <a:cs typeface="NikoshBAN" panose="02000000000000000000" pitchFamily="2" charset="0"/>
              </a:rPr>
              <a:t>বাড়ির</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কাজ</a:t>
            </a:r>
            <a:r>
              <a:rPr lang="en-US" sz="4800" dirty="0" smtClean="0">
                <a:solidFill>
                  <a:srgbClr val="002060"/>
                </a:solidFill>
                <a:latin typeface="NikoshBAN" panose="02000000000000000000" pitchFamily="2" charset="0"/>
                <a:cs typeface="NikoshBAN" panose="02000000000000000000" pitchFamily="2" charset="0"/>
              </a:rPr>
              <a:t> </a:t>
            </a:r>
            <a:endParaRPr lang="en-US" sz="4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596006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4971" y="214290"/>
            <a:ext cx="8128000" cy="1569660"/>
          </a:xfrm>
          <a:prstGeom prst="rect">
            <a:avLst/>
          </a:prstGeom>
        </p:spPr>
        <p:txBody>
          <a:bodyPr wrap="square">
            <a:spAutoFit/>
          </a:bodyPr>
          <a:lstStyle/>
          <a:p>
            <a:pPr algn="ctr"/>
            <a:r>
              <a:rPr lang="bn-IN" sz="3600" b="1" dirty="0">
                <a:solidFill>
                  <a:srgbClr val="002060"/>
                </a:solidFill>
                <a:effectLst>
                  <a:outerShdw blurRad="38100" dist="38100" dir="2700000" algn="tl">
                    <a:srgbClr val="000000">
                      <a:alpha val="43137"/>
                    </a:srgbClr>
                  </a:outerShdw>
                </a:effectLst>
              </a:rPr>
              <a:t> </a:t>
            </a:r>
            <a:r>
              <a:rPr lang="ar-SA" sz="4800" b="1" dirty="0">
                <a:solidFill>
                  <a:srgbClr val="002060"/>
                </a:solidFill>
                <a:effectLst>
                  <a:outerShdw blurRad="38100" dist="38100" dir="2700000" algn="tl">
                    <a:srgbClr val="000000">
                      <a:alpha val="43137"/>
                    </a:srgbClr>
                  </a:outerShdw>
                </a:effectLst>
              </a:rPr>
              <a:t>شكرا لكم</a:t>
            </a:r>
            <a:br>
              <a:rPr lang="ar-SA" sz="4800" b="1" dirty="0">
                <a:solidFill>
                  <a:srgbClr val="002060"/>
                </a:solidFill>
                <a:effectLst>
                  <a:outerShdw blurRad="38100" dist="38100" dir="2700000" algn="tl">
                    <a:srgbClr val="000000">
                      <a:alpha val="43137"/>
                    </a:srgbClr>
                  </a:outerShdw>
                </a:effectLst>
              </a:rPr>
            </a:br>
            <a:r>
              <a:rPr lang="ar-SA" sz="4800" b="1" dirty="0">
                <a:solidFill>
                  <a:srgbClr val="002060"/>
                </a:solidFill>
                <a:effectLst>
                  <a:outerShdw blurRad="38100" dist="38100" dir="2700000" algn="tl">
                    <a:srgbClr val="000000">
                      <a:alpha val="43137"/>
                    </a:srgbClr>
                  </a:outerShdw>
                </a:effectLst>
              </a:rPr>
              <a:t> </a:t>
            </a:r>
            <a:r>
              <a:rPr lang="ar-SA" sz="4800" b="1" dirty="0" smtClean="0">
                <a:solidFill>
                  <a:srgbClr val="002060"/>
                </a:solidFill>
                <a:effectLst>
                  <a:outerShdw blurRad="38100" dist="38100" dir="2700000" algn="tl">
                    <a:srgbClr val="000000">
                      <a:alpha val="43137"/>
                    </a:srgbClr>
                  </a:outerShdw>
                </a:effectLst>
              </a:rPr>
              <a:t>الى </a:t>
            </a:r>
            <a:r>
              <a:rPr lang="ar-SA" sz="4800" b="1" dirty="0">
                <a:solidFill>
                  <a:srgbClr val="002060"/>
                </a:solidFill>
                <a:effectLst>
                  <a:outerShdw blurRad="38100" dist="38100" dir="2700000" algn="tl">
                    <a:srgbClr val="000000">
                      <a:alpha val="43137"/>
                    </a:srgbClr>
                  </a:outerShdw>
                </a:effectLst>
              </a:rPr>
              <a:t>اللقاء –ان شاء الله </a:t>
            </a:r>
            <a:endParaRPr lang="en-US" sz="4800" b="1" dirty="0">
              <a:solidFill>
                <a:srgbClr val="00206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00221" y="2357430"/>
            <a:ext cx="8432800" cy="3505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7" name="Oval 6"/>
          <p:cNvSpPr/>
          <p:nvPr/>
        </p:nvSpPr>
        <p:spPr>
          <a:xfrm>
            <a:off x="3524232" y="4643446"/>
            <a:ext cx="5905541" cy="1414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t>الوداع</a:t>
            </a:r>
            <a:endParaRPr lang="en-GB" sz="60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523968" y="0"/>
            <a:ext cx="9334565" cy="1643050"/>
          </a:xfrm>
          <a:prstGeom prst="horizontalScroll">
            <a:avLst/>
          </a:prstGeom>
          <a:solidFill>
            <a:schemeClr val="tx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smtClean="0">
                <a:solidFill>
                  <a:srgbClr val="FF0000"/>
                </a:solidFill>
                <a:latin typeface="NikoshBAN" pitchFamily="2" charset="0"/>
                <a:cs typeface="NikoshBAN" pitchFamily="2" charset="0"/>
              </a:rPr>
              <a:t>تعريف المعلم</a:t>
            </a:r>
            <a:endParaRPr lang="en-US" sz="6600" b="1" dirty="0">
              <a:solidFill>
                <a:srgbClr val="FF0000"/>
              </a:solidFill>
              <a:latin typeface="NikoshBAN" pitchFamily="2" charset="0"/>
              <a:cs typeface="NikoshBAN" pitchFamily="2" charset="0"/>
            </a:endParaRPr>
          </a:p>
        </p:txBody>
      </p:sp>
      <p:sp>
        <p:nvSpPr>
          <p:cNvPr id="3" name="Vertical Scroll 2"/>
          <p:cNvSpPr/>
          <p:nvPr/>
        </p:nvSpPr>
        <p:spPr>
          <a:xfrm>
            <a:off x="198120" y="1737360"/>
            <a:ext cx="7376160" cy="4495800"/>
          </a:xfrm>
          <a:prstGeom prst="verticalScroll">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smtClean="0">
              <a:latin typeface="NikoshBAN" pitchFamily="2" charset="0"/>
              <a:cs typeface="NikoshBAN" pitchFamily="2" charset="0"/>
            </a:endParaRPr>
          </a:p>
          <a:p>
            <a:pPr algn="ctr"/>
            <a:endParaRPr lang="en-US" sz="4400" dirty="0" smtClean="0">
              <a:latin typeface="NikoshBAN" pitchFamily="2" charset="0"/>
              <a:cs typeface="NikoshBAN" pitchFamily="2" charset="0"/>
            </a:endParaRPr>
          </a:p>
          <a:p>
            <a:pPr algn="ctr"/>
            <a:r>
              <a:rPr lang="ar-SA" sz="4800" dirty="0" smtClean="0">
                <a:solidFill>
                  <a:schemeClr val="tx1"/>
                </a:solidFill>
                <a:effectLst>
                  <a:outerShdw blurRad="38100" dist="38100" dir="2700000" algn="tl">
                    <a:srgbClr val="000000">
                      <a:alpha val="43137"/>
                    </a:srgbClr>
                  </a:outerShdw>
                </a:effectLst>
              </a:rPr>
              <a:t> </a:t>
            </a:r>
            <a:r>
              <a:rPr lang="ar-SA" sz="4800" dirty="0" smtClean="0">
                <a:solidFill>
                  <a:srgbClr val="00B0F0"/>
                </a:solidFill>
                <a:effectLst>
                  <a:outerShdw blurRad="38100" dist="38100" dir="2700000" algn="tl">
                    <a:srgbClr val="000000">
                      <a:alpha val="43137"/>
                    </a:srgbClr>
                  </a:outerShdw>
                </a:effectLst>
              </a:rPr>
              <a:t>محمد رقيب الدين</a:t>
            </a:r>
            <a:endParaRPr lang="ar-SA" sz="5400" dirty="0" smtClean="0">
              <a:solidFill>
                <a:srgbClr val="00B0F0"/>
              </a:solidFill>
              <a:effectLst>
                <a:outerShdw blurRad="38100" dist="38100" dir="2700000" algn="tl">
                  <a:srgbClr val="000000">
                    <a:alpha val="43137"/>
                  </a:srgbClr>
                </a:outerShdw>
              </a:effectLst>
            </a:endParaRPr>
          </a:p>
          <a:p>
            <a:pPr algn="ctr"/>
            <a:r>
              <a:rPr lang="ar-SA" sz="4400" dirty="0" smtClean="0">
                <a:solidFill>
                  <a:srgbClr val="002060"/>
                </a:solidFill>
                <a:effectLst>
                  <a:outerShdw blurRad="38100" dist="38100" dir="2700000" algn="tl">
                    <a:srgbClr val="000000">
                      <a:alpha val="43137"/>
                    </a:srgbClr>
                  </a:outerShdw>
                </a:effectLst>
              </a:rPr>
              <a:t>المحاضر للغة العربية</a:t>
            </a:r>
            <a:endParaRPr lang="bn-IN" sz="4400" dirty="0" smtClean="0">
              <a:solidFill>
                <a:srgbClr val="002060"/>
              </a:solidFill>
              <a:effectLst>
                <a:outerShdw blurRad="38100" dist="38100" dir="2700000" algn="tl">
                  <a:srgbClr val="000000">
                    <a:alpha val="43137"/>
                  </a:srgbClr>
                </a:outerShdw>
              </a:effectLst>
            </a:endParaRPr>
          </a:p>
          <a:p>
            <a:pPr algn="ctr"/>
            <a:r>
              <a:rPr lang="ar-SA" sz="4400" dirty="0" smtClean="0">
                <a:solidFill>
                  <a:srgbClr val="006600"/>
                </a:solidFill>
                <a:effectLst>
                  <a:outerShdw blurRad="38100" dist="38100" dir="2700000" algn="tl">
                    <a:srgbClr val="000000">
                      <a:alpha val="43137"/>
                    </a:srgbClr>
                  </a:outerShdw>
                </a:effectLst>
              </a:rPr>
              <a:t>حيرافورعالم مدرسة</a:t>
            </a:r>
            <a:endParaRPr lang="ar-SA" sz="4400" dirty="0" smtClean="0">
              <a:solidFill>
                <a:schemeClr val="tx1"/>
              </a:solidFill>
              <a:effectLst>
                <a:outerShdw blurRad="38100" dist="38100" dir="2700000" algn="tl">
                  <a:srgbClr val="000000">
                    <a:alpha val="43137"/>
                  </a:srgbClr>
                </a:outerShdw>
              </a:effectLst>
            </a:endParaRPr>
          </a:p>
          <a:p>
            <a:pPr algn="ctr"/>
            <a:r>
              <a:rPr lang="ar-SA" sz="4400" dirty="0" smtClean="0">
                <a:solidFill>
                  <a:schemeClr val="tx1"/>
                </a:solidFill>
                <a:effectLst>
                  <a:outerShdw blurRad="38100" dist="38100" dir="2700000" algn="tl">
                    <a:srgbClr val="000000">
                      <a:alpha val="43137"/>
                    </a:srgbClr>
                  </a:outerShdw>
                </a:effectLst>
              </a:rPr>
              <a:t>ساتخيل - نواخالي</a:t>
            </a:r>
          </a:p>
          <a:p>
            <a:pPr algn="ctr"/>
            <a:r>
              <a:rPr lang="ar-SA" sz="4400" dirty="0" smtClean="0">
                <a:solidFill>
                  <a:srgbClr val="FF0000"/>
                </a:solidFill>
                <a:effectLst>
                  <a:outerShdw blurRad="38100" dist="38100" dir="2700000" algn="tl">
                    <a:srgbClr val="000000">
                      <a:alpha val="43137"/>
                    </a:srgbClr>
                  </a:outerShdw>
                </a:effectLst>
              </a:rPr>
              <a:t>رقم الجوال: 01712137320</a:t>
            </a:r>
            <a:r>
              <a:rPr lang="bn-BD" sz="4000" dirty="0" smtClean="0">
                <a:latin typeface="NikoshBAN" pitchFamily="2" charset="0"/>
                <a:cs typeface="NikoshBAN" pitchFamily="2" charset="0"/>
              </a:rPr>
              <a:t> </a:t>
            </a:r>
          </a:p>
          <a:p>
            <a:pPr algn="ct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a:stretch>
            <a:fillRect/>
          </a:stretch>
        </p:blipFill>
        <p:spPr>
          <a:xfrm>
            <a:off x="7779991" y="2283347"/>
            <a:ext cx="3893849" cy="389384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4676425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15124" y="0"/>
            <a:ext cx="12455207" cy="6974428"/>
          </a:xfrm>
          <a:prstGeom prst="rect">
            <a:avLst/>
          </a:prstGeom>
        </p:spPr>
      </p:pic>
      <p:pic>
        <p:nvPicPr>
          <p:cNvPr id="6" name="Picture 5"/>
          <p:cNvPicPr>
            <a:picLocks noChangeAspect="1"/>
          </p:cNvPicPr>
          <p:nvPr/>
        </p:nvPicPr>
        <p:blipFill>
          <a:blip r:embed="rId5"/>
          <a:stretch>
            <a:fillRect/>
          </a:stretch>
        </p:blipFill>
        <p:spPr>
          <a:xfrm>
            <a:off x="3675185" y="2595410"/>
            <a:ext cx="4493455" cy="3990614"/>
          </a:xfrm>
          <a:prstGeom prst="rect">
            <a:avLst/>
          </a:prstGeom>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a:blip r:embed="rId6"/>
          <a:stretch>
            <a:fillRect/>
          </a:stretch>
        </p:blipFill>
        <p:spPr>
          <a:xfrm>
            <a:off x="8321624" y="4200696"/>
            <a:ext cx="3062656" cy="2348434"/>
          </a:xfrm>
          <a:prstGeom prst="rect">
            <a:avLst/>
          </a:prstGeom>
        </p:spPr>
        <p:style>
          <a:lnRef idx="2">
            <a:schemeClr val="accent6"/>
          </a:lnRef>
          <a:fillRef idx="1">
            <a:schemeClr val="lt1"/>
          </a:fillRef>
          <a:effectRef idx="0">
            <a:schemeClr val="accent6"/>
          </a:effectRef>
          <a:fontRef idx="minor">
            <a:schemeClr val="dk1"/>
          </a:fontRef>
        </p:style>
      </p:pic>
      <p:pic>
        <p:nvPicPr>
          <p:cNvPr id="10" name="Picture 9"/>
          <p:cNvPicPr>
            <a:picLocks noChangeAspect="1"/>
          </p:cNvPicPr>
          <p:nvPr/>
        </p:nvPicPr>
        <p:blipFill>
          <a:blip r:embed="rId7"/>
          <a:stretch>
            <a:fillRect/>
          </a:stretch>
        </p:blipFill>
        <p:spPr>
          <a:xfrm>
            <a:off x="248280" y="4485962"/>
            <a:ext cx="3253683" cy="2133600"/>
          </a:xfrm>
          <a:prstGeom prst="rect">
            <a:avLst/>
          </a:prstGeom>
        </p:spPr>
        <p:style>
          <a:lnRef idx="2">
            <a:schemeClr val="accent1"/>
          </a:lnRef>
          <a:fillRef idx="1">
            <a:schemeClr val="lt1"/>
          </a:fillRef>
          <a:effectRef idx="0">
            <a:schemeClr val="accent1"/>
          </a:effectRef>
          <a:fontRef idx="minor">
            <a:schemeClr val="dk1"/>
          </a:fontRef>
        </p:style>
      </p:pic>
      <p:sp>
        <p:nvSpPr>
          <p:cNvPr id="13" name="Block Arc 12"/>
          <p:cNvSpPr/>
          <p:nvPr/>
        </p:nvSpPr>
        <p:spPr>
          <a:xfrm>
            <a:off x="2667000" y="0"/>
            <a:ext cx="6309360" cy="4556760"/>
          </a:xfrm>
          <a:prstGeom prst="blockArc">
            <a:avLst>
              <a:gd name="adj1" fmla="val 10663345"/>
              <a:gd name="adj2" fmla="val 175906"/>
              <a:gd name="adj3" fmla="val 31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NikoshBAN" panose="02000000000000000000" pitchFamily="2" charset="0"/>
                <a:cs typeface="NikoshBAN" panose="02000000000000000000" pitchFamily="2" charset="0"/>
              </a:rPr>
              <a:t>চিত্রে</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তোমরা</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কি</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দেখতে</a:t>
            </a:r>
            <a:r>
              <a:rPr lang="en-US" sz="2800" b="1" dirty="0" smtClean="0">
                <a:solidFill>
                  <a:schemeClr val="bg1"/>
                </a:solidFill>
                <a:latin typeface="NikoshBAN" panose="02000000000000000000" pitchFamily="2" charset="0"/>
                <a:cs typeface="NikoshBAN" panose="02000000000000000000" pitchFamily="2" charset="0"/>
              </a:rPr>
              <a:t> </a:t>
            </a:r>
            <a:r>
              <a:rPr lang="bn-IN" sz="2800" b="1" dirty="0" smtClean="0">
                <a:solidFill>
                  <a:schemeClr val="bg1"/>
                </a:solidFill>
                <a:latin typeface="NikoshBAN" panose="02000000000000000000" pitchFamily="2" charset="0"/>
                <a:cs typeface="NikoshBAN" panose="02000000000000000000" pitchFamily="2" charset="0"/>
              </a:rPr>
              <a:t>পাচ্ছো।</a:t>
            </a:r>
            <a:endParaRPr lang="en-GB" sz="2800" dirty="0">
              <a:solidFill>
                <a:schemeClr val="bg1"/>
              </a:solidFill>
            </a:endParaRPr>
          </a:p>
        </p:txBody>
      </p:sp>
    </p:spTree>
    <p:extLst>
      <p:ext uri="{BB962C8B-B14F-4D97-AF65-F5344CB8AC3E}">
        <p14:creationId xmlns:p14="http://schemas.microsoft.com/office/powerpoint/2010/main" xmlns="" val="3800460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358" y="-117231"/>
            <a:ext cx="12455207" cy="7015746"/>
          </a:xfrm>
          <a:prstGeom prst="rect">
            <a:avLst/>
          </a:prstGeom>
        </p:spPr>
      </p:pic>
      <p:sp>
        <p:nvSpPr>
          <p:cNvPr id="4" name="TextBox 3"/>
          <p:cNvSpPr txBox="1"/>
          <p:nvPr/>
        </p:nvSpPr>
        <p:spPr>
          <a:xfrm>
            <a:off x="5684520" y="2484121"/>
            <a:ext cx="6111240" cy="33547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solidFill>
                  <a:srgbClr val="FF0000"/>
                </a:solidFill>
                <a:latin typeface="NikoshBAN" panose="02000000000000000000" pitchFamily="2" charset="0"/>
                <a:cs typeface="NikoshBAN" panose="02000000000000000000" pitchFamily="2" charset="0"/>
              </a:rPr>
              <a:t>আল</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rgbClr val="FF0000"/>
                </a:solidFill>
                <a:latin typeface="NikoshBAN" panose="02000000000000000000" pitchFamily="2" charset="0"/>
                <a:cs typeface="NikoshBAN" panose="02000000000000000000" pitchFamily="2" charset="0"/>
              </a:rPr>
              <a:t>কোরআন</a:t>
            </a:r>
            <a:r>
              <a:rPr lang="en-US" sz="3600" b="1" dirty="0" smtClean="0">
                <a:solidFill>
                  <a:srgbClr val="FF0000"/>
                </a:solidFill>
                <a:latin typeface="NikoshBAN" panose="02000000000000000000" pitchFamily="2" charset="0"/>
                <a:cs typeface="NikoshBAN" panose="02000000000000000000" pitchFamily="2" charset="0"/>
              </a:rPr>
              <a:t> </a:t>
            </a:r>
            <a:r>
              <a:rPr lang="en-US" sz="3600" b="1" dirty="0" smtClean="0">
                <a:solidFill>
                  <a:srgbClr val="FF0000"/>
                </a:solidFill>
                <a:latin typeface="NikoshBAN" panose="02000000000000000000" pitchFamily="2" charset="0"/>
                <a:cs typeface="NikoshBAN" panose="02000000000000000000" pitchFamily="2" charset="0"/>
              </a:rPr>
              <a:t>ও </a:t>
            </a:r>
            <a:r>
              <a:rPr lang="en-US" sz="3600" b="1" dirty="0" err="1" smtClean="0">
                <a:solidFill>
                  <a:srgbClr val="FF0000"/>
                </a:solidFill>
                <a:latin typeface="NikoshBAN" panose="02000000000000000000" pitchFamily="2" charset="0"/>
                <a:cs typeface="NikoshBAN" panose="02000000000000000000" pitchFamily="2" charset="0"/>
              </a:rPr>
              <a:t>তাজভীদ</a:t>
            </a:r>
            <a:endParaRPr lang="en-US" sz="3600" b="1" dirty="0" smtClean="0">
              <a:solidFill>
                <a:srgbClr val="FF0000"/>
              </a:solidFill>
              <a:latin typeface="NikoshBAN" panose="02000000000000000000" pitchFamily="2" charset="0"/>
              <a:cs typeface="NikoshBAN" panose="02000000000000000000" pitchFamily="2" charset="0"/>
            </a:endParaRPr>
          </a:p>
          <a:p>
            <a:r>
              <a:rPr lang="en-US" sz="3600" dirty="0" err="1" smtClean="0">
                <a:solidFill>
                  <a:srgbClr val="0070C0"/>
                </a:solidFill>
                <a:latin typeface="NikoshBAN" panose="02000000000000000000" pitchFamily="2" charset="0"/>
                <a:cs typeface="NikoshBAN" panose="02000000000000000000" pitchFamily="2" charset="0"/>
              </a:rPr>
              <a:t>সূরা</a:t>
            </a:r>
            <a:r>
              <a:rPr lang="bn-IN" sz="3600" dirty="0" smtClean="0">
                <a:solidFill>
                  <a:srgbClr val="0070C0"/>
                </a:solidFill>
                <a:latin typeface="NikoshBAN" panose="02000000000000000000" pitchFamily="2" charset="0"/>
                <a:cs typeface="NikoshBAN" panose="02000000000000000000" pitchFamily="2" charset="0"/>
              </a:rPr>
              <a:t>তুল</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আল</a:t>
            </a:r>
            <a:r>
              <a:rPr lang="en-US" sz="3600" dirty="0" smtClean="0">
                <a:solidFill>
                  <a:srgbClr val="0070C0"/>
                </a:solidFill>
                <a:latin typeface="NikoshBAN" panose="02000000000000000000" pitchFamily="2" charset="0"/>
                <a:cs typeface="NikoshBAN" panose="02000000000000000000" pitchFamily="2" charset="0"/>
              </a:rPr>
              <a:t> </a:t>
            </a:r>
            <a:r>
              <a:rPr lang="en-US" sz="3600" dirty="0" err="1" smtClean="0">
                <a:solidFill>
                  <a:srgbClr val="0070C0"/>
                </a:solidFill>
                <a:latin typeface="NikoshBAN" panose="02000000000000000000" pitchFamily="2" charset="0"/>
                <a:cs typeface="NikoshBAN" panose="02000000000000000000" pitchFamily="2" charset="0"/>
              </a:rPr>
              <a:t>আ’রাফ</a:t>
            </a:r>
            <a:r>
              <a:rPr lang="en-US" sz="3600" dirty="0" smtClean="0">
                <a:solidFill>
                  <a:srgbClr val="0070C0"/>
                </a:solidFill>
                <a:latin typeface="NikoshBAN" panose="02000000000000000000" pitchFamily="2" charset="0"/>
                <a:cs typeface="NikoshBAN" panose="02000000000000000000" pitchFamily="2" charset="0"/>
              </a:rPr>
              <a:t> </a:t>
            </a:r>
          </a:p>
          <a:p>
            <a:r>
              <a:rPr lang="en-US" sz="4400" dirty="0" err="1" smtClean="0">
                <a:solidFill>
                  <a:srgbClr val="FF0000"/>
                </a:solidFill>
                <a:latin typeface="NikoshBAN" panose="02000000000000000000" pitchFamily="2" charset="0"/>
                <a:cs typeface="NikoshBAN" panose="02000000000000000000" pitchFamily="2" charset="0"/>
              </a:rPr>
              <a:t>আয়াত</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নং</a:t>
            </a:r>
            <a:r>
              <a:rPr lang="en-US" sz="4400" dirty="0" smtClean="0">
                <a:solidFill>
                  <a:srgbClr val="FF0000"/>
                </a:solidFill>
                <a:latin typeface="NikoshBAN" panose="02000000000000000000" pitchFamily="2" charset="0"/>
                <a:cs typeface="NikoshBAN" panose="02000000000000000000" pitchFamily="2" charset="0"/>
              </a:rPr>
              <a:t> </a:t>
            </a:r>
            <a:r>
              <a:rPr lang="en-US" sz="4400" dirty="0" smtClean="0">
                <a:solidFill>
                  <a:srgbClr val="FF0000"/>
                </a:solidFill>
                <a:latin typeface="NikoshBAN" panose="02000000000000000000" pitchFamily="2" charset="0"/>
                <a:cs typeface="NikoshBAN" panose="02000000000000000000" pitchFamily="2" charset="0"/>
              </a:rPr>
              <a:t>৮৫</a:t>
            </a:r>
            <a:r>
              <a:rPr lang="bn-IN" sz="4400" dirty="0" smtClean="0">
                <a:solidFill>
                  <a:srgbClr val="FF0000"/>
                </a:solidFill>
                <a:latin typeface="NikoshBAN" panose="02000000000000000000" pitchFamily="2" charset="0"/>
                <a:cs typeface="NikoshBAN" panose="02000000000000000000" pitchFamily="2" charset="0"/>
              </a:rPr>
              <a:t>,</a:t>
            </a:r>
            <a:r>
              <a:rPr lang="en-US" sz="4400" dirty="0" smtClean="0">
                <a:solidFill>
                  <a:srgbClr val="FF0000"/>
                </a:solidFill>
                <a:latin typeface="NikoshBAN" panose="02000000000000000000" pitchFamily="2" charset="0"/>
                <a:cs typeface="NikoshBAN" panose="02000000000000000000" pitchFamily="2" charset="0"/>
              </a:rPr>
              <a:t>৮৬</a:t>
            </a:r>
            <a:r>
              <a:rPr lang="bn-IN" sz="4400" dirty="0" smtClean="0">
                <a:solidFill>
                  <a:srgbClr val="FF0000"/>
                </a:solidFill>
                <a:latin typeface="NikoshBAN" panose="02000000000000000000" pitchFamily="2" charset="0"/>
                <a:cs typeface="NikoshBAN" panose="02000000000000000000" pitchFamily="2" charset="0"/>
              </a:rPr>
              <a:t> </a:t>
            </a:r>
            <a:r>
              <a:rPr lang="bn-IN" sz="4400" dirty="0" smtClean="0">
                <a:solidFill>
                  <a:srgbClr val="FF0000"/>
                </a:solidFill>
                <a:latin typeface="NikoshBAN" panose="02000000000000000000" pitchFamily="2" charset="0"/>
                <a:cs typeface="NikoshBAN" panose="02000000000000000000" pitchFamily="2" charset="0"/>
              </a:rPr>
              <a:t>ও </a:t>
            </a:r>
            <a:r>
              <a:rPr lang="en-US" sz="4400" dirty="0" smtClean="0">
                <a:solidFill>
                  <a:srgbClr val="FF0000"/>
                </a:solidFill>
                <a:latin typeface="NikoshBAN" panose="02000000000000000000" pitchFamily="2" charset="0"/>
                <a:cs typeface="NikoshBAN" panose="02000000000000000000" pitchFamily="2" charset="0"/>
              </a:rPr>
              <a:t>৮৭</a:t>
            </a:r>
            <a:endParaRPr lang="en-US" sz="4400" dirty="0" smtClean="0">
              <a:solidFill>
                <a:srgbClr val="FF0000"/>
              </a:solidFill>
              <a:latin typeface="NikoshBAN" panose="02000000000000000000" pitchFamily="2" charset="0"/>
              <a:cs typeface="NikoshBAN" panose="02000000000000000000" pitchFamily="2" charset="0"/>
            </a:endParaRPr>
          </a:p>
          <a:p>
            <a:r>
              <a:rPr lang="en-US" sz="4400" dirty="0" err="1" smtClean="0">
                <a:solidFill>
                  <a:srgbClr val="0070C0"/>
                </a:solidFill>
                <a:latin typeface="NikoshBAN" panose="02000000000000000000" pitchFamily="2" charset="0"/>
                <a:cs typeface="NikoshBAN" panose="02000000000000000000" pitchFamily="2" charset="0"/>
              </a:rPr>
              <a:t>সময়</a:t>
            </a:r>
            <a:r>
              <a:rPr lang="en-US" sz="4400" dirty="0" smtClean="0">
                <a:solidFill>
                  <a:srgbClr val="0070C0"/>
                </a:solidFill>
                <a:latin typeface="NikoshBAN" panose="02000000000000000000" pitchFamily="2" charset="0"/>
                <a:cs typeface="NikoshBAN" panose="02000000000000000000" pitchFamily="2" charset="0"/>
              </a:rPr>
              <a:t> – </a:t>
            </a:r>
            <a:r>
              <a:rPr lang="en-US" sz="4400" dirty="0" smtClean="0">
                <a:solidFill>
                  <a:srgbClr val="0070C0"/>
                </a:solidFill>
                <a:latin typeface="NikoshBAN" panose="02000000000000000000" pitchFamily="2" charset="0"/>
                <a:cs typeface="NikoshBAN" panose="02000000000000000000" pitchFamily="2" charset="0"/>
              </a:rPr>
              <a:t>৫</a:t>
            </a:r>
            <a:r>
              <a:rPr lang="bn-IN" sz="4400" dirty="0" smtClean="0">
                <a:solidFill>
                  <a:srgbClr val="0070C0"/>
                </a:solidFill>
                <a:latin typeface="NikoshBAN" panose="02000000000000000000" pitchFamily="2" charset="0"/>
                <a:cs typeface="NikoshBAN" panose="02000000000000000000" pitchFamily="2" charset="0"/>
              </a:rPr>
              <a:t>০</a:t>
            </a:r>
            <a:r>
              <a:rPr lang="en-US" sz="4400" dirty="0" smtClean="0">
                <a:solidFill>
                  <a:srgbClr val="0070C0"/>
                </a:solidFill>
                <a:latin typeface="NikoshBAN" panose="02000000000000000000" pitchFamily="2" charset="0"/>
                <a:cs typeface="NikoshBAN" panose="02000000000000000000" pitchFamily="2" charset="0"/>
              </a:rPr>
              <a:t> </a:t>
            </a:r>
            <a:r>
              <a:rPr lang="en-US" sz="4400" dirty="0" err="1" smtClean="0">
                <a:solidFill>
                  <a:srgbClr val="0070C0"/>
                </a:solidFill>
                <a:latin typeface="NikoshBAN" panose="02000000000000000000" pitchFamily="2" charset="0"/>
                <a:cs typeface="NikoshBAN" panose="02000000000000000000" pitchFamily="2" charset="0"/>
              </a:rPr>
              <a:t>মিনিট</a:t>
            </a:r>
            <a:endParaRPr lang="en-US" sz="4400" dirty="0" smtClean="0">
              <a:solidFill>
                <a:srgbClr val="0070C0"/>
              </a:solidFill>
              <a:latin typeface="NikoshBAN" panose="02000000000000000000" pitchFamily="2" charset="0"/>
              <a:cs typeface="NikoshBAN" panose="02000000000000000000" pitchFamily="2" charset="0"/>
            </a:endParaRPr>
          </a:p>
          <a:p>
            <a:r>
              <a:rPr lang="en-US" sz="4400" dirty="0" err="1" smtClean="0">
                <a:solidFill>
                  <a:srgbClr val="0070C0"/>
                </a:solidFill>
                <a:latin typeface="NikoshBAN" panose="02000000000000000000" pitchFamily="2" charset="0"/>
                <a:cs typeface="NikoshBAN" panose="02000000000000000000" pitchFamily="2" charset="0"/>
              </a:rPr>
              <a:t>তারিখ</a:t>
            </a:r>
            <a:r>
              <a:rPr lang="en-US" sz="4400" dirty="0" smtClean="0">
                <a:solidFill>
                  <a:srgbClr val="0070C0"/>
                </a:solidFill>
                <a:latin typeface="NikoshBAN" panose="02000000000000000000" pitchFamily="2" charset="0"/>
                <a:cs typeface="NikoshBAN" panose="02000000000000000000" pitchFamily="2" charset="0"/>
              </a:rPr>
              <a:t> – </a:t>
            </a:r>
            <a:r>
              <a:rPr lang="bn-IN" sz="4400" dirty="0" smtClean="0">
                <a:solidFill>
                  <a:srgbClr val="0070C0"/>
                </a:solidFill>
                <a:latin typeface="NikoshBAN" panose="02000000000000000000" pitchFamily="2" charset="0"/>
                <a:cs typeface="NikoshBAN" panose="02000000000000000000" pitchFamily="2" charset="0"/>
              </a:rPr>
              <a:t>১২</a:t>
            </a:r>
            <a:r>
              <a:rPr lang="en-US" sz="4400" dirty="0" smtClean="0">
                <a:solidFill>
                  <a:srgbClr val="0070C0"/>
                </a:solidFill>
                <a:latin typeface="NikoshBAN" panose="02000000000000000000" pitchFamily="2" charset="0"/>
                <a:cs typeface="NikoshBAN" panose="02000000000000000000" pitchFamily="2" charset="0"/>
              </a:rPr>
              <a:t>/</a:t>
            </a:r>
            <a:r>
              <a:rPr lang="bn-IN" sz="4400" dirty="0" smtClean="0">
                <a:solidFill>
                  <a:srgbClr val="0070C0"/>
                </a:solidFill>
                <a:latin typeface="NikoshBAN" panose="02000000000000000000" pitchFamily="2" charset="0"/>
                <a:cs typeface="NikoshBAN" panose="02000000000000000000" pitchFamily="2" charset="0"/>
              </a:rPr>
              <a:t>০৫</a:t>
            </a:r>
            <a:r>
              <a:rPr lang="en-US" sz="4400" dirty="0" smtClean="0">
                <a:solidFill>
                  <a:srgbClr val="0070C0"/>
                </a:solidFill>
                <a:latin typeface="NikoshBAN" panose="02000000000000000000" pitchFamily="2" charset="0"/>
                <a:cs typeface="NikoshBAN" panose="02000000000000000000" pitchFamily="2" charset="0"/>
              </a:rPr>
              <a:t>/২০  </a:t>
            </a:r>
            <a:endParaRPr lang="en-US" sz="4400" dirty="0">
              <a:solidFill>
                <a:srgbClr val="0070C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a:stretch>
            <a:fillRect/>
          </a:stretch>
        </p:blipFill>
        <p:spPr>
          <a:xfrm>
            <a:off x="182880" y="2529841"/>
            <a:ext cx="5154013" cy="4019482"/>
          </a:xfrm>
          <a:prstGeom prst="rect">
            <a:avLst/>
          </a:prstGeom>
        </p:spPr>
      </p:pic>
      <p:sp>
        <p:nvSpPr>
          <p:cNvPr id="7" name="Left-Right Arrow 6"/>
          <p:cNvSpPr/>
          <p:nvPr/>
        </p:nvSpPr>
        <p:spPr>
          <a:xfrm>
            <a:off x="2813537" y="0"/>
            <a:ext cx="6471139" cy="1897870"/>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0" b="1" dirty="0" smtClean="0">
                <a:solidFill>
                  <a:srgbClr val="FF0000"/>
                </a:solidFill>
                <a:latin typeface="NikoshBAN" panose="02000000000000000000" pitchFamily="2" charset="0"/>
                <a:cs typeface="NikoshBAN" panose="02000000000000000000" pitchFamily="2" charset="0"/>
              </a:rPr>
              <a:t>আজকের </a:t>
            </a:r>
            <a:r>
              <a:rPr lang="en-US" sz="6000" b="1" dirty="0" err="1" smtClean="0">
                <a:solidFill>
                  <a:srgbClr val="FF0000"/>
                </a:solidFill>
                <a:latin typeface="NikoshBAN" panose="02000000000000000000" pitchFamily="2" charset="0"/>
                <a:cs typeface="NikoshBAN" panose="02000000000000000000" pitchFamily="2" charset="0"/>
              </a:rPr>
              <a:t>পাঠ</a:t>
            </a:r>
            <a:r>
              <a:rPr lang="en-US" sz="6000" b="1" dirty="0" smtClean="0">
                <a:solidFill>
                  <a:srgbClr val="FF0000"/>
                </a:solidFill>
                <a:latin typeface="NikoshBAN" panose="02000000000000000000" pitchFamily="2" charset="0"/>
                <a:cs typeface="NikoshBAN" panose="02000000000000000000" pitchFamily="2" charset="0"/>
              </a:rPr>
              <a:t> </a:t>
            </a:r>
            <a:endParaRPr lang="en-US" sz="6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2402515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449111" cy="6980525"/>
          </a:xfrm>
          <a:prstGeom prst="rect">
            <a:avLst/>
          </a:prstGeom>
        </p:spPr>
      </p:pic>
      <p:sp>
        <p:nvSpPr>
          <p:cNvPr id="4" name="TextBox 3"/>
          <p:cNvSpPr txBox="1"/>
          <p:nvPr/>
        </p:nvSpPr>
        <p:spPr>
          <a:xfrm>
            <a:off x="626785" y="2342023"/>
            <a:ext cx="11195539" cy="3539430"/>
          </a:xfrm>
          <a:prstGeom prst="rect">
            <a:avLst/>
          </a:prstGeom>
          <a:noFill/>
        </p:spPr>
        <p:txBody>
          <a:bodyPr wrap="square" rtlCol="0">
            <a:spAutoFit/>
          </a:bodyPr>
          <a:lstStyle/>
          <a:p>
            <a:r>
              <a:rPr lang="bn-IN" sz="3200" dirty="0" smtClean="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১</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হযরত</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সোয়াইব</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আঃ</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কে</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আল্লাহ</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কোন</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সম্প্রদায়ের</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নিকট</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প্রেরণ</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করেছিলেন</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তা</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জানবে</a:t>
            </a:r>
            <a:r>
              <a:rPr lang="en-US" sz="3200" dirty="0">
                <a:solidFill>
                  <a:srgbClr val="3333FF"/>
                </a:solidFill>
                <a:latin typeface="NikoshBAN" panose="02000000000000000000" pitchFamily="2" charset="0"/>
                <a:cs typeface="NikoshBAN" panose="02000000000000000000" pitchFamily="2" charset="0"/>
              </a:rPr>
              <a:t>।</a:t>
            </a:r>
            <a:endParaRPr lang="en-US" sz="3200" dirty="0" smtClean="0">
              <a:solidFill>
                <a:srgbClr val="3333FF"/>
              </a:solidFill>
              <a:latin typeface="NikoshBAN" panose="02000000000000000000" pitchFamily="2" charset="0"/>
              <a:cs typeface="NikoshBAN" panose="02000000000000000000" pitchFamily="2" charset="0"/>
            </a:endParaRPr>
          </a:p>
          <a:p>
            <a:r>
              <a:rPr lang="bn-IN" sz="3200" dirty="0" smtClean="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২</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ওজনে</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কম</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দিলে</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তার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পরিণতি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হবে</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বলতে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পারবে</a:t>
            </a:r>
            <a:r>
              <a:rPr lang="en-US" sz="3200" dirty="0" smtClean="0">
                <a:solidFill>
                  <a:srgbClr val="00B050"/>
                </a:solidFill>
                <a:latin typeface="NikoshBAN" panose="02000000000000000000" pitchFamily="2" charset="0"/>
                <a:cs typeface="NikoshBAN" panose="02000000000000000000" pitchFamily="2" charset="0"/>
              </a:rPr>
              <a:t>।</a:t>
            </a:r>
          </a:p>
          <a:p>
            <a:r>
              <a:rPr lang="bn-IN" sz="3200" dirty="0" smtClean="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৩</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ধৈর্যধারণ</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কারীদের</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জন্য</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কী</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সংবাদ</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রয়েছে</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তা</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লিখতে</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পারবে</a:t>
            </a:r>
            <a:r>
              <a:rPr lang="en-US" sz="3200" dirty="0" smtClean="0">
                <a:solidFill>
                  <a:srgbClr val="FFFF00"/>
                </a:solidFill>
                <a:latin typeface="NikoshBAN" panose="02000000000000000000" pitchFamily="2" charset="0"/>
                <a:cs typeface="NikoshBAN" panose="02000000000000000000" pitchFamily="2" charset="0"/>
              </a:rPr>
              <a:t>।</a:t>
            </a:r>
          </a:p>
          <a:p>
            <a:r>
              <a:rPr lang="bn-IN" sz="3200" dirty="0" smtClean="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৪</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আসহাবে</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আইকার</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জাতির</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শেষ</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কঠিন</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পরিণতি</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সম্পর্কে</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জানতে</a:t>
            </a:r>
            <a:r>
              <a:rPr lang="en-US" sz="3200" dirty="0" smtClean="0">
                <a:solidFill>
                  <a:srgbClr val="3333FF"/>
                </a:solidFill>
                <a:latin typeface="NikoshBAN" panose="02000000000000000000" pitchFamily="2" charset="0"/>
                <a:cs typeface="NikoshBAN" panose="02000000000000000000" pitchFamily="2" charset="0"/>
              </a:rPr>
              <a:t> </a:t>
            </a:r>
            <a:r>
              <a:rPr lang="en-US" sz="3200" dirty="0" err="1" smtClean="0">
                <a:solidFill>
                  <a:srgbClr val="3333FF"/>
                </a:solidFill>
                <a:latin typeface="NikoshBAN" panose="02000000000000000000" pitchFamily="2" charset="0"/>
                <a:cs typeface="NikoshBAN" panose="02000000000000000000" pitchFamily="2" charset="0"/>
              </a:rPr>
              <a:t>পারবে</a:t>
            </a:r>
            <a:r>
              <a:rPr lang="en-US" sz="3200" dirty="0" smtClean="0">
                <a:solidFill>
                  <a:srgbClr val="3333FF"/>
                </a:solidFill>
                <a:latin typeface="NikoshBAN" panose="02000000000000000000" pitchFamily="2" charset="0"/>
                <a:cs typeface="NikoshBAN" panose="02000000000000000000" pitchFamily="2" charset="0"/>
              </a:rPr>
              <a:t>। </a:t>
            </a:r>
            <a:endParaRPr lang="en-US" sz="3200" dirty="0">
              <a:solidFill>
                <a:srgbClr val="3333FF"/>
              </a:solidFill>
              <a:latin typeface="NikoshBAN" panose="02000000000000000000" pitchFamily="2" charset="0"/>
              <a:cs typeface="NikoshBAN" panose="02000000000000000000" pitchFamily="2" charset="0"/>
            </a:endParaRPr>
          </a:p>
        </p:txBody>
      </p:sp>
      <p:sp>
        <p:nvSpPr>
          <p:cNvPr id="6" name="Oval 5"/>
          <p:cNvSpPr/>
          <p:nvPr/>
        </p:nvSpPr>
        <p:spPr>
          <a:xfrm>
            <a:off x="2362200" y="381000"/>
            <a:ext cx="7680960" cy="1386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NikoshBAN" panose="02000000000000000000" pitchFamily="2" charset="0"/>
                <a:cs typeface="NikoshBAN" panose="02000000000000000000" pitchFamily="2" charset="0"/>
              </a:rPr>
              <a:t>পাঠ</a:t>
            </a:r>
            <a:r>
              <a:rPr lang="en-US" sz="4000" b="1" dirty="0" smtClean="0">
                <a:solidFill>
                  <a:srgbClr val="FF0000"/>
                </a:solidFill>
                <a:latin typeface="NikoshBAN" panose="02000000000000000000" pitchFamily="2" charset="0"/>
                <a:cs typeface="NikoshBAN" panose="02000000000000000000" pitchFamily="2" charset="0"/>
              </a:rPr>
              <a:t> </a:t>
            </a:r>
            <a:r>
              <a:rPr lang="en-US" sz="4000" b="1" dirty="0" err="1" smtClean="0">
                <a:solidFill>
                  <a:srgbClr val="FF0000"/>
                </a:solidFill>
                <a:latin typeface="NikoshBAN" panose="02000000000000000000" pitchFamily="2" charset="0"/>
                <a:cs typeface="NikoshBAN" panose="02000000000000000000" pitchFamily="2" charset="0"/>
              </a:rPr>
              <a:t>শেষে</a:t>
            </a:r>
            <a:r>
              <a:rPr lang="en-US" sz="4000" b="1" dirty="0" smtClean="0">
                <a:solidFill>
                  <a:srgbClr val="FF0000"/>
                </a:solidFill>
                <a:latin typeface="NikoshBAN" panose="02000000000000000000" pitchFamily="2" charset="0"/>
                <a:cs typeface="NikoshBAN" panose="02000000000000000000" pitchFamily="2" charset="0"/>
              </a:rPr>
              <a:t> </a:t>
            </a:r>
            <a:r>
              <a:rPr lang="en-US" sz="4000" b="1" dirty="0" err="1" smtClean="0">
                <a:solidFill>
                  <a:srgbClr val="FF0000"/>
                </a:solidFill>
                <a:latin typeface="NikoshBAN" panose="02000000000000000000" pitchFamily="2" charset="0"/>
                <a:cs typeface="NikoshBAN" panose="02000000000000000000" pitchFamily="2" charset="0"/>
              </a:rPr>
              <a:t>শিক্ষার্থীরা</a:t>
            </a:r>
            <a:r>
              <a:rPr lang="en-US" sz="4000" b="1" dirty="0" smtClean="0">
                <a:solidFill>
                  <a:srgbClr val="FF0000"/>
                </a:solidFill>
                <a:latin typeface="NikoshBAN" panose="02000000000000000000" pitchFamily="2" charset="0"/>
                <a:cs typeface="NikoshBAN" panose="02000000000000000000" pitchFamily="2" charset="0"/>
              </a:rPr>
              <a:t>-</a:t>
            </a:r>
            <a:endParaRPr lang="en-GB" sz="4000" b="1" dirty="0">
              <a:solidFill>
                <a:srgbClr val="FF0000"/>
              </a:solidFill>
            </a:endParaRPr>
          </a:p>
        </p:txBody>
      </p:sp>
    </p:spTree>
    <p:extLst>
      <p:ext uri="{BB962C8B-B14F-4D97-AF65-F5344CB8AC3E}">
        <p14:creationId xmlns:p14="http://schemas.microsoft.com/office/powerpoint/2010/main" xmlns="" val="36181890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127" y="-127502"/>
            <a:ext cx="12455207" cy="6974428"/>
          </a:xfrm>
          <a:prstGeom prst="rect">
            <a:avLst/>
          </a:prstGeom>
        </p:spPr>
      </p:pic>
      <p:sp>
        <p:nvSpPr>
          <p:cNvPr id="7" name="Rectangle 6"/>
          <p:cNvSpPr/>
          <p:nvPr/>
        </p:nvSpPr>
        <p:spPr>
          <a:xfrm>
            <a:off x="644770" y="2046268"/>
            <a:ext cx="10773507"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SA" sz="2800" b="1" dirty="0" smtClean="0"/>
              <a:t> </a:t>
            </a:r>
            <a:r>
              <a:rPr lang="ar-SA" sz="3200" dirty="0" smtClean="0">
                <a:solidFill>
                  <a:srgbClr val="00B050"/>
                </a:solidFill>
              </a:rPr>
              <a:t>وَإِلَىٰ مَدْيَنَ أَخَاهُمْ شُعَيْبًا ۚ قَالَ يَا قَوْمِ اعْبُدُوا اللَّهَ مَا لَكُم مِّنْ إِلَٰهٍ غَيْرُهُ ۖ وَلَا تَنقُصُوا الْمِكْيَالَ </a:t>
            </a:r>
            <a:r>
              <a:rPr lang="ar-SA" sz="3200" dirty="0" smtClean="0">
                <a:solidFill>
                  <a:srgbClr val="00B050"/>
                </a:solidFill>
              </a:rPr>
              <a:t>وَالْمِيزَانَ </a:t>
            </a:r>
            <a:r>
              <a:rPr lang="ar-SA" sz="3200" dirty="0" smtClean="0">
                <a:solidFill>
                  <a:srgbClr val="00B050"/>
                </a:solidFill>
              </a:rPr>
              <a:t>ۚ إِنِّي أَرَاكُم بِخَيْرٍ وَإِنِّي أَخَافُ عَلَيْكُمْ عَذَابَ يَوْمٍ </a:t>
            </a:r>
            <a:r>
              <a:rPr lang="ar-SA" sz="3200" dirty="0" smtClean="0">
                <a:solidFill>
                  <a:srgbClr val="00B050"/>
                </a:solidFill>
              </a:rPr>
              <a:t>مُّحِيطٍ - </a:t>
            </a:r>
            <a:r>
              <a:rPr lang="ar-SA" sz="3200" dirty="0" smtClean="0"/>
              <a:t>85</a:t>
            </a:r>
            <a:endParaRPr lang="en-US" sz="2800" dirty="0">
              <a:latin typeface="Arial" panose="020B0604020202020204" pitchFamily="34" charset="0"/>
              <a:cs typeface="Arial" panose="020B0604020202020204" pitchFamily="34" charset="0"/>
            </a:endParaRPr>
          </a:p>
        </p:txBody>
      </p:sp>
      <p:sp>
        <p:nvSpPr>
          <p:cNvPr id="8" name="Rectangle 7"/>
          <p:cNvSpPr/>
          <p:nvPr/>
        </p:nvSpPr>
        <p:spPr>
          <a:xfrm>
            <a:off x="614290" y="3454876"/>
            <a:ext cx="10773507"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SA" sz="3200" dirty="0" smtClean="0">
                <a:solidFill>
                  <a:srgbClr val="00B0F0"/>
                </a:solidFill>
              </a:rPr>
              <a:t>وَلَا تَقْعُدُواْ بِكُلِّ صِرَٰطٍۢ تُوعِدُونَ وَتَصُدُّونَ عَن سَبِيلِ ٱللَّهِ مَنْ ءَامَنَ بِهِۦ وَتَبْغُونَهَا عِوَجًا ۚ وَٱذْكُرُوٓاْ إِذْ كُنتُمْ قَلِيلًا فَكَثَّرَكُمْ ۖ وَٱنظُرُواْ كَيْفَ كَانَ عَٰقِبَةُ </a:t>
            </a:r>
            <a:r>
              <a:rPr lang="ar-SA" sz="3200" dirty="0" smtClean="0">
                <a:solidFill>
                  <a:srgbClr val="00B0F0"/>
                </a:solidFill>
              </a:rPr>
              <a:t>ٱلْمُفْسِدِينَ </a:t>
            </a:r>
            <a:r>
              <a:rPr lang="ar-AE" sz="3200" dirty="0" smtClean="0">
                <a:latin typeface="Arial" panose="020B0604020202020204" pitchFamily="34" charset="0"/>
                <a:cs typeface="Arial" panose="020B0604020202020204" pitchFamily="34" charset="0"/>
              </a:rPr>
              <a:t>86</a:t>
            </a:r>
            <a:endParaRPr lang="en-US" sz="3200" dirty="0">
              <a:latin typeface="Arial" panose="020B0604020202020204" pitchFamily="34" charset="0"/>
              <a:cs typeface="Arial" panose="020B0604020202020204" pitchFamily="34" charset="0"/>
            </a:endParaRPr>
          </a:p>
        </p:txBody>
      </p:sp>
      <p:sp>
        <p:nvSpPr>
          <p:cNvPr id="9" name="Rectangle 8"/>
          <p:cNvSpPr/>
          <p:nvPr/>
        </p:nvSpPr>
        <p:spPr>
          <a:xfrm>
            <a:off x="644770" y="4874555"/>
            <a:ext cx="10773507"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a:r>
              <a:rPr lang="ar-SA" sz="3200" dirty="0" smtClean="0">
                <a:solidFill>
                  <a:srgbClr val="FF0000"/>
                </a:solidFill>
              </a:rPr>
              <a:t>وَإِن كَانَ طَآئِفَةٌ مِّنكُمْ ءَامَنُواْ بِٱلَّذِىٓ أُرْسِلْتُ بِهِۦ وَطَآئِفَةٌ لَّمْ يُؤْمِنُواْ فَٱصْبِرُواْ حَتَّىٰ يَحْكُمَ ٱللَّهُ بَيْنَنَا ۚ وَهُوَ خَيْرُ </a:t>
            </a:r>
            <a:r>
              <a:rPr lang="ar-SA" sz="3200" dirty="0" smtClean="0">
                <a:solidFill>
                  <a:srgbClr val="FF0000"/>
                </a:solidFill>
              </a:rPr>
              <a:t>ٱلْحَٰكِمِينَ</a:t>
            </a:r>
            <a:r>
              <a:rPr lang="ar-SA" sz="3200" dirty="0" smtClean="0"/>
              <a:t> </a:t>
            </a:r>
            <a:r>
              <a:rPr lang="ar-AE" sz="3200" dirty="0" smtClean="0">
                <a:latin typeface="Arial" panose="020B0604020202020204" pitchFamily="34" charset="0"/>
                <a:cs typeface="Arial" panose="020B0604020202020204" pitchFamily="34" charset="0"/>
              </a:rPr>
              <a:t>87</a:t>
            </a:r>
            <a:r>
              <a:rPr lang="ar-SA" sz="3200" dirty="0" smtClean="0">
                <a:latin typeface="Arial" panose="020B0604020202020204" pitchFamily="34" charset="0"/>
                <a:cs typeface="Arial" panose="020B0604020202020204" pitchFamily="34" charset="0"/>
              </a:rPr>
              <a:t> </a:t>
            </a:r>
            <a:endParaRPr lang="en-US" sz="3200" dirty="0"/>
          </a:p>
        </p:txBody>
      </p:sp>
      <p:sp>
        <p:nvSpPr>
          <p:cNvPr id="5" name="Horizontal Scroll 4"/>
          <p:cNvSpPr/>
          <p:nvPr/>
        </p:nvSpPr>
        <p:spPr>
          <a:xfrm>
            <a:off x="2817056" y="0"/>
            <a:ext cx="6250744" cy="1767839"/>
          </a:xfrm>
          <a:prstGeom prst="horizontalScroll">
            <a:avLst>
              <a:gd name="adj" fmla="val 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NikoshBAN" panose="02000000000000000000" pitchFamily="2" charset="0"/>
                <a:cs typeface="NikoshBAN" panose="02000000000000000000" pitchFamily="2" charset="0"/>
              </a:rPr>
              <a:t>আজকের </a:t>
            </a:r>
            <a:r>
              <a:rPr lang="en-US" sz="4800" dirty="0" err="1" smtClean="0">
                <a:solidFill>
                  <a:srgbClr val="FF0000"/>
                </a:solidFill>
                <a:latin typeface="NikoshBAN" panose="02000000000000000000" pitchFamily="2" charset="0"/>
                <a:cs typeface="NikoshBAN" panose="02000000000000000000" pitchFamily="2" charset="0"/>
              </a:rPr>
              <a:t>আলোচ্য</a:t>
            </a:r>
            <a:r>
              <a:rPr lang="en-US" sz="4800" dirty="0" smtClean="0">
                <a:solidFill>
                  <a:srgbClr val="FF0000"/>
                </a:solidFill>
                <a:latin typeface="NikoshBAN" panose="02000000000000000000" pitchFamily="2" charset="0"/>
                <a:cs typeface="NikoshBAN" panose="02000000000000000000" pitchFamily="2" charset="0"/>
              </a:rPr>
              <a:t> </a:t>
            </a:r>
            <a:r>
              <a:rPr lang="en-US" sz="4800" dirty="0" err="1" smtClean="0">
                <a:solidFill>
                  <a:srgbClr val="FF0000"/>
                </a:solidFill>
                <a:latin typeface="NikoshBAN" panose="02000000000000000000" pitchFamily="2" charset="0"/>
                <a:cs typeface="NikoshBAN" panose="02000000000000000000" pitchFamily="2" charset="0"/>
              </a:rPr>
              <a:t>আয়াত</a:t>
            </a:r>
            <a:r>
              <a:rPr lang="en-US" sz="4800" dirty="0" smtClean="0">
                <a:solidFill>
                  <a:srgbClr val="FF0000"/>
                </a:solidFill>
                <a:latin typeface="NikoshBAN" panose="02000000000000000000" pitchFamily="2" charset="0"/>
                <a:cs typeface="NikoshBAN" panose="02000000000000000000" pitchFamily="2" charset="0"/>
              </a:rPr>
              <a:t> </a:t>
            </a:r>
            <a:endParaRPr lang="en-US" sz="4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8943992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3724"/>
            <a:ext cx="12455207" cy="6974428"/>
          </a:xfrm>
          <a:prstGeom prst="rect">
            <a:avLst/>
          </a:prstGeom>
        </p:spPr>
      </p:pic>
      <p:sp>
        <p:nvSpPr>
          <p:cNvPr id="4" name="Rectangle 3"/>
          <p:cNvSpPr/>
          <p:nvPr/>
        </p:nvSpPr>
        <p:spPr>
          <a:xfrm>
            <a:off x="418818" y="1780274"/>
            <a:ext cx="11617570"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৮৫ </a:t>
            </a:r>
            <a:r>
              <a:rPr lang="as-IN" sz="2400" dirty="0">
                <a:solidFill>
                  <a:srgbClr val="FF0000"/>
                </a:solidFill>
                <a:latin typeface="NikoshBAN" panose="02000000000000000000" pitchFamily="2" charset="0"/>
                <a:cs typeface="NikoshBAN" panose="02000000000000000000" pitchFamily="2" charset="0"/>
              </a:rPr>
              <a:t>আর মাদইয়ানে (প্রেরণ করেছিলাম) তাদের ভাই শু‘আইবকে। সে বলল, ‘হে আমার কওম, তোমরা আল্লাহর ইবাদাত কর। তিনি ছাড়া তোমাদের কোন (সত্য) ইলাহ নেই। তোমাদের রবের পক্ষ থেকে তোমাদের নিকট স্পষ্ট প্রমাণ এসেছে। সুতরাং তোমরা পরিমাণে ও ওজনে পরিপূর্ণ দাও এবং মানুষকে তাদের পণ্যে কম দেবে না; আর তোমরা যমীনে ফাসাদ করবে না তা সংশোধনের পর। এগুলো তোমাদের জন্য উত্তম যদি তোমরা মুমিন হও</a:t>
            </a:r>
            <a:r>
              <a:rPr lang="as-IN" sz="2400" dirty="0" smtClean="0">
                <a:solidFill>
                  <a:srgbClr val="FF0000"/>
                </a:solidFill>
                <a:latin typeface="NikoshBAN" panose="02000000000000000000" pitchFamily="2" charset="0"/>
                <a:cs typeface="NikoshBAN" panose="02000000000000000000" pitchFamily="2" charset="0"/>
              </a:rPr>
              <a:t>’।</a:t>
            </a:r>
            <a:endParaRPr lang="en-US" sz="2400" dirty="0">
              <a:solidFill>
                <a:srgbClr val="FF0000"/>
              </a:solidFill>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৮৬ </a:t>
            </a:r>
            <a:r>
              <a:rPr lang="as-IN" sz="2400" dirty="0">
                <a:latin typeface="NikoshBAN" panose="02000000000000000000" pitchFamily="2" charset="0"/>
                <a:cs typeface="NikoshBAN" panose="02000000000000000000" pitchFamily="2" charset="0"/>
              </a:rPr>
              <a:t>‘</a:t>
            </a:r>
            <a:r>
              <a:rPr lang="as-IN" sz="2400" dirty="0">
                <a:solidFill>
                  <a:srgbClr val="00B050"/>
                </a:solidFill>
                <a:latin typeface="NikoshBAN" panose="02000000000000000000" pitchFamily="2" charset="0"/>
                <a:cs typeface="NikoshBAN" panose="02000000000000000000" pitchFamily="2" charset="0"/>
              </a:rPr>
              <a:t>আর যারা তাঁর প্রতি ঈমান এনেছে তাদেরকে ভয় দেখাতে, আল্লাহর পথ থেকে বাধা দিতে এবং তাতে বক্রতা অনুসন্ধান করতে তোমরা প্রতিটি পথে বসে থেকো না’। আর স্মরণ কর, যখন তোমরা ছিলে কম, অতঃপর তিনি তোমাদেরকে অধিক করেছেন এবং দেখ, কিরূপ হয়েছে ফাসাদকারীদের পরিণতি</a:t>
            </a:r>
            <a:r>
              <a:rPr lang="as-IN" sz="2400" dirty="0" smtClean="0">
                <a:solidFill>
                  <a:srgbClr val="00B050"/>
                </a:solidFill>
                <a:latin typeface="NikoshBAN" panose="02000000000000000000" pitchFamily="2" charset="0"/>
                <a:cs typeface="NikoshBAN" panose="02000000000000000000" pitchFamily="2" charset="0"/>
              </a:rPr>
              <a:t>।</a:t>
            </a:r>
            <a:endParaRPr lang="en-US" sz="2400" dirty="0" smtClean="0">
              <a:solidFill>
                <a:srgbClr val="00B050"/>
              </a:solidFill>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৮৭ </a:t>
            </a:r>
            <a:r>
              <a:rPr lang="as-IN" sz="2400" dirty="0">
                <a:solidFill>
                  <a:srgbClr val="FF0000"/>
                </a:solidFill>
                <a:latin typeface="NikoshBAN" panose="02000000000000000000" pitchFamily="2" charset="0"/>
                <a:cs typeface="NikoshBAN" panose="02000000000000000000" pitchFamily="2" charset="0"/>
              </a:rPr>
              <a:t>আমি যা নিয়ে প্রেরিত হয়েছি, তার প্রতি যদি তোমাদের একটি দল ঈমান আনে আর অন্য দল ঈমান না আনে, তাহলে ধৈর্যধারণ কর, যতক্ষণ না আল্লাহ আমাদের মধ্যে ফয়সালা করেন। আর তিনি উত্তম ফয়সালাকারী</a:t>
            </a:r>
            <a:r>
              <a:rPr lang="as-IN" sz="2400" dirty="0" smtClean="0">
                <a:solidFill>
                  <a:srgbClr val="FF0000"/>
                </a:solidFill>
                <a:latin typeface="NikoshBAN" panose="02000000000000000000" pitchFamily="2" charset="0"/>
                <a:cs typeface="NikoshBAN" panose="02000000000000000000" pitchFamily="2" charset="0"/>
              </a:rPr>
              <a:t>।</a:t>
            </a:r>
            <a:endParaRPr lang="en-US" sz="2400" dirty="0">
              <a:solidFill>
                <a:srgbClr val="FF0000"/>
              </a:solidFill>
              <a:latin typeface="NikoshBAN" panose="02000000000000000000" pitchFamily="2" charset="0"/>
              <a:cs typeface="NikoshBAN" panose="02000000000000000000" pitchFamily="2" charset="0"/>
            </a:endParaRPr>
          </a:p>
        </p:txBody>
      </p:sp>
      <p:sp>
        <p:nvSpPr>
          <p:cNvPr id="9" name="Up Ribbon 8"/>
          <p:cNvSpPr/>
          <p:nvPr/>
        </p:nvSpPr>
        <p:spPr>
          <a:xfrm>
            <a:off x="2708030" y="304800"/>
            <a:ext cx="7060809" cy="1219200"/>
          </a:xfrm>
          <a:prstGeom prst="ribbon2">
            <a:avLst>
              <a:gd name="adj1" fmla="val 16667"/>
              <a:gd name="adj2" fmla="val 706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600" b="1" dirty="0" err="1" smtClean="0">
                <a:solidFill>
                  <a:srgbClr val="7030A0"/>
                </a:solidFill>
              </a:rPr>
              <a:t>বঙ্গানুবাদ</a:t>
            </a:r>
            <a:endParaRPr lang="en-US" sz="6600" b="1" dirty="0">
              <a:solidFill>
                <a:srgbClr val="7030A0"/>
              </a:solidFill>
            </a:endParaRPr>
          </a:p>
        </p:txBody>
      </p:sp>
    </p:spTree>
    <p:extLst>
      <p:ext uri="{BB962C8B-B14F-4D97-AF65-F5344CB8AC3E}">
        <p14:creationId xmlns:p14="http://schemas.microsoft.com/office/powerpoint/2010/main" xmlns="" val="8136476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0" y="1742494"/>
            <a:ext cx="11230708" cy="4278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solidFill>
                  <a:srgbClr val="00B050"/>
                </a:solidFill>
                <a:latin typeface="NikoshBAN" panose="02000000000000000000" pitchFamily="2" charset="0"/>
                <a:cs typeface="NikoshBAN" panose="02000000000000000000" pitchFamily="2" charset="0"/>
              </a:rPr>
              <a:t>        </a:t>
            </a:r>
            <a:r>
              <a:rPr lang="as-IN" sz="2400" dirty="0" smtClean="0">
                <a:solidFill>
                  <a:srgbClr val="00B050"/>
                </a:solidFill>
                <a:latin typeface="NikoshBAN" panose="02000000000000000000" pitchFamily="2" charset="0"/>
                <a:cs typeface="NikoshBAN" panose="02000000000000000000" pitchFamily="2" charset="0"/>
              </a:rPr>
              <a:t>এ </a:t>
            </a:r>
            <a:r>
              <a:rPr lang="as-IN" sz="2400" dirty="0">
                <a:solidFill>
                  <a:srgbClr val="00B050"/>
                </a:solidFill>
                <a:latin typeface="NikoshBAN" panose="02000000000000000000" pitchFamily="2" charset="0"/>
                <a:cs typeface="NikoshBAN" panose="02000000000000000000" pitchFamily="2" charset="0"/>
              </a:rPr>
              <a:t>সূরার ৪৬ ও ৪৭নং আয়াতে (পঞ্চম রুকূতে) আসহাবে আরাফ বা আরাফবাসীদের উল্লেখ করা হয়েছে । সেই জন্যে এর নামকরণ করা হয়েছে আল আরাফ। অন্য কথায় বলা যায়, এ সূরাকে সূরা আল আরাফ বলার তাৎপর্য হচ্ছে এই যে, যে সূরার মধ্যে আ’রাফের কথা বলা হয়েছে ,এটা সেই সূরা</a:t>
            </a:r>
            <a:r>
              <a:rPr lang="as-IN" sz="2400" dirty="0" smtClean="0">
                <a:solidFill>
                  <a:srgbClr val="00B050"/>
                </a:solidFill>
                <a:latin typeface="NikoshBAN" panose="02000000000000000000" pitchFamily="2" charset="0"/>
                <a:cs typeface="NikoshBAN" panose="02000000000000000000" pitchFamily="2" charset="0"/>
              </a:rPr>
              <a:t>।</a:t>
            </a:r>
            <a:endParaRPr lang="as-IN" sz="2400" dirty="0">
              <a:solidFill>
                <a:srgbClr val="00B050"/>
              </a:solidFill>
              <a:latin typeface="NikoshBAN" panose="02000000000000000000" pitchFamily="2" charset="0"/>
              <a:cs typeface="NikoshBAN" panose="02000000000000000000" pitchFamily="2" charset="0"/>
            </a:endParaRPr>
          </a:p>
          <a:p>
            <a:r>
              <a:rPr lang="as-IN" sz="3200" dirty="0">
                <a:solidFill>
                  <a:srgbClr val="FF0000"/>
                </a:solidFill>
                <a:latin typeface="NikoshBAN" panose="02000000000000000000" pitchFamily="2" charset="0"/>
                <a:cs typeface="NikoshBAN" panose="02000000000000000000" pitchFamily="2" charset="0"/>
              </a:rPr>
              <a:t>নাযিলের সময়-কাল</a:t>
            </a:r>
          </a:p>
          <a:p>
            <a:r>
              <a:rPr lang="bn-IN" sz="2400" dirty="0" smtClean="0">
                <a:solidFill>
                  <a:srgbClr val="00B050"/>
                </a:solidFill>
                <a:latin typeface="NikoshBAN" panose="02000000000000000000" pitchFamily="2" charset="0"/>
                <a:cs typeface="NikoshBAN" panose="02000000000000000000" pitchFamily="2" charset="0"/>
              </a:rPr>
              <a:t>              </a:t>
            </a:r>
            <a:r>
              <a:rPr lang="as-IN" sz="2400" dirty="0" smtClean="0">
                <a:solidFill>
                  <a:srgbClr val="00B050"/>
                </a:solidFill>
                <a:latin typeface="NikoshBAN" panose="02000000000000000000" pitchFamily="2" charset="0"/>
                <a:cs typeface="NikoshBAN" panose="02000000000000000000" pitchFamily="2" charset="0"/>
              </a:rPr>
              <a:t>এ </a:t>
            </a:r>
            <a:r>
              <a:rPr lang="as-IN" sz="2400" dirty="0">
                <a:solidFill>
                  <a:srgbClr val="00B050"/>
                </a:solidFill>
                <a:latin typeface="NikoshBAN" panose="02000000000000000000" pitchFamily="2" charset="0"/>
                <a:cs typeface="NikoshBAN" panose="02000000000000000000" pitchFamily="2" charset="0"/>
              </a:rPr>
              <a:t>সূরার আলোচ্য বিষয়ের প্রতি দৃষ্টিপাত করলে সুস্পষ্টভাবে অনুভূত হয়ে যে, এ সূরাটি সূরা আন’আমের প্রায় সমসময়ে নাযিল হয়। অবশ্য এটা আগে না আন’আম আগে নাযিল হয় তা নিশ্চয়তার সাথে চিহ্নিত করা যাবে না। তবে এ সূরায় প্রদত্ত ভাষণের বাচনভংগী থেকে এটি যে ঐ সময়ের সাথে সম্পর্কিত তা পরিষ্কার বুঝা যায়। কাজেই এর ঐতিহাসিক পটভূমি অনুধাবন করার জন্যে সূরা আন’আমের শুরুতে যে ভূমিকা লেখা হয়েছে তার ওপর একবর নজর বুলিয়ে নেয়া যথেষ্ট হবে।</a:t>
            </a:r>
            <a:endParaRPr lang="en-US" sz="2800" dirty="0">
              <a:solidFill>
                <a:srgbClr val="00B050"/>
              </a:solidFill>
              <a:latin typeface="NikoshBAN" panose="02000000000000000000" pitchFamily="2" charset="0"/>
              <a:cs typeface="NikoshBAN" panose="02000000000000000000" pitchFamily="2" charset="0"/>
            </a:endParaRPr>
          </a:p>
        </p:txBody>
      </p:sp>
      <p:sp>
        <p:nvSpPr>
          <p:cNvPr id="6" name="TextBox 5"/>
          <p:cNvSpPr txBox="1"/>
          <p:nvPr/>
        </p:nvSpPr>
        <p:spPr>
          <a:xfrm>
            <a:off x="4325815" y="1"/>
            <a:ext cx="4665785" cy="307777"/>
          </a:xfrm>
          <a:prstGeom prst="rect">
            <a:avLst/>
          </a:prstGeom>
          <a:noFill/>
        </p:spPr>
        <p:txBody>
          <a:bodyPr wrap="square" rtlCol="0">
            <a:spAutoFit/>
          </a:bodyPr>
          <a:lstStyle/>
          <a:p>
            <a:r>
              <a:rPr lang="en-US" sz="1400" dirty="0" smtClean="0">
                <a:solidFill>
                  <a:srgbClr val="FFFF00"/>
                </a:solidFill>
              </a:rPr>
              <a:t> </a:t>
            </a:r>
            <a:endParaRPr lang="en-US" sz="1400" dirty="0">
              <a:solidFill>
                <a:srgbClr val="FFFF00"/>
              </a:solidFill>
            </a:endParaRPr>
          </a:p>
        </p:txBody>
      </p:sp>
      <p:sp>
        <p:nvSpPr>
          <p:cNvPr id="8" name="Down Arrow 7"/>
          <p:cNvSpPr/>
          <p:nvPr/>
        </p:nvSpPr>
        <p:spPr>
          <a:xfrm>
            <a:off x="3459480" y="0"/>
            <a:ext cx="5943600" cy="1234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tx1"/>
                </a:solidFill>
                <a:latin typeface="NikoshBAN" panose="02000000000000000000" pitchFamily="2" charset="0"/>
                <a:cs typeface="NikoshBAN" panose="02000000000000000000" pitchFamily="2" charset="0"/>
              </a:rPr>
              <a:t>নামকরন</a:t>
            </a:r>
            <a:endParaRPr lang="en-GB" sz="5400" dirty="0">
              <a:solidFill>
                <a:schemeClr val="tx1"/>
              </a:solidFill>
            </a:endParaRPr>
          </a:p>
        </p:txBody>
      </p:sp>
    </p:spTree>
    <p:extLst>
      <p:ext uri="{BB962C8B-B14F-4D97-AF65-F5344CB8AC3E}">
        <p14:creationId xmlns:p14="http://schemas.microsoft.com/office/powerpoint/2010/main" xmlns="" val="72324640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892" y="2103120"/>
            <a:ext cx="11284000"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anose="02000000000000000000" pitchFamily="2" charset="0"/>
                <a:cs typeface="NikoshBAN" panose="02000000000000000000" pitchFamily="2" charset="0"/>
              </a:rPr>
              <a:t>      </a:t>
            </a:r>
            <a:r>
              <a:rPr lang="as-IN" sz="2000" dirty="0" smtClean="0">
                <a:solidFill>
                  <a:srgbClr val="FF0066"/>
                </a:solidFill>
                <a:latin typeface="NikoshBAN" panose="02000000000000000000" pitchFamily="2" charset="0"/>
                <a:cs typeface="NikoshBAN" panose="02000000000000000000" pitchFamily="2" charset="0"/>
              </a:rPr>
              <a:t>হযরত </a:t>
            </a:r>
            <a:r>
              <a:rPr lang="as-IN" sz="2000" dirty="0">
                <a:solidFill>
                  <a:srgbClr val="FF0066"/>
                </a:solidFill>
                <a:latin typeface="NikoshBAN" panose="02000000000000000000" pitchFamily="2" charset="0"/>
                <a:cs typeface="NikoshBAN" panose="02000000000000000000" pitchFamily="2" charset="0"/>
              </a:rPr>
              <a:t>শোয়ায়েব (আ.) যে সম্প্রদায়ের প্রতি প্রেরিত হয়েছিলেন। কোরআন পাকে কোথাও তাদেরকে আহলে মাদইয়ান এবং কোথাও আছহাবে আইকাহ বলা হয়েছে। অধিকাংশ তাফসীরবিদদের মতে আছহাবে মাদ ইয়ান’ ও ‘আছহাবে আইকাহ’ পৃথক পৃথক জাতি। হযরত শোয়ায়েব (আ.) প্রথমতঃ তাদের এক জাতির নিকট প্রেরিত হন। তারা ধ্বংস হয়ে যাওয়ার পর অপর জাতির নিকট প্রেরিত হন। আছহাবে আইকাহ ধ্বংস হয় এইভাবে যে, প্রথমে কয়েকদিন তাদের বস্তিতে ভীষণ গরম পড়ে। ফলে গোটা জাতি ছটফট করতে থাকে। অতঃপর নিকটস্থ একটি গভীর জঙ্গলের উপর গাঢ় মেঘমালা দেখা যায়, ফলে জঙ্গলে ছায়া পড়ে এবং শীতল বাতাস বইতে থাকে। ফলে সকলে সেদিকে ধাবিত হয়। তখন মেঘমালা হতে অগ্নি বৃষ্টি আরম্ভ হয় এবং নিচের দিক থেকে শুরু হয় ভূমিকম্প। ফলে সকলেই ধ্বংস হয়ে যায়। (মারেফুল কোরান) আয়াত-৮৯ : শুয়াইব (আ.)-কে তাঁর সম্প্রদায়ের লোকেরা বললঃ আপনি নবী হলে আপনার উম্মত সুখে থাকত এবং অমান্যকারীদের উপর আযাব আসত। এমতাবস্থায় আমরা আপনাকে সত্যপন্থী বলে কিভাবে মেনে নিতে পারি? উত্তরে শুয়াইব (আ.) বললেন, আল্লাহ খুব শীঘ্রই একটা সিদ্ধান্ত দিবেন। এতে সম্প্রদায়ের অহংকারী সর্দাররা বলে উঠল; হয় তুমি ও তোমার অনুসারীরা আমাদের ধর্মে প্রত্যাবর্তন করবে, নতুবা আমরা তোমাদেরকে বস্তি হতে উচ্ছেদ করে দিব। </a:t>
            </a:r>
            <a:r>
              <a:rPr lang="as-IN" sz="2000" dirty="0">
                <a:solidFill>
                  <a:schemeClr val="tx1"/>
                </a:solidFill>
                <a:latin typeface="NikoshBAN" panose="02000000000000000000" pitchFamily="2" charset="0"/>
                <a:cs typeface="NikoshBAN" panose="02000000000000000000" pitchFamily="2" charset="0"/>
              </a:rPr>
              <a:t>(মারেফুল কোরান)</a:t>
            </a:r>
            <a:endParaRPr lang="en-US" sz="2400" dirty="0">
              <a:solidFill>
                <a:schemeClr val="tx1"/>
              </a:solidFill>
              <a:latin typeface="NikoshBAN" panose="02000000000000000000" pitchFamily="2" charset="0"/>
              <a:cs typeface="NikoshBAN" panose="02000000000000000000" pitchFamily="2" charset="0"/>
            </a:endParaRPr>
          </a:p>
        </p:txBody>
      </p:sp>
      <p:sp>
        <p:nvSpPr>
          <p:cNvPr id="5" name="Bevel 4"/>
          <p:cNvSpPr/>
          <p:nvPr/>
        </p:nvSpPr>
        <p:spPr>
          <a:xfrm>
            <a:off x="3525130" y="381000"/>
            <a:ext cx="5115950" cy="1582615"/>
          </a:xfrm>
          <a:prstGeom prst="bevel">
            <a:avLst>
              <a:gd name="adj" fmla="val 225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err="1" smtClean="0">
                <a:solidFill>
                  <a:srgbClr val="00B050"/>
                </a:solidFill>
                <a:latin typeface="NikoshBAN" panose="02000000000000000000" pitchFamily="2" charset="0"/>
                <a:cs typeface="NikoshBAN" panose="02000000000000000000" pitchFamily="2" charset="0"/>
              </a:rPr>
              <a:t>শানে</a:t>
            </a:r>
            <a:r>
              <a:rPr lang="en-US" sz="5400" dirty="0" smtClean="0">
                <a:solidFill>
                  <a:srgbClr val="00B050"/>
                </a:solidFill>
                <a:latin typeface="NikoshBAN" panose="02000000000000000000" pitchFamily="2" charset="0"/>
                <a:cs typeface="NikoshBAN" panose="02000000000000000000" pitchFamily="2" charset="0"/>
              </a:rPr>
              <a:t> </a:t>
            </a:r>
            <a:r>
              <a:rPr lang="en-US" sz="5400" dirty="0" err="1" smtClean="0">
                <a:solidFill>
                  <a:srgbClr val="00B050"/>
                </a:solidFill>
                <a:latin typeface="NikoshBAN" panose="02000000000000000000" pitchFamily="2" charset="0"/>
                <a:cs typeface="NikoshBAN" panose="02000000000000000000" pitchFamily="2" charset="0"/>
              </a:rPr>
              <a:t>নু</a:t>
            </a:r>
            <a:r>
              <a:rPr lang="en-US" sz="5400" dirty="0" err="1" smtClean="0">
                <a:solidFill>
                  <a:srgbClr val="00B050"/>
                </a:solidFill>
                <a:latin typeface="NikoshBAN" panose="02000000000000000000" pitchFamily="2" charset="0"/>
                <a:cs typeface="NikoshBAN" panose="02000000000000000000" pitchFamily="2" charset="0"/>
              </a:rPr>
              <a:t>যুল</a:t>
            </a:r>
            <a:r>
              <a:rPr lang="en-US" sz="5400" dirty="0" smtClean="0">
                <a:solidFill>
                  <a:srgbClr val="00B050"/>
                </a:solidFill>
                <a:latin typeface="NikoshBAN" panose="02000000000000000000" pitchFamily="2" charset="0"/>
                <a:cs typeface="NikoshBAN" panose="02000000000000000000" pitchFamily="2" charset="0"/>
              </a:rPr>
              <a:t> </a:t>
            </a:r>
            <a:endParaRPr lang="en-US" sz="54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1379350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1729</TotalTime>
  <Words>1000</Words>
  <Application>Microsoft Office PowerPoint</Application>
  <PresentationFormat>Custom</PresentationFormat>
  <Paragraphs>95</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NUSAIBA HOSSAIN</dc:creator>
  <cp:lastModifiedBy>8801815841711</cp:lastModifiedBy>
  <cp:revision>167</cp:revision>
  <dcterms:created xsi:type="dcterms:W3CDTF">2020-04-10T05:27:26Z</dcterms:created>
  <dcterms:modified xsi:type="dcterms:W3CDTF">2021-02-23T17:15:39Z</dcterms:modified>
</cp:coreProperties>
</file>