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3"/>
  </p:notesMasterIdLst>
  <p:sldIdLst>
    <p:sldId id="256" r:id="rId2"/>
    <p:sldId id="257" r:id="rId3"/>
    <p:sldId id="258" r:id="rId4"/>
    <p:sldId id="388" r:id="rId5"/>
    <p:sldId id="289" r:id="rId6"/>
    <p:sldId id="260" r:id="rId7"/>
    <p:sldId id="421" r:id="rId8"/>
    <p:sldId id="340" r:id="rId9"/>
    <p:sldId id="377" r:id="rId10"/>
    <p:sldId id="422" r:id="rId11"/>
    <p:sldId id="410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08" r:id="rId20"/>
    <p:sldId id="300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006600"/>
    <a:srgbClr val="000099"/>
    <a:srgbClr val="990099"/>
    <a:srgbClr val="CC3300"/>
    <a:srgbClr val="FF0066"/>
    <a:srgbClr val="996600"/>
    <a:srgbClr val="660066"/>
    <a:srgbClr val="FF0000"/>
    <a:srgbClr val="1E0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89785" autoAdjust="0"/>
  </p:normalViewPr>
  <p:slideViewPr>
    <p:cSldViewPr snapToGrid="0">
      <p:cViewPr>
        <p:scale>
          <a:sx n="62" d="100"/>
          <a:sy n="62" d="100"/>
        </p:scale>
        <p:origin x="-91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4488B-2B8B-4EED-BD00-5461D117C230}" type="doc">
      <dgm:prSet loTypeId="urn:microsoft.com/office/officeart/2005/8/layout/hierarchy2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93B212-C892-4057-85CE-33F3919CCB77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SG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RNA</a:t>
          </a:r>
          <a:endParaRPr 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568748-A620-4BC7-A3FE-571655840D57}" type="parTrans" cxnId="{F86D96F5-1606-4A18-803E-3FDC8D00CFC5}">
      <dgm:prSet/>
      <dgm:spPr/>
      <dgm:t>
        <a:bodyPr/>
        <a:lstStyle/>
        <a:p>
          <a:endParaRPr lang="en-US"/>
        </a:p>
      </dgm:t>
    </dgm:pt>
    <dgm:pt modelId="{579492CF-CA0C-4C26-A1AF-A740465CB760}" type="sibTrans" cxnId="{F86D96F5-1606-4A18-803E-3FDC8D00CFC5}">
      <dgm:prSet/>
      <dgm:spPr/>
      <dgm:t>
        <a:bodyPr/>
        <a:lstStyle/>
        <a:p>
          <a:endParaRPr lang="en-US"/>
        </a:p>
      </dgm:t>
    </dgm:pt>
    <dgm:pt modelId="{9BC097F1-6CB0-4BC7-B97A-5C7E7193AF0F}">
      <dgm:prSet/>
      <dgm:spPr>
        <a:solidFill>
          <a:srgbClr val="006600"/>
        </a:solidFill>
      </dgm:spPr>
      <dgm:t>
        <a:bodyPr/>
        <a:lstStyle/>
        <a:p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2. </a:t>
          </a:r>
          <a:r>
            <a:rPr lang="en-SG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ট্রান্সফার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RNA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SG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tRNA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bn-BD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29A01B-C44E-4485-BF99-2351E8BE34F0}" type="parTrans" cxnId="{9FC3A8C4-B598-4B3D-B186-A214795F1EE9}">
      <dgm:prSet/>
      <dgm:spPr>
        <a:ln w="38100">
          <a:solidFill>
            <a:srgbClr val="006600"/>
          </a:solidFill>
        </a:ln>
      </dgm:spPr>
      <dgm:t>
        <a:bodyPr/>
        <a:lstStyle/>
        <a:p>
          <a:endParaRPr lang="en-US"/>
        </a:p>
      </dgm:t>
    </dgm:pt>
    <dgm:pt modelId="{547E0CC5-2641-486D-AF02-B763EDC8D228}" type="sibTrans" cxnId="{9FC3A8C4-B598-4B3D-B186-A214795F1EE9}">
      <dgm:prSet/>
      <dgm:spPr/>
      <dgm:t>
        <a:bodyPr/>
        <a:lstStyle/>
        <a:p>
          <a:endParaRPr lang="en-US"/>
        </a:p>
      </dgm:t>
    </dgm:pt>
    <dgm:pt modelId="{3D8C8CCD-BC35-4B5C-9EF4-7EEC30EE7F69}">
      <dgm:prSet/>
      <dgm:spPr>
        <a:solidFill>
          <a:srgbClr val="000099"/>
        </a:solidFill>
      </dgm:spPr>
      <dgm:t>
        <a:bodyPr/>
        <a:lstStyle/>
        <a:p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1. </a:t>
          </a:r>
          <a:r>
            <a:rPr lang="en-SG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মেসেঞ্জার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RNA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SG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mRNA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bn-BD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8B0A74-7F11-412B-94E0-51A4CB7BD05A}" type="parTrans" cxnId="{D72F97B3-1937-4798-9727-75BD2B46E11D}">
      <dgm:prSet/>
      <dgm:spPr>
        <a:ln w="38100">
          <a:solidFill>
            <a:srgbClr val="006600"/>
          </a:solidFill>
        </a:ln>
      </dgm:spPr>
      <dgm:t>
        <a:bodyPr/>
        <a:lstStyle/>
        <a:p>
          <a:endParaRPr lang="en-US"/>
        </a:p>
      </dgm:t>
    </dgm:pt>
    <dgm:pt modelId="{868F01AA-DF9F-41F7-9C99-FC053E6F7F40}" type="sibTrans" cxnId="{D72F97B3-1937-4798-9727-75BD2B46E11D}">
      <dgm:prSet/>
      <dgm:spPr/>
      <dgm:t>
        <a:bodyPr/>
        <a:lstStyle/>
        <a:p>
          <a:endParaRPr lang="en-US"/>
        </a:p>
      </dgm:t>
    </dgm:pt>
    <dgm:pt modelId="{3A4EEF2B-640F-45E4-B5E5-457E9CCCE178}">
      <dgm:prSet/>
      <dgm:spPr>
        <a:solidFill>
          <a:srgbClr val="990099"/>
        </a:solidFill>
      </dgm:spPr>
      <dgm:t>
        <a:bodyPr/>
        <a:lstStyle/>
        <a:p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3. </a:t>
          </a:r>
          <a:r>
            <a:rPr lang="en-SG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রাইবোসোমাল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RNA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SG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rRNA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bn-BD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F13E62-8A3E-423C-AE06-D5CEED2E2A51}" type="parTrans" cxnId="{78EC5D69-0878-4E3D-80D0-08AAE332A077}">
      <dgm:prSet/>
      <dgm:spPr>
        <a:ln w="38100">
          <a:solidFill>
            <a:srgbClr val="006600"/>
          </a:solidFill>
        </a:ln>
      </dgm:spPr>
      <dgm:t>
        <a:bodyPr/>
        <a:lstStyle/>
        <a:p>
          <a:endParaRPr lang="en-US"/>
        </a:p>
      </dgm:t>
    </dgm:pt>
    <dgm:pt modelId="{0388ACB9-F3C9-48C3-8194-5C4CB5E39870}" type="sibTrans" cxnId="{78EC5D69-0878-4E3D-80D0-08AAE332A077}">
      <dgm:prSet/>
      <dgm:spPr/>
      <dgm:t>
        <a:bodyPr/>
        <a:lstStyle/>
        <a:p>
          <a:endParaRPr lang="en-US"/>
        </a:p>
      </dgm:t>
    </dgm:pt>
    <dgm:pt modelId="{1FE7BBAF-7A89-4BA8-9E76-7E7E168D387E}">
      <dgm:prSet/>
      <dgm:spPr>
        <a:solidFill>
          <a:schemeClr val="tx1"/>
        </a:solidFill>
      </dgm:spPr>
      <dgm:t>
        <a:bodyPr/>
        <a:lstStyle/>
        <a:p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4. </a:t>
          </a:r>
          <a:r>
            <a:rPr lang="en-SG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বংশগতীয়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RNA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SG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Genetic RNA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bn-BD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D01119-DDFD-4818-B25E-7ADAEC943CBC}" type="parTrans" cxnId="{E40BEE18-96A9-487E-8D69-A0B6DEBA9FCC}">
      <dgm:prSet/>
      <dgm:spPr>
        <a:ln w="38100">
          <a:solidFill>
            <a:srgbClr val="006600"/>
          </a:solidFill>
        </a:ln>
      </dgm:spPr>
      <dgm:t>
        <a:bodyPr/>
        <a:lstStyle/>
        <a:p>
          <a:endParaRPr lang="en-US"/>
        </a:p>
      </dgm:t>
    </dgm:pt>
    <dgm:pt modelId="{10024968-1626-402E-9069-150E6042E469}" type="sibTrans" cxnId="{E40BEE18-96A9-487E-8D69-A0B6DEBA9FCC}">
      <dgm:prSet/>
      <dgm:spPr/>
      <dgm:t>
        <a:bodyPr/>
        <a:lstStyle/>
        <a:p>
          <a:endParaRPr lang="en-US"/>
        </a:p>
      </dgm:t>
    </dgm:pt>
    <dgm:pt modelId="{15F118C3-D751-43E3-93CB-84BD91493179}">
      <dgm:prSet/>
      <dgm:spPr>
        <a:solidFill>
          <a:srgbClr val="002060"/>
        </a:solidFill>
      </dgm:spPr>
      <dgm:t>
        <a:bodyPr/>
        <a:lstStyle/>
        <a:p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5. </a:t>
          </a:r>
          <a:r>
            <a:rPr lang="en-SG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মাইনর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RNA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SG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Minor RNA</a:t>
          </a:r>
          <a:r>
            <a:rPr lang="en-SG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bn-BD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9CA369-F01D-408D-BA22-32DA6B769CE7}" type="parTrans" cxnId="{0E6896CB-4221-4F77-8D9D-24F6DBACE932}">
      <dgm:prSet/>
      <dgm:spPr>
        <a:ln w="38100">
          <a:solidFill>
            <a:srgbClr val="006600"/>
          </a:solidFill>
        </a:ln>
      </dgm:spPr>
      <dgm:t>
        <a:bodyPr/>
        <a:lstStyle/>
        <a:p>
          <a:endParaRPr lang="en-US"/>
        </a:p>
      </dgm:t>
    </dgm:pt>
    <dgm:pt modelId="{281EF55F-D93A-4703-A172-F9762F08DA7D}" type="sibTrans" cxnId="{0E6896CB-4221-4F77-8D9D-24F6DBACE932}">
      <dgm:prSet/>
      <dgm:spPr/>
      <dgm:t>
        <a:bodyPr/>
        <a:lstStyle/>
        <a:p>
          <a:endParaRPr lang="en-US"/>
        </a:p>
      </dgm:t>
    </dgm:pt>
    <dgm:pt modelId="{A7F1BD25-6B8A-46F2-B989-92F7552D141C}" type="pres">
      <dgm:prSet presAssocID="{FC04488B-2B8B-4EED-BD00-5461D117C2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02D4A5-4FF2-4EB6-9495-3165584367D4}" type="pres">
      <dgm:prSet presAssocID="{DF93B212-C892-4057-85CE-33F3919CCB77}" presName="root1" presStyleCnt="0"/>
      <dgm:spPr/>
      <dgm:t>
        <a:bodyPr/>
        <a:lstStyle/>
        <a:p>
          <a:endParaRPr lang="en-US"/>
        </a:p>
      </dgm:t>
    </dgm:pt>
    <dgm:pt modelId="{591CC09A-6A9B-463C-88E6-F9440B8998E2}" type="pres">
      <dgm:prSet presAssocID="{DF93B212-C892-4057-85CE-33F3919CCB77}" presName="LevelOneTextNode" presStyleLbl="node0" presStyleIdx="0" presStyleCnt="1" custScaleX="152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B59C6-4CD2-43D4-AF82-15C87DFC5224}" type="pres">
      <dgm:prSet presAssocID="{DF93B212-C892-4057-85CE-33F3919CCB77}" presName="level2hierChild" presStyleCnt="0"/>
      <dgm:spPr/>
      <dgm:t>
        <a:bodyPr/>
        <a:lstStyle/>
        <a:p>
          <a:endParaRPr lang="en-US"/>
        </a:p>
      </dgm:t>
    </dgm:pt>
    <dgm:pt modelId="{7825CB65-6A7A-4FD2-9B3B-8A96F0FB3758}" type="pres">
      <dgm:prSet presAssocID="{EE8B0A74-7F11-412B-94E0-51A4CB7BD05A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C708F9B-48E4-49E9-B37E-5B5233B262D0}" type="pres">
      <dgm:prSet presAssocID="{EE8B0A74-7F11-412B-94E0-51A4CB7BD05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83DFE44-D9F4-4E8F-9687-134A2F4345E9}" type="pres">
      <dgm:prSet presAssocID="{3D8C8CCD-BC35-4B5C-9EF4-7EEC30EE7F69}" presName="root2" presStyleCnt="0"/>
      <dgm:spPr/>
    </dgm:pt>
    <dgm:pt modelId="{2DFD86EA-4913-49F4-B514-1C1097D8417A}" type="pres">
      <dgm:prSet presAssocID="{3D8C8CCD-BC35-4B5C-9EF4-7EEC30EE7F69}" presName="LevelTwoTextNode" presStyleLbl="node2" presStyleIdx="0" presStyleCnt="5" custScaleX="3059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B40EA-D0A7-47AC-B8B6-F6CCA8AE3F0C}" type="pres">
      <dgm:prSet presAssocID="{3D8C8CCD-BC35-4B5C-9EF4-7EEC30EE7F69}" presName="level3hierChild" presStyleCnt="0"/>
      <dgm:spPr/>
    </dgm:pt>
    <dgm:pt modelId="{7AE0383D-5ABB-4CB4-98C6-F79C677EB99B}" type="pres">
      <dgm:prSet presAssocID="{3A29A01B-C44E-4485-BF99-2351E8BE34F0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78F9D1B6-1D84-4C87-9ED7-5696139620A2}" type="pres">
      <dgm:prSet presAssocID="{3A29A01B-C44E-4485-BF99-2351E8BE34F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72DD833-C34A-4C24-825D-FFF1E82BA865}" type="pres">
      <dgm:prSet presAssocID="{9BC097F1-6CB0-4BC7-B97A-5C7E7193AF0F}" presName="root2" presStyleCnt="0"/>
      <dgm:spPr/>
    </dgm:pt>
    <dgm:pt modelId="{12448EDA-FD39-4B1C-88B5-A8A8380CAC00}" type="pres">
      <dgm:prSet presAssocID="{9BC097F1-6CB0-4BC7-B97A-5C7E7193AF0F}" presName="LevelTwoTextNode" presStyleLbl="node2" presStyleIdx="1" presStyleCnt="5" custScaleX="3059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E7CACF-0831-4FDB-9D91-06F821D454E0}" type="pres">
      <dgm:prSet presAssocID="{9BC097F1-6CB0-4BC7-B97A-5C7E7193AF0F}" presName="level3hierChild" presStyleCnt="0"/>
      <dgm:spPr/>
    </dgm:pt>
    <dgm:pt modelId="{0D25A6FD-7F87-421D-B26F-B27A915E7C0E}" type="pres">
      <dgm:prSet presAssocID="{B0F13E62-8A3E-423C-AE06-D5CEED2E2A51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00915B15-893B-407B-A015-9D1682BB8A9E}" type="pres">
      <dgm:prSet presAssocID="{B0F13E62-8A3E-423C-AE06-D5CEED2E2A5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61EC5EF-D70D-4F98-8D19-ABBC700D8E00}" type="pres">
      <dgm:prSet presAssocID="{3A4EEF2B-640F-45E4-B5E5-457E9CCCE178}" presName="root2" presStyleCnt="0"/>
      <dgm:spPr/>
    </dgm:pt>
    <dgm:pt modelId="{FEEE5BD4-C033-4BFB-81A3-020BB292186F}" type="pres">
      <dgm:prSet presAssocID="{3A4EEF2B-640F-45E4-B5E5-457E9CCCE178}" presName="LevelTwoTextNode" presStyleLbl="node2" presStyleIdx="2" presStyleCnt="5" custScaleX="3059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39A2BB-0D09-4337-8312-306760D8656B}" type="pres">
      <dgm:prSet presAssocID="{3A4EEF2B-640F-45E4-B5E5-457E9CCCE178}" presName="level3hierChild" presStyleCnt="0"/>
      <dgm:spPr/>
    </dgm:pt>
    <dgm:pt modelId="{E2F4E4A0-BEA4-472B-B0DF-34F54D7B13B7}" type="pres">
      <dgm:prSet presAssocID="{1DD01119-DDFD-4818-B25E-7ADAEC943CBC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436E5BA4-2C0E-4C7B-8606-3411CEDDF433}" type="pres">
      <dgm:prSet presAssocID="{1DD01119-DDFD-4818-B25E-7ADAEC943CB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A83C741-F269-4FA8-9918-A0458D3F5112}" type="pres">
      <dgm:prSet presAssocID="{1FE7BBAF-7A89-4BA8-9E76-7E7E168D387E}" presName="root2" presStyleCnt="0"/>
      <dgm:spPr/>
    </dgm:pt>
    <dgm:pt modelId="{C87807FB-B406-4FD4-B0F1-4DFA78B162C1}" type="pres">
      <dgm:prSet presAssocID="{1FE7BBAF-7A89-4BA8-9E76-7E7E168D387E}" presName="LevelTwoTextNode" presStyleLbl="node2" presStyleIdx="3" presStyleCnt="5" custScaleX="3059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C29C15-B858-41CB-AA10-BFB1EE582BD3}" type="pres">
      <dgm:prSet presAssocID="{1FE7BBAF-7A89-4BA8-9E76-7E7E168D387E}" presName="level3hierChild" presStyleCnt="0"/>
      <dgm:spPr/>
    </dgm:pt>
    <dgm:pt modelId="{550D9F02-4145-4CAD-AC00-64F9D394CB88}" type="pres">
      <dgm:prSet presAssocID="{379CA369-F01D-408D-BA22-32DA6B769CE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1F09612F-13B5-4388-9431-3BCE4AC20886}" type="pres">
      <dgm:prSet presAssocID="{379CA369-F01D-408D-BA22-32DA6B769CE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3434799-FBFE-4A20-B2AE-83EFF25289E9}" type="pres">
      <dgm:prSet presAssocID="{15F118C3-D751-43E3-93CB-84BD91493179}" presName="root2" presStyleCnt="0"/>
      <dgm:spPr/>
    </dgm:pt>
    <dgm:pt modelId="{4A5E4476-A413-4569-8416-EB55FEF09850}" type="pres">
      <dgm:prSet presAssocID="{15F118C3-D751-43E3-93CB-84BD91493179}" presName="LevelTwoTextNode" presStyleLbl="node2" presStyleIdx="4" presStyleCnt="5" custScaleX="3059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E05D54-C961-4D81-B6A1-BC19F15E73A0}" type="pres">
      <dgm:prSet presAssocID="{15F118C3-D751-43E3-93CB-84BD91493179}" presName="level3hierChild" presStyleCnt="0"/>
      <dgm:spPr/>
    </dgm:pt>
  </dgm:ptLst>
  <dgm:cxnLst>
    <dgm:cxn modelId="{D9DB3599-F864-4AEF-B8B0-B016D12488CA}" type="presOf" srcId="{3A29A01B-C44E-4485-BF99-2351E8BE34F0}" destId="{78F9D1B6-1D84-4C87-9ED7-5696139620A2}" srcOrd="1" destOrd="0" presId="urn:microsoft.com/office/officeart/2005/8/layout/hierarchy2"/>
    <dgm:cxn modelId="{06DFDE8D-61EF-49F3-9C70-4B4D89DF6C4B}" type="presOf" srcId="{1FE7BBAF-7A89-4BA8-9E76-7E7E168D387E}" destId="{C87807FB-B406-4FD4-B0F1-4DFA78B162C1}" srcOrd="0" destOrd="0" presId="urn:microsoft.com/office/officeart/2005/8/layout/hierarchy2"/>
    <dgm:cxn modelId="{F86D96F5-1606-4A18-803E-3FDC8D00CFC5}" srcId="{FC04488B-2B8B-4EED-BD00-5461D117C230}" destId="{DF93B212-C892-4057-85CE-33F3919CCB77}" srcOrd="0" destOrd="0" parTransId="{F1568748-A620-4BC7-A3FE-571655840D57}" sibTransId="{579492CF-CA0C-4C26-A1AF-A740465CB760}"/>
    <dgm:cxn modelId="{44B3C890-7D78-4BD0-9DF2-F2ACABA3D311}" type="presOf" srcId="{EE8B0A74-7F11-412B-94E0-51A4CB7BD05A}" destId="{3C708F9B-48E4-49E9-B37E-5B5233B262D0}" srcOrd="1" destOrd="0" presId="urn:microsoft.com/office/officeart/2005/8/layout/hierarchy2"/>
    <dgm:cxn modelId="{8B285951-5A9B-46B9-8EEB-1F38006CEEB2}" type="presOf" srcId="{3A4EEF2B-640F-45E4-B5E5-457E9CCCE178}" destId="{FEEE5BD4-C033-4BFB-81A3-020BB292186F}" srcOrd="0" destOrd="0" presId="urn:microsoft.com/office/officeart/2005/8/layout/hierarchy2"/>
    <dgm:cxn modelId="{B2C13FDE-377F-476B-BC71-352B53A6BD7B}" type="presOf" srcId="{EE8B0A74-7F11-412B-94E0-51A4CB7BD05A}" destId="{7825CB65-6A7A-4FD2-9B3B-8A96F0FB3758}" srcOrd="0" destOrd="0" presId="urn:microsoft.com/office/officeart/2005/8/layout/hierarchy2"/>
    <dgm:cxn modelId="{FCE10F48-7FBC-4624-9CD9-FFDBE765A26A}" type="presOf" srcId="{1DD01119-DDFD-4818-B25E-7ADAEC943CBC}" destId="{E2F4E4A0-BEA4-472B-B0DF-34F54D7B13B7}" srcOrd="0" destOrd="0" presId="urn:microsoft.com/office/officeart/2005/8/layout/hierarchy2"/>
    <dgm:cxn modelId="{D72F97B3-1937-4798-9727-75BD2B46E11D}" srcId="{DF93B212-C892-4057-85CE-33F3919CCB77}" destId="{3D8C8CCD-BC35-4B5C-9EF4-7EEC30EE7F69}" srcOrd="0" destOrd="0" parTransId="{EE8B0A74-7F11-412B-94E0-51A4CB7BD05A}" sibTransId="{868F01AA-DF9F-41F7-9C99-FC053E6F7F40}"/>
    <dgm:cxn modelId="{1917F3C3-E537-4713-A599-009CB6E691C5}" type="presOf" srcId="{3D8C8CCD-BC35-4B5C-9EF4-7EEC30EE7F69}" destId="{2DFD86EA-4913-49F4-B514-1C1097D8417A}" srcOrd="0" destOrd="0" presId="urn:microsoft.com/office/officeart/2005/8/layout/hierarchy2"/>
    <dgm:cxn modelId="{3DBC1F0B-1C00-4335-9875-CD83F3708F5A}" type="presOf" srcId="{1DD01119-DDFD-4818-B25E-7ADAEC943CBC}" destId="{436E5BA4-2C0E-4C7B-8606-3411CEDDF433}" srcOrd="1" destOrd="0" presId="urn:microsoft.com/office/officeart/2005/8/layout/hierarchy2"/>
    <dgm:cxn modelId="{1B7A231D-C467-49D5-A9DB-4F4585B57FFA}" type="presOf" srcId="{FC04488B-2B8B-4EED-BD00-5461D117C230}" destId="{A7F1BD25-6B8A-46F2-B989-92F7552D141C}" srcOrd="0" destOrd="0" presId="urn:microsoft.com/office/officeart/2005/8/layout/hierarchy2"/>
    <dgm:cxn modelId="{78EC5D69-0878-4E3D-80D0-08AAE332A077}" srcId="{DF93B212-C892-4057-85CE-33F3919CCB77}" destId="{3A4EEF2B-640F-45E4-B5E5-457E9CCCE178}" srcOrd="2" destOrd="0" parTransId="{B0F13E62-8A3E-423C-AE06-D5CEED2E2A51}" sibTransId="{0388ACB9-F3C9-48C3-8194-5C4CB5E39870}"/>
    <dgm:cxn modelId="{481F2EB8-C643-4B46-950B-7B89B8554EB2}" type="presOf" srcId="{B0F13E62-8A3E-423C-AE06-D5CEED2E2A51}" destId="{00915B15-893B-407B-A015-9D1682BB8A9E}" srcOrd="1" destOrd="0" presId="urn:microsoft.com/office/officeart/2005/8/layout/hierarchy2"/>
    <dgm:cxn modelId="{6ADBDF17-107C-4804-A788-F283C5DA8658}" type="presOf" srcId="{9BC097F1-6CB0-4BC7-B97A-5C7E7193AF0F}" destId="{12448EDA-FD39-4B1C-88B5-A8A8380CAC00}" srcOrd="0" destOrd="0" presId="urn:microsoft.com/office/officeart/2005/8/layout/hierarchy2"/>
    <dgm:cxn modelId="{9FC3A8C4-B598-4B3D-B186-A214795F1EE9}" srcId="{DF93B212-C892-4057-85CE-33F3919CCB77}" destId="{9BC097F1-6CB0-4BC7-B97A-5C7E7193AF0F}" srcOrd="1" destOrd="0" parTransId="{3A29A01B-C44E-4485-BF99-2351E8BE34F0}" sibTransId="{547E0CC5-2641-486D-AF02-B763EDC8D228}"/>
    <dgm:cxn modelId="{5813AE62-EE98-4F77-93A7-53AF6D527F63}" type="presOf" srcId="{15F118C3-D751-43E3-93CB-84BD91493179}" destId="{4A5E4476-A413-4569-8416-EB55FEF09850}" srcOrd="0" destOrd="0" presId="urn:microsoft.com/office/officeart/2005/8/layout/hierarchy2"/>
    <dgm:cxn modelId="{0E6896CB-4221-4F77-8D9D-24F6DBACE932}" srcId="{DF93B212-C892-4057-85CE-33F3919CCB77}" destId="{15F118C3-D751-43E3-93CB-84BD91493179}" srcOrd="4" destOrd="0" parTransId="{379CA369-F01D-408D-BA22-32DA6B769CE7}" sibTransId="{281EF55F-D93A-4703-A172-F9762F08DA7D}"/>
    <dgm:cxn modelId="{98BA7021-501B-4747-829E-5A5945952D47}" type="presOf" srcId="{3A29A01B-C44E-4485-BF99-2351E8BE34F0}" destId="{7AE0383D-5ABB-4CB4-98C6-F79C677EB99B}" srcOrd="0" destOrd="0" presId="urn:microsoft.com/office/officeart/2005/8/layout/hierarchy2"/>
    <dgm:cxn modelId="{5CB54FC1-345B-463E-B935-78DDC45F0032}" type="presOf" srcId="{379CA369-F01D-408D-BA22-32DA6B769CE7}" destId="{550D9F02-4145-4CAD-AC00-64F9D394CB88}" srcOrd="0" destOrd="0" presId="urn:microsoft.com/office/officeart/2005/8/layout/hierarchy2"/>
    <dgm:cxn modelId="{C2D66013-6ED5-42CB-A7FD-A9CB9370F60B}" type="presOf" srcId="{379CA369-F01D-408D-BA22-32DA6B769CE7}" destId="{1F09612F-13B5-4388-9431-3BCE4AC20886}" srcOrd="1" destOrd="0" presId="urn:microsoft.com/office/officeart/2005/8/layout/hierarchy2"/>
    <dgm:cxn modelId="{38C6BB35-697C-4477-9800-21B196EF68BD}" type="presOf" srcId="{B0F13E62-8A3E-423C-AE06-D5CEED2E2A51}" destId="{0D25A6FD-7F87-421D-B26F-B27A915E7C0E}" srcOrd="0" destOrd="0" presId="urn:microsoft.com/office/officeart/2005/8/layout/hierarchy2"/>
    <dgm:cxn modelId="{4307B6ED-6FE8-41D3-8C26-C2A6FEDF836C}" type="presOf" srcId="{DF93B212-C892-4057-85CE-33F3919CCB77}" destId="{591CC09A-6A9B-463C-88E6-F9440B8998E2}" srcOrd="0" destOrd="0" presId="urn:microsoft.com/office/officeart/2005/8/layout/hierarchy2"/>
    <dgm:cxn modelId="{E40BEE18-96A9-487E-8D69-A0B6DEBA9FCC}" srcId="{DF93B212-C892-4057-85CE-33F3919CCB77}" destId="{1FE7BBAF-7A89-4BA8-9E76-7E7E168D387E}" srcOrd="3" destOrd="0" parTransId="{1DD01119-DDFD-4818-B25E-7ADAEC943CBC}" sibTransId="{10024968-1626-402E-9069-150E6042E469}"/>
    <dgm:cxn modelId="{ED06F475-DAE2-4B02-850C-CC7919F57328}" type="presParOf" srcId="{A7F1BD25-6B8A-46F2-B989-92F7552D141C}" destId="{A602D4A5-4FF2-4EB6-9495-3165584367D4}" srcOrd="0" destOrd="0" presId="urn:microsoft.com/office/officeart/2005/8/layout/hierarchy2"/>
    <dgm:cxn modelId="{C27E3FD4-B96F-4521-9E0C-15F445C507E6}" type="presParOf" srcId="{A602D4A5-4FF2-4EB6-9495-3165584367D4}" destId="{591CC09A-6A9B-463C-88E6-F9440B8998E2}" srcOrd="0" destOrd="0" presId="urn:microsoft.com/office/officeart/2005/8/layout/hierarchy2"/>
    <dgm:cxn modelId="{D3A9D2C6-3D7B-4A4C-9CD7-D773B95E4D0E}" type="presParOf" srcId="{A602D4A5-4FF2-4EB6-9495-3165584367D4}" destId="{FC7B59C6-4CD2-43D4-AF82-15C87DFC5224}" srcOrd="1" destOrd="0" presId="urn:microsoft.com/office/officeart/2005/8/layout/hierarchy2"/>
    <dgm:cxn modelId="{2C78954A-D765-4847-9174-52E7CAD1018A}" type="presParOf" srcId="{FC7B59C6-4CD2-43D4-AF82-15C87DFC5224}" destId="{7825CB65-6A7A-4FD2-9B3B-8A96F0FB3758}" srcOrd="0" destOrd="0" presId="urn:microsoft.com/office/officeart/2005/8/layout/hierarchy2"/>
    <dgm:cxn modelId="{B2821F6B-1252-4DD5-A20A-7699BB027602}" type="presParOf" srcId="{7825CB65-6A7A-4FD2-9B3B-8A96F0FB3758}" destId="{3C708F9B-48E4-49E9-B37E-5B5233B262D0}" srcOrd="0" destOrd="0" presId="urn:microsoft.com/office/officeart/2005/8/layout/hierarchy2"/>
    <dgm:cxn modelId="{BB8BF2B2-C63E-488F-8F0E-6612B4AB42B5}" type="presParOf" srcId="{FC7B59C6-4CD2-43D4-AF82-15C87DFC5224}" destId="{383DFE44-D9F4-4E8F-9687-134A2F4345E9}" srcOrd="1" destOrd="0" presId="urn:microsoft.com/office/officeart/2005/8/layout/hierarchy2"/>
    <dgm:cxn modelId="{584A52AA-374D-49AC-BE2B-59E6A2DFEA73}" type="presParOf" srcId="{383DFE44-D9F4-4E8F-9687-134A2F4345E9}" destId="{2DFD86EA-4913-49F4-B514-1C1097D8417A}" srcOrd="0" destOrd="0" presId="urn:microsoft.com/office/officeart/2005/8/layout/hierarchy2"/>
    <dgm:cxn modelId="{BAC93602-2E23-4DB9-A117-350FEAC169B4}" type="presParOf" srcId="{383DFE44-D9F4-4E8F-9687-134A2F4345E9}" destId="{E66B40EA-D0A7-47AC-B8B6-F6CCA8AE3F0C}" srcOrd="1" destOrd="0" presId="urn:microsoft.com/office/officeart/2005/8/layout/hierarchy2"/>
    <dgm:cxn modelId="{8042C1DC-667C-49D7-A42B-CB2B9A277279}" type="presParOf" srcId="{FC7B59C6-4CD2-43D4-AF82-15C87DFC5224}" destId="{7AE0383D-5ABB-4CB4-98C6-F79C677EB99B}" srcOrd="2" destOrd="0" presId="urn:microsoft.com/office/officeart/2005/8/layout/hierarchy2"/>
    <dgm:cxn modelId="{3B0D3ADF-64F2-4358-99DB-723A3D0DD295}" type="presParOf" srcId="{7AE0383D-5ABB-4CB4-98C6-F79C677EB99B}" destId="{78F9D1B6-1D84-4C87-9ED7-5696139620A2}" srcOrd="0" destOrd="0" presId="urn:microsoft.com/office/officeart/2005/8/layout/hierarchy2"/>
    <dgm:cxn modelId="{F93A1F90-0840-461A-A178-EDAB3C191C11}" type="presParOf" srcId="{FC7B59C6-4CD2-43D4-AF82-15C87DFC5224}" destId="{872DD833-C34A-4C24-825D-FFF1E82BA865}" srcOrd="3" destOrd="0" presId="urn:microsoft.com/office/officeart/2005/8/layout/hierarchy2"/>
    <dgm:cxn modelId="{FB4DC19D-CE4A-4D1F-AB71-BCFFC0A20079}" type="presParOf" srcId="{872DD833-C34A-4C24-825D-FFF1E82BA865}" destId="{12448EDA-FD39-4B1C-88B5-A8A8380CAC00}" srcOrd="0" destOrd="0" presId="urn:microsoft.com/office/officeart/2005/8/layout/hierarchy2"/>
    <dgm:cxn modelId="{6EBF63AC-5A25-4AB1-AA14-89AE89C44414}" type="presParOf" srcId="{872DD833-C34A-4C24-825D-FFF1E82BA865}" destId="{19E7CACF-0831-4FDB-9D91-06F821D454E0}" srcOrd="1" destOrd="0" presId="urn:microsoft.com/office/officeart/2005/8/layout/hierarchy2"/>
    <dgm:cxn modelId="{02F068BC-E653-4867-9C27-B7EB0C7E4B39}" type="presParOf" srcId="{FC7B59C6-4CD2-43D4-AF82-15C87DFC5224}" destId="{0D25A6FD-7F87-421D-B26F-B27A915E7C0E}" srcOrd="4" destOrd="0" presId="urn:microsoft.com/office/officeart/2005/8/layout/hierarchy2"/>
    <dgm:cxn modelId="{0C023F66-254B-4A2A-866F-C6B512DB181A}" type="presParOf" srcId="{0D25A6FD-7F87-421D-B26F-B27A915E7C0E}" destId="{00915B15-893B-407B-A015-9D1682BB8A9E}" srcOrd="0" destOrd="0" presId="urn:microsoft.com/office/officeart/2005/8/layout/hierarchy2"/>
    <dgm:cxn modelId="{C34DAF01-547D-421C-A8E6-72D026A7C7CD}" type="presParOf" srcId="{FC7B59C6-4CD2-43D4-AF82-15C87DFC5224}" destId="{461EC5EF-D70D-4F98-8D19-ABBC700D8E00}" srcOrd="5" destOrd="0" presId="urn:microsoft.com/office/officeart/2005/8/layout/hierarchy2"/>
    <dgm:cxn modelId="{A236C605-C12E-4E2E-ADFE-CD5A9B0D9ADD}" type="presParOf" srcId="{461EC5EF-D70D-4F98-8D19-ABBC700D8E00}" destId="{FEEE5BD4-C033-4BFB-81A3-020BB292186F}" srcOrd="0" destOrd="0" presId="urn:microsoft.com/office/officeart/2005/8/layout/hierarchy2"/>
    <dgm:cxn modelId="{050A6A34-F2C0-470A-8D24-26B72BA3938C}" type="presParOf" srcId="{461EC5EF-D70D-4F98-8D19-ABBC700D8E00}" destId="{AC39A2BB-0D09-4337-8312-306760D8656B}" srcOrd="1" destOrd="0" presId="urn:microsoft.com/office/officeart/2005/8/layout/hierarchy2"/>
    <dgm:cxn modelId="{70F13B54-8BB4-4383-A5DF-22C857C1CDF0}" type="presParOf" srcId="{FC7B59C6-4CD2-43D4-AF82-15C87DFC5224}" destId="{E2F4E4A0-BEA4-472B-B0DF-34F54D7B13B7}" srcOrd="6" destOrd="0" presId="urn:microsoft.com/office/officeart/2005/8/layout/hierarchy2"/>
    <dgm:cxn modelId="{CB1FE53F-3475-4054-9B14-3412AC09B7AE}" type="presParOf" srcId="{E2F4E4A0-BEA4-472B-B0DF-34F54D7B13B7}" destId="{436E5BA4-2C0E-4C7B-8606-3411CEDDF433}" srcOrd="0" destOrd="0" presId="urn:microsoft.com/office/officeart/2005/8/layout/hierarchy2"/>
    <dgm:cxn modelId="{784C1716-21FD-4AB7-8863-689860F08295}" type="presParOf" srcId="{FC7B59C6-4CD2-43D4-AF82-15C87DFC5224}" destId="{4A83C741-F269-4FA8-9918-A0458D3F5112}" srcOrd="7" destOrd="0" presId="urn:microsoft.com/office/officeart/2005/8/layout/hierarchy2"/>
    <dgm:cxn modelId="{83756BEF-639A-4433-A8F5-8EAB08CA261E}" type="presParOf" srcId="{4A83C741-F269-4FA8-9918-A0458D3F5112}" destId="{C87807FB-B406-4FD4-B0F1-4DFA78B162C1}" srcOrd="0" destOrd="0" presId="urn:microsoft.com/office/officeart/2005/8/layout/hierarchy2"/>
    <dgm:cxn modelId="{A2CB687D-0051-4490-A501-03EFA51D3C87}" type="presParOf" srcId="{4A83C741-F269-4FA8-9918-A0458D3F5112}" destId="{71C29C15-B858-41CB-AA10-BFB1EE582BD3}" srcOrd="1" destOrd="0" presId="urn:microsoft.com/office/officeart/2005/8/layout/hierarchy2"/>
    <dgm:cxn modelId="{EB589300-6771-4E09-B77D-CAEA7F1B78ED}" type="presParOf" srcId="{FC7B59C6-4CD2-43D4-AF82-15C87DFC5224}" destId="{550D9F02-4145-4CAD-AC00-64F9D394CB88}" srcOrd="8" destOrd="0" presId="urn:microsoft.com/office/officeart/2005/8/layout/hierarchy2"/>
    <dgm:cxn modelId="{0133300B-2A83-4867-B275-FDDB745ED482}" type="presParOf" srcId="{550D9F02-4145-4CAD-AC00-64F9D394CB88}" destId="{1F09612F-13B5-4388-9431-3BCE4AC20886}" srcOrd="0" destOrd="0" presId="urn:microsoft.com/office/officeart/2005/8/layout/hierarchy2"/>
    <dgm:cxn modelId="{8EAEA053-FB93-451D-9166-7F25B38A450B}" type="presParOf" srcId="{FC7B59C6-4CD2-43D4-AF82-15C87DFC5224}" destId="{C3434799-FBFE-4A20-B2AE-83EFF25289E9}" srcOrd="9" destOrd="0" presId="urn:microsoft.com/office/officeart/2005/8/layout/hierarchy2"/>
    <dgm:cxn modelId="{F3540BDA-20A9-4DE6-AD11-0D1C440604BE}" type="presParOf" srcId="{C3434799-FBFE-4A20-B2AE-83EFF25289E9}" destId="{4A5E4476-A413-4569-8416-EB55FEF09850}" srcOrd="0" destOrd="0" presId="urn:microsoft.com/office/officeart/2005/8/layout/hierarchy2"/>
    <dgm:cxn modelId="{BB67F0D3-C7F0-4BAB-87E6-ADD09213496F}" type="presParOf" srcId="{C3434799-FBFE-4A20-B2AE-83EFF25289E9}" destId="{E0E05D54-C961-4D81-B6A1-BC19F15E73A0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Xq2jvabAgPnk9DJvgb4P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795787"/>
            <a:ext cx="12192000" cy="20622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0" b="1" i="0" u="none" strike="noStrike" kern="1200" cap="none" spc="0" normalizeH="0" baseline="0" noProof="0" dirty="0" smtClean="0">
                <a:ln w="38100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স্বাগতম</a:t>
            </a:r>
            <a:endParaRPr kumimoji="0" lang="en-US" sz="18000" b="1" i="0" u="none" strike="noStrike" kern="1200" cap="none" spc="0" normalizeH="0" baseline="0" noProof="0" dirty="0">
              <a:ln w="38100">
                <a:solidFill>
                  <a:schemeClr val="bg1"/>
                </a:solidFill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soshBAN"/>
              <a:ea typeface="+mj-ea"/>
              <a:cs typeface="+mj-cs"/>
            </a:endParaRPr>
          </a:p>
        </p:txBody>
      </p:sp>
      <p:pic>
        <p:nvPicPr>
          <p:cNvPr id="10" name="Picture 9" descr="RNA-58de78835f9b58468365a9f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541866"/>
            <a:ext cx="6273800" cy="418253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4442" y="388046"/>
            <a:ext cx="8472637" cy="809767"/>
          </a:xfrm>
          <a:solidFill>
            <a:srgbClr val="006600"/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" name="Picture 99" descr="589000FG0010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90" y="1535349"/>
            <a:ext cx="3531140" cy="4854102"/>
          </a:xfrm>
          <a:prstGeom prst="rect">
            <a:avLst/>
          </a:prstGeom>
        </p:spPr>
      </p:pic>
      <p:sp>
        <p:nvSpPr>
          <p:cNvPr id="133" name="Rectangle 132"/>
          <p:cNvSpPr/>
          <p:nvPr/>
        </p:nvSpPr>
        <p:spPr>
          <a:xfrm>
            <a:off x="3827125" y="1285132"/>
            <a:ext cx="5956955" cy="6597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5" name="Picture 134" descr="আরএনএ-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1330569"/>
            <a:ext cx="2103120" cy="5176911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>
            <a:off x="3979525" y="5079892"/>
            <a:ext cx="5956955" cy="12157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90000"/>
              </a:lnSpc>
              <a:buAutoNum type="arabicPeriod"/>
            </a:pP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রাইবোজ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 algn="ctr">
              <a:lnSpc>
                <a:spcPct val="90000"/>
              </a:lnSpc>
            </a:pP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পেন্টোজ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মনোস্যাকারাইড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137" name="Picture 136" descr="main-qimg-77de97eb853d8695254285e7d189666f.png"/>
          <p:cNvPicPr>
            <a:picLocks noChangeAspect="1"/>
          </p:cNvPicPr>
          <p:nvPr/>
        </p:nvPicPr>
        <p:blipFill>
          <a:blip r:embed="rId6"/>
          <a:srcRect l="53189"/>
          <a:stretch>
            <a:fillRect/>
          </a:stretch>
        </p:blipFill>
        <p:spPr>
          <a:xfrm>
            <a:off x="5516880" y="2455545"/>
            <a:ext cx="2684145" cy="2343150"/>
          </a:xfrm>
          <a:prstGeom prst="rect">
            <a:avLst/>
          </a:prstGeom>
        </p:spPr>
      </p:pic>
      <p:sp>
        <p:nvSpPr>
          <p:cNvPr id="147" name="Oval 146"/>
          <p:cNvSpPr/>
          <p:nvPr/>
        </p:nvSpPr>
        <p:spPr>
          <a:xfrm>
            <a:off x="1996440" y="2072640"/>
            <a:ext cx="762000" cy="59436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996440" y="4236720"/>
            <a:ext cx="762000" cy="59436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2011680" y="5364480"/>
            <a:ext cx="762000" cy="59436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996440" y="3169920"/>
            <a:ext cx="762000" cy="59436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10058400" y="2240280"/>
            <a:ext cx="762000" cy="59436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0119360" y="3261360"/>
            <a:ext cx="762000" cy="59436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0210800" y="4419600"/>
            <a:ext cx="762000" cy="59436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0347960" y="5440680"/>
            <a:ext cx="762000" cy="59436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979525" y="5247532"/>
            <a:ext cx="5956955" cy="11033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90000"/>
              </a:lnSpc>
            </a:pP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ঘটিত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endParaRPr lang="en-SG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>
              <a:lnSpc>
                <a:spcPct val="90000"/>
              </a:lnSpc>
            </a:pPr>
            <a:r>
              <a:rPr lang="en-SG" sz="3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অ্যডেনিন</a:t>
            </a:r>
            <a:r>
              <a:rPr lang="en-SG" sz="3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গুয়ানিন</a:t>
            </a:r>
            <a:r>
              <a:rPr lang="en-SG" sz="3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ইউরাসিল</a:t>
            </a:r>
            <a:r>
              <a:rPr lang="en-SG" sz="3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সাইটোসিন</a:t>
            </a:r>
            <a:r>
              <a:rPr lang="en-SG" sz="3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173" name="Picture 172" descr="নাইট্রোজেন ঘটিত ক্ষা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20" y="2001373"/>
            <a:ext cx="3665220" cy="3049343"/>
          </a:xfrm>
          <a:prstGeom prst="rect">
            <a:avLst/>
          </a:prstGeom>
        </p:spPr>
      </p:pic>
      <p:sp>
        <p:nvSpPr>
          <p:cNvPr id="175" name="Oval 174"/>
          <p:cNvSpPr/>
          <p:nvPr/>
        </p:nvSpPr>
        <p:spPr>
          <a:xfrm>
            <a:off x="2895600" y="1539240"/>
            <a:ext cx="944880" cy="96012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2880360" y="2590800"/>
            <a:ext cx="944880" cy="96012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880360" y="3642360"/>
            <a:ext cx="944880" cy="96012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849880" y="4693920"/>
            <a:ext cx="944880" cy="96012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0957560" y="4983480"/>
            <a:ext cx="103632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10728960" y="2743200"/>
            <a:ext cx="990600" cy="100584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10607040" y="1676400"/>
            <a:ext cx="944880" cy="9144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0759440" y="3840480"/>
            <a:ext cx="1066800" cy="100584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" name="Picture 194" descr="৩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2520" y="2255520"/>
            <a:ext cx="3535679" cy="25254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96" name="Rectangle 195"/>
          <p:cNvSpPr/>
          <p:nvPr/>
        </p:nvSpPr>
        <p:spPr>
          <a:xfrm>
            <a:off x="3994765" y="5095132"/>
            <a:ext cx="5956955" cy="661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90000"/>
              </a:lnSpc>
            </a:pP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ফসফোরিক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endParaRPr lang="en-SG" sz="33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8" name="Straight Arrow Connector 197"/>
          <p:cNvCxnSpPr>
            <a:stCxn id="173" idx="1"/>
          </p:cNvCxnSpPr>
          <p:nvPr/>
        </p:nvCxnSpPr>
        <p:spPr>
          <a:xfrm rot="10800000" flipV="1">
            <a:off x="2468880" y="3526044"/>
            <a:ext cx="2377440" cy="436355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8549640" y="3581400"/>
            <a:ext cx="1600200" cy="350520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3872845" y="3113932"/>
            <a:ext cx="5956955" cy="12157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রেলিং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হেলিক্স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ফসফেট-শর্করা-ফসফেটের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3872845" y="3113932"/>
            <a:ext cx="5956955" cy="176971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৫নং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পার্শ্ববর্তী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৩নং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এস্টার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3872845" y="3113932"/>
            <a:ext cx="5956955" cy="23083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১নং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পিউরিন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৯নং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পাইরিমিডন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৩নং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SG" sz="36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গ্লুকোসাইড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3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3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3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3" grpId="0" animBg="1"/>
      <p:bldP spid="136" grpId="0" animBg="1"/>
      <p:bldP spid="13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7" grpId="0" animBg="1"/>
      <p:bldP spid="157" grpId="1" animBg="1"/>
      <p:bldP spid="158" grpId="0" animBg="1"/>
      <p:bldP spid="158" grpId="1" animBg="1"/>
      <p:bldP spid="166" grpId="0" animBg="1"/>
      <p:bldP spid="166" grpId="1" animBg="1"/>
      <p:bldP spid="169" grpId="0" animBg="1"/>
      <p:bldP spid="169" grpId="1" animBg="1"/>
      <p:bldP spid="175" grpId="0" animBg="1"/>
      <p:bldP spid="175" grpId="1" animBg="1"/>
      <p:bldP spid="175" grpId="2" animBg="1"/>
      <p:bldP spid="178" grpId="0" animBg="1"/>
      <p:bldP spid="178" grpId="1" animBg="1"/>
      <p:bldP spid="178" grpId="2" animBg="1"/>
      <p:bldP spid="179" grpId="0" animBg="1"/>
      <p:bldP spid="179" grpId="1" animBg="1"/>
      <p:bldP spid="179" grpId="2" animBg="1"/>
      <p:bldP spid="182" grpId="0" animBg="1"/>
      <p:bldP spid="182" grpId="1" animBg="1"/>
      <p:bldP spid="182" grpId="2" animBg="1"/>
      <p:bldP spid="185" grpId="0" animBg="1"/>
      <p:bldP spid="185" grpId="1" animBg="1"/>
      <p:bldP spid="185" grpId="2" animBg="1"/>
      <p:bldP spid="187" grpId="0" animBg="1"/>
      <p:bldP spid="187" grpId="1" animBg="1"/>
      <p:bldP spid="187" grpId="2" animBg="1"/>
      <p:bldP spid="188" grpId="0" animBg="1"/>
      <p:bldP spid="188" grpId="1" animBg="1"/>
      <p:bldP spid="188" grpId="2" animBg="1"/>
      <p:bldP spid="194" grpId="0" animBg="1"/>
      <p:bldP spid="194" grpId="1" animBg="1"/>
      <p:bldP spid="194" grpId="2" animBg="1"/>
      <p:bldP spid="196" grpId="0" animBg="1"/>
      <p:bldP spid="196" grpId="1" animBg="1"/>
      <p:bldP spid="203" grpId="0" animBg="1"/>
      <p:bldP spid="203" grpId="1" animBg="1"/>
      <p:bldP spid="204" grpId="0" animBg="1"/>
      <p:bldP spid="204" grpId="1" animBg="1"/>
      <p:bldP spid="2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8360" y="1219998"/>
            <a:ext cx="842772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3641" y="481891"/>
            <a:ext cx="7316002" cy="706830"/>
          </a:xfrm>
          <a:solidFill>
            <a:srgbClr val="FFC000"/>
          </a:solidFill>
          <a:ln w="38100"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4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5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7E3AC4BD-CA14-4F88-8D58-88A4F9FC87A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46282851"/>
              </p:ext>
            </p:extLst>
          </p:nvPr>
        </p:nvGraphicFramePr>
        <p:xfrm>
          <a:off x="1632545" y="1828800"/>
          <a:ext cx="9873655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types-of-rna_med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2372341" y="2372342"/>
            <a:ext cx="6858002" cy="21133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1CC09A-6A9B-463C-88E6-F9440B899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591CC09A-6A9B-463C-88E6-F9440B899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5CB65-6A7A-4FD2-9B3B-8A96F0FB3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7825CB65-6A7A-4FD2-9B3B-8A96F0FB3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FD86EA-4913-49F4-B514-1C1097D84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2DFD86EA-4913-49F4-B514-1C1097D84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0383D-5ABB-4CB4-98C6-F79C677EB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7AE0383D-5ABB-4CB4-98C6-F79C677EB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448EDA-FD39-4B1C-88B5-A8A8380CA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12448EDA-FD39-4B1C-88B5-A8A8380CA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25A6FD-7F87-421D-B26F-B27A915E7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0D25A6FD-7F87-421D-B26F-B27A915E7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EE5BD4-C033-4BFB-81A3-020BB2921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FEEE5BD4-C033-4BFB-81A3-020BB2921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F4E4A0-BEA4-472B-B0DF-34F54D7B1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E2F4E4A0-BEA4-472B-B0DF-34F54D7B1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7807FB-B406-4FD4-B0F1-4DFA78B16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C87807FB-B406-4FD4-B0F1-4DFA78B16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0D9F02-4145-4CAD-AC00-64F9D394C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550D9F02-4145-4CAD-AC00-64F9D394C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5E4476-A413-4569-8416-EB55FEF0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4A5E4476-A413-4569-8416-EB55FEF09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Graphic spid="8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68880" y="499538"/>
            <a:ext cx="7299960" cy="703620"/>
          </a:xfrm>
          <a:solidFill>
            <a:srgbClr val="000099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Messenger RNA (mRNA)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899160" y="2575560"/>
            <a:ext cx="10744200" cy="411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বার্তাবহ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একসূত্রক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ফাঁসহীন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৫-১০%।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লিডার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6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ট্রেইলার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R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792" y="1396364"/>
            <a:ext cx="8111300" cy="142303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68880" y="499538"/>
            <a:ext cx="7299960" cy="703620"/>
          </a:xfrm>
          <a:solidFill>
            <a:srgbClr val="0066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Transfer RNA (</a:t>
            </a:r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520440" y="1264920"/>
            <a:ext cx="8046720" cy="5430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১০-১৫%।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৭৫-৯০টি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 Holley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(১৯৬৫)-র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ক্লোভার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লিফ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একসূত্রক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৫টি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R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6" y="1828800"/>
            <a:ext cx="3204196" cy="42672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68880" y="499538"/>
            <a:ext cx="7299960" cy="703620"/>
          </a:xfrm>
          <a:solidFill>
            <a:srgbClr val="990099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Ribosomal RNA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758440" y="1346200"/>
            <a:ext cx="8823960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রাইবোসোমের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রাইবোসোমাল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সর্বাপেক্ষা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অদ্রবণীয়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শাখাহীন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একসূত্রক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৮০-৯০%।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কমবেশি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৩০০০টি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নিউক্লিওপর্দা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28S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18S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5.8S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5S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রাইবোনিউক্লিওপ্রোটিনের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rR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1421266"/>
            <a:ext cx="2279332" cy="494048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68880" y="499538"/>
            <a:ext cx="7299960" cy="703620"/>
          </a:xfrm>
          <a:solidFill>
            <a:schemeClr val="tx1"/>
          </a:solidFill>
          <a:ln w="38100"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Genetical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RNA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996440" y="1346200"/>
            <a:ext cx="9321134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একসূত্রক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TMV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দ্বিসূত্রক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রিওভাইরাস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860_SS_RNA.png"/>
          <p:cNvPicPr>
            <a:picLocks noChangeAspect="1"/>
          </p:cNvPicPr>
          <p:nvPr/>
        </p:nvPicPr>
        <p:blipFill>
          <a:blip r:embed="rId2"/>
          <a:srcRect t="30496" b="28512"/>
          <a:stretch>
            <a:fillRect/>
          </a:stretch>
        </p:blipFill>
        <p:spPr>
          <a:xfrm rot="16200000">
            <a:off x="-2637937" y="2637938"/>
            <a:ext cx="6858000" cy="15821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68880" y="499538"/>
            <a:ext cx="7299960" cy="703620"/>
          </a:xfrm>
          <a:solidFill>
            <a:srgbClr val="002060"/>
          </a:solidFill>
          <a:ln w="38100"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Minor RNA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026920" y="1346200"/>
            <a:ext cx="9290654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 (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scRNA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 (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snRNA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গাইড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 (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gRNA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মাইনর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80000"/>
              </a:lnSpc>
            </a:pP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m-rna-structure.jpg"/>
          <p:cNvPicPr>
            <a:picLocks noChangeAspect="1"/>
          </p:cNvPicPr>
          <p:nvPr/>
        </p:nvPicPr>
        <p:blipFill>
          <a:blip r:embed="rId2"/>
          <a:srcRect t="43013" b="13668"/>
          <a:stretch>
            <a:fillRect/>
          </a:stretch>
        </p:blipFill>
        <p:spPr>
          <a:xfrm rot="5400000">
            <a:off x="-2748690" y="2748686"/>
            <a:ext cx="6858001" cy="136062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8732" y="13448"/>
            <a:ext cx="10217467" cy="3033388"/>
            <a:chOff x="1400175" y="591615"/>
            <a:chExt cx="9614188" cy="3033388"/>
          </a:xfrm>
        </p:grpSpPr>
        <p:sp>
          <p:nvSpPr>
            <p:cNvPr id="5" name="Rectangle 4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7019" y="184547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DNA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35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RNA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পার্থক্য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849880" y="2289048"/>
          <a:ext cx="8702040" cy="337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2118360"/>
                <a:gridCol w="2697480"/>
                <a:gridCol w="284988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endParaRPr lang="en-US" sz="30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endParaRPr lang="en-US" sz="30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ভৌত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গঠন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রাসায়নিক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গঠন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প্রকার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উৎপত্তি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অবস্থান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প্রধান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কাজ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40079" y="1097282"/>
          <a:ext cx="10972801" cy="535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757"/>
                <a:gridCol w="1585484"/>
                <a:gridCol w="4128536"/>
                <a:gridCol w="4207024"/>
              </a:tblGrid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endParaRPr lang="en-US" sz="30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endParaRPr lang="en-US" sz="30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ভৌত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গঠন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দ্বিসূত্রক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সিঁড়ির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মতো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এক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সূত্রক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শিকলের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মতো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রাসায়নিক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গঠন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ডিঅক্সিরাইবোজ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SG" sz="3200" b="1" baseline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পাইরিমিডিন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: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থাইমিন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সাইটোসিন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রাইবোজ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SG" sz="3200" b="1" baseline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পাইরিমিডিন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: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ইউরাসিল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সাইটোসিন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প্রকারভেদ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প্রকারভেদ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কার্যগতভাবে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৫ </a:t>
                      </a:r>
                      <a:r>
                        <a:rPr lang="en-SG" sz="3200" b="1" baseline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প্রকার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উৎপত্তি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প্রতিলিপনের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নতুনভাবে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অবস্থান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ক্রোমোসোমে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সাইটোপ্লাজম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ক্লোরপ্লাস্ট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ক্রোমোসোম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সাইটোপ্লাজম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রাইবোসোম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নিউক্লিওলাস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প্রধান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কাজ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বংশগতির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ধারক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বাহক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ও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নিয়ন্ত্রক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প্রোটিন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সংশ্লেষণ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68880" y="286178"/>
            <a:ext cx="7299960" cy="703620"/>
          </a:xfrm>
          <a:solidFill>
            <a:srgbClr val="006600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কর্মপত্রের উত্তর মিলিয়ে নাও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9721" y="1369796"/>
            <a:ext cx="996455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দ্বিসূত্রক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/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রিও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/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নামগুলো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অ্যান্টিকোডন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3838" indent="-223838" algn="just"/>
            <a:endParaRPr lang="en-SG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326" y="417095"/>
            <a:ext cx="7267074" cy="7848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RNA-Structure.jpeg"/>
          <p:cNvPicPr>
            <a:picLocks noChangeAspect="1"/>
          </p:cNvPicPr>
          <p:nvPr/>
        </p:nvPicPr>
        <p:blipFill>
          <a:blip r:embed="rId2"/>
          <a:srcRect l="9302" t="5658" r="62209" b="13275"/>
          <a:stretch>
            <a:fillRect/>
          </a:stretch>
        </p:blipFill>
        <p:spPr>
          <a:xfrm>
            <a:off x="1083" y="0"/>
            <a:ext cx="1705797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57378" y="1973235"/>
            <a:ext cx="11584103" cy="3033388"/>
            <a:chOff x="607899" y="1588227"/>
            <a:chExt cx="10852685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3" y="2636520"/>
              <a:ext cx="9300469" cy="85344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251435" y="2737804"/>
              <a:ext cx="92091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ভিত্তিতে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RNA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-র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338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800"/>
            <a:ext cx="12192001" cy="6908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0630" y="4331216"/>
            <a:ext cx="11758865" cy="258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09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২৩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98" y="2440304"/>
            <a:ext cx="2519064" cy="3213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17093" y="583133"/>
            <a:ext cx="11341769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969" y="5732649"/>
            <a:ext cx="11421978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Translation_15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105" y="1476375"/>
            <a:ext cx="8258176" cy="42143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8969" y="5732649"/>
            <a:ext cx="11421978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নিউক্লিক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অ্যাসিড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নেয়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8969" y="5730240"/>
            <a:ext cx="11421978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Ribonucleic Acid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44119" y="506522"/>
            <a:ext cx="3140419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4301" y="5540142"/>
            <a:ext cx="9474200" cy="707886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Ribonucleic Acid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ada05-arnm-rasmo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237" y="1422401"/>
            <a:ext cx="3362325" cy="40005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7" name="Picture 16" descr="RN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48" y="1405466"/>
            <a:ext cx="6064252" cy="4042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4304" y="1071562"/>
            <a:ext cx="11685764" cy="4777219"/>
            <a:chOff x="180115" y="1124818"/>
            <a:chExt cx="11685764" cy="4777219"/>
          </a:xfrm>
        </p:grpSpPr>
        <p:grpSp>
          <p:nvGrpSpPr>
            <p:cNvPr id="22" name="Group 23"/>
            <p:cNvGrpSpPr/>
            <p:nvPr/>
          </p:nvGrpSpPr>
          <p:grpSpPr>
            <a:xfrm>
              <a:off x="180115" y="1124818"/>
              <a:ext cx="11685764" cy="4777219"/>
              <a:chOff x="172860" y="942110"/>
              <a:chExt cx="11685764" cy="47772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B225AB4E-9EB4-4B0D-8B51-99C33E5CE775}"/>
                  </a:ext>
                </a:extLst>
              </p:cNvPr>
              <p:cNvSpPr/>
              <p:nvPr/>
            </p:nvSpPr>
            <p:spPr>
              <a:xfrm>
                <a:off x="1782127" y="955960"/>
                <a:ext cx="10076497" cy="475098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7D61CC0A-49F3-49E4-8BA3-A3422587A14B}"/>
                  </a:ext>
                </a:extLst>
              </p:cNvPr>
              <p:cNvSpPr/>
              <p:nvPr/>
            </p:nvSpPr>
            <p:spPr>
              <a:xfrm>
                <a:off x="937525" y="942110"/>
                <a:ext cx="816466" cy="4777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E66CFF82-C205-45CC-9E5B-CF29E78990C6}"/>
                  </a:ext>
                </a:extLst>
              </p:cNvPr>
              <p:cNvSpPr/>
              <p:nvPr/>
            </p:nvSpPr>
            <p:spPr>
              <a:xfrm>
                <a:off x="285750" y="2559254"/>
                <a:ext cx="2089787" cy="20135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Notched Right Arrow 26"/>
              <p:cNvSpPr/>
              <p:nvPr/>
            </p:nvSpPr>
            <p:spPr>
              <a:xfrm rot="16200000">
                <a:off x="277092" y="3566067"/>
                <a:ext cx="2117588" cy="1528761"/>
              </a:xfrm>
              <a:prstGeom prst="notch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FF2F21DA-04F9-4CAF-8758-9852D1F9674E}"/>
                  </a:ext>
                </a:extLst>
              </p:cNvPr>
              <p:cNvSpPr/>
              <p:nvPr/>
            </p:nvSpPr>
            <p:spPr>
              <a:xfrm>
                <a:off x="426489" y="2713439"/>
                <a:ext cx="1786189" cy="1708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72860" y="2988587"/>
                <a:ext cx="23041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85009" y="2220082"/>
                <a:ext cx="756788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06990" y="2919356"/>
                <a:ext cx="72675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73816" y="3664933"/>
                <a:ext cx="76798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2853978" y="2403091"/>
                <a:ext cx="11226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2811876" y="1360456"/>
                <a:ext cx="8876857" cy="3706797"/>
                <a:chOff x="1985250" y="1632988"/>
                <a:chExt cx="9002968" cy="3706797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1985250" y="1632988"/>
                  <a:ext cx="49621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4000" b="1" u="sng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030186" y="2476828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RNA</a:t>
                  </a:r>
                  <a:r>
                    <a:rPr lang="en-SG" sz="40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সংজ্ঞায়িত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পারবে;</a:t>
                  </a:r>
                  <a:endParaRPr lang="en-US" sz="35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030186" y="3196356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RNA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ভৌত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গঠন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030186" y="3913613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RNA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রাসায়নিক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গঠন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030186" y="4634050"/>
                  <a:ext cx="895803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DNA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</a:t>
                  </a:r>
                  <a:r>
                    <a:rPr lang="en-SG" sz="3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RNA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এর</a:t>
                  </a:r>
                  <a:r>
                    <a:rPr lang="en-SG" sz="35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পার্থক্য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করতে পারবে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2181071" y="4554225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3440" y="499538"/>
            <a:ext cx="10408920" cy="703620"/>
          </a:xfrm>
          <a:solidFill>
            <a:srgbClr val="002060"/>
          </a:solidFill>
          <a:ln w="38100">
            <a:solidFill>
              <a:srgbClr val="D00000"/>
            </a:solidFill>
          </a:ln>
        </p:spPr>
        <p:txBody>
          <a:bodyPr>
            <a:normAutofit fontScale="90000"/>
          </a:bodyPr>
          <a:lstStyle/>
          <a:p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RNA = Ribonucleic Acid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173574" y="1346200"/>
            <a:ext cx="9144000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রাইবোনিউক্লিক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শৃঙ্খল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থাইমিনের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ইউরাসিল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বিপাক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ইউরাসিল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৯০%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" y="1843087"/>
            <a:ext cx="1494628" cy="442055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4560" y="3094587"/>
            <a:ext cx="9468050" cy="1144544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ইউরাসিল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263" y="859518"/>
            <a:ext cx="1118134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03685" y="1814997"/>
              <a:ext cx="8110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36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RNA</a:t>
              </a:r>
              <a:r>
                <a:rPr lang="en-SG" sz="40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399" y="388046"/>
            <a:ext cx="7347285" cy="809767"/>
          </a:xfrm>
          <a:solidFill>
            <a:srgbClr val="006600"/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ভৌত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57" descr="আরএন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66" y="1484023"/>
            <a:ext cx="4417137" cy="4947456"/>
          </a:xfrm>
          <a:prstGeom prst="rect">
            <a:avLst/>
          </a:prstGeom>
        </p:spPr>
      </p:pic>
      <p:sp>
        <p:nvSpPr>
          <p:cNvPr id="79" name="Oval 78"/>
          <p:cNvSpPr/>
          <p:nvPr/>
        </p:nvSpPr>
        <p:spPr>
          <a:xfrm>
            <a:off x="529390" y="2775284"/>
            <a:ext cx="256673" cy="22459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5038898" y="2599540"/>
            <a:ext cx="6712527" cy="1754326"/>
            <a:chOff x="5283391" y="3300580"/>
            <a:chExt cx="6248115" cy="1754326"/>
          </a:xfrm>
        </p:grpSpPr>
        <p:sp>
          <p:nvSpPr>
            <p:cNvPr id="7" name="Rectangle 6"/>
            <p:cNvSpPr/>
            <p:nvPr/>
          </p:nvSpPr>
          <p:spPr>
            <a:xfrm>
              <a:off x="6234545" y="3300580"/>
              <a:ext cx="5296961" cy="175432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38100"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একটিমাত্র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পলিনিউক্লিওটাইড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চেইন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সৃষ্ট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একসূত্রক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চেইন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SG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DNA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-র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আনবিক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ওজন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283391" y="3629890"/>
              <a:ext cx="891780" cy="90549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38898" y="2597362"/>
            <a:ext cx="6712527" cy="1754326"/>
            <a:chOff x="5283391" y="2980540"/>
            <a:chExt cx="6248115" cy="1754326"/>
          </a:xfrm>
        </p:grpSpPr>
        <p:sp>
          <p:nvSpPr>
            <p:cNvPr id="89" name="Rectangle 88"/>
            <p:cNvSpPr/>
            <p:nvPr/>
          </p:nvSpPr>
          <p:spPr>
            <a:xfrm>
              <a:off x="6234545" y="2980540"/>
              <a:ext cx="5296961" cy="175432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38100"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তবে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সূত্রাকার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দেহটি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মাঝে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মাঝে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সরল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ফাঁস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SG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loop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5283391" y="3325090"/>
              <a:ext cx="891780" cy="905492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Oval 95"/>
          <p:cNvSpPr/>
          <p:nvPr/>
        </p:nvSpPr>
        <p:spPr>
          <a:xfrm>
            <a:off x="2963673" y="4233380"/>
            <a:ext cx="256673" cy="224590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5038898" y="2597362"/>
            <a:ext cx="6712527" cy="1754326"/>
            <a:chOff x="5283391" y="2980540"/>
            <a:chExt cx="6248115" cy="1754326"/>
          </a:xfrm>
        </p:grpSpPr>
        <p:sp>
          <p:nvSpPr>
            <p:cNvPr id="98" name="Rectangle 97"/>
            <p:cNvSpPr/>
            <p:nvPr/>
          </p:nvSpPr>
          <p:spPr>
            <a:xfrm>
              <a:off x="6234545" y="2980540"/>
              <a:ext cx="5296961" cy="175432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38100"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কুণ্ডলিত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স্থানে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নাইট্রোজেন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ক্ষারের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মাঝে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DNA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-র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মতো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সোপান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সদৃশ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হাইড্রোজেন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বন্ধন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5283391" y="3325090"/>
              <a:ext cx="891780" cy="905492"/>
            </a:xfrm>
            <a:prstGeom prst="ellipse">
              <a:avLst/>
            </a:prstGeom>
            <a:solidFill>
              <a:srgbClr val="00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Oval 99"/>
          <p:cNvSpPr/>
          <p:nvPr/>
        </p:nvSpPr>
        <p:spPr>
          <a:xfrm>
            <a:off x="2373430" y="2729564"/>
            <a:ext cx="256673" cy="22459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5038898" y="2594314"/>
            <a:ext cx="6712527" cy="1769715"/>
            <a:chOff x="5283391" y="2980540"/>
            <a:chExt cx="6248115" cy="1769715"/>
          </a:xfrm>
        </p:grpSpPr>
        <p:sp>
          <p:nvSpPr>
            <p:cNvPr id="102" name="Rectangle 101"/>
            <p:cNvSpPr/>
            <p:nvPr/>
          </p:nvSpPr>
          <p:spPr>
            <a:xfrm>
              <a:off x="6234545" y="2980540"/>
              <a:ext cx="5296961" cy="176971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38100"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ফাঁসহীন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ক্ষারকগুলো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বন্ধনহীন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কতিপয়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ভাইরাসে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RNA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দ্বিসূত্রক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রিও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ভাইরাস</a:t>
              </a:r>
              <a:r>
                <a:rPr lang="en-SG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5283391" y="3325090"/>
              <a:ext cx="891780" cy="905492"/>
            </a:xfrm>
            <a:prstGeom prst="ellipse">
              <a:avLst/>
            </a:prstGeom>
            <a:solidFill>
              <a:srgbClr val="99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Oval 103"/>
          <p:cNvSpPr/>
          <p:nvPr/>
        </p:nvSpPr>
        <p:spPr>
          <a:xfrm>
            <a:off x="2809294" y="1738964"/>
            <a:ext cx="256673" cy="224590"/>
          </a:xfrm>
          <a:prstGeom prst="ellipse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125E-6 -2.39593E-6 C 0.01171 -0.01249 0.02343 -0.02498 0.0315 -0.03608 C 0.03958 -0.04718 0.04322 -0.05713 0.04817 -0.0673 C 0.05312 -0.07748 0.05611 -0.08696 0.06119 -0.0969 C 0.06627 -0.10685 0.07174 -0.12049 0.07877 -0.12651 C 0.0858 -0.13252 0.09505 -0.13344 0.10377 -0.13321 C 0.11249 -0.13298 0.12304 -0.12951 0.1315 -0.12489 C 0.13997 -0.12026 0.14661 -0.11494 0.15468 -0.10523 C 0.16275 -0.09552 0.17187 -0.08372 0.17968 -0.0673 C 0.18749 -0.05088 0.19635 -0.02405 0.20195 -0.00648 C 0.20755 0.0111 0.20937 0.02058 0.21302 0.03793 C 0.21666 0.05527 0.22174 0.07863 0.22408 0.09713 C 0.22643 0.11563 0.22773 0.13483 0.22695 0.14963 C 0.22617 0.16443 0.22486 0.17391 0.21953 0.18594 C 0.21419 0.19796 0.2082 0.21045 0.19453 0.22201 C 0.18085 0.23358 0.15403 0.24607 0.1371 0.25509 C 0.12018 0.26411 0.10364 0.26989 0.09257 0.27636 C 0.0815 0.28284 0.07591 0.28677 0.07044 0.2944 C 0.06497 0.30203 0.06184 0.31175 0.05924 0.32238 C 0.05664 0.33302 0.05442 0.3462 0.05468 0.35869 C 0.05494 0.37118 0.05859 0.3876 0.06119 0.39801 C 0.0638 0.40842 0.06536 0.41281 0.07044 0.42114 C 0.07552 0.42946 0.08137 0.44056 0.09166 0.4475 C 0.10195 0.45444 0.12044 0.46091 0.13242 0.4623 C 0.1444 0.46369 0.15442 0.45883 0.16393 0.45559 C 0.17343 0.45236 0.1819 0.44819 0.18984 0.44241 C 0.19778 0.43663 0.20559 0.43201 0.21119 0.42114 C 0.21679 0.41027 0.22122 0.39176 0.22317 0.37673 C 0.22512 0.3617 0.22421 0.3469 0.22317 0.33071 C 0.22213 0.31452 0.219 0.29463 0.21666 0.2796 C 0.21432 0.26457 0.21236 0.25324 0.20924 0.24028 C 0.20598 0.22733 0.20468 0.216 0.19817 0.20236 C 0.19153 0.18871 0.17721 0.16975 0.16953 0.15795 C 0.16184 0.14616 0.15729 0.14176 0.15195 0.13159 C 0.14661 0.12141 0.14127 0.10892 0.1371 0.09713 C 0.13294 0.08534 0.12942 0.07285 0.12695 0.06082 C 0.12447 0.0488 0.12239 0.03584 0.12226 0.02474 C 0.12213 0.01364 0.12434 0.00416 0.12591 -0.00648 C 0.12747 -0.01712 0.12617 -0.02267 0.1315 -0.03932 C 0.13684 -0.05597 0.1483 -0.08788 0.15833 -0.10685 C 0.16835 -0.12581 0.17994 -0.13969 0.19166 -0.15287 C 0.20325 -0.16605 0.21614 -0.17877 0.22877 -0.18571 C 0.2414 -0.19265 0.25611 -0.19681 0.26757 -0.19404 C 0.27903 -0.19126 0.28749 -0.18386 0.29726 -0.16929 C 0.30703 -0.15472 0.31848 -0.12974 0.32591 -0.10685 C 0.33333 -0.08395 0.33932 -0.05736 0.34166 -0.03122 C 0.344 -0.00509 0.34166 0.0222 0.33984 0.04949 C 0.33802 0.07678 0.3345 0.10522 0.33059 0.13321 C 0.32669 0.16119 0.31861 0.19472 0.31666 0.21716 C 0.31471 0.23959 0.31809 0.25948 0.31861 0.26804 " pathEditMode="relative" ptsTypes="aaaaaaaaaaaaaaaaaaaaaaaaaaaaaaaaaaaaaaaaaaaaaaaaaA">
                                      <p:cBhvr>
                                        <p:cTn id="14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0338 0.00116 0.00468 0.01319 0.00703 0.02175 C 0.00937 0.03031 0.01197 0.04026 0.01406 0.05136 C 0.01614 0.06247 0.01849 0.07728 0.01979 0.08885 C 0.02109 0.10042 0.02148 0.10967 0.02187 0.12078 C 0.02226 0.13188 0.02265 0.14646 0.02239 0.15595 C 0.02213 0.16543 0.022 0.16983 0.02057 0.17769 C 0.01914 0.18556 0.01614 0.19574 0.01354 0.20268 C 0.01093 0.20962 0.01002 0.21379 0.00481 0.21911 C -0.00039 0.22443 -0.0099 0.23068 -0.01797 0.23531 C -0.02605 0.23993 -0.03581 0.2441 -0.04388 0.24641 C -0.05196 0.24873 -0.05756 0.25035 -0.06667 0.24942 C -0.07579 0.24849 -0.08972 0.24479 -0.0987 0.24086 C -0.10769 0.23693 -0.11459 0.2316 -0.12058 0.22536 C -0.12657 0.21911 -0.13073 0.21286 -0.13464 0.20338 C -0.13855 0.19389 -0.14219 0.18047 -0.14388 0.16913 C -0.14558 0.1578 -0.14519 0.14415 -0.1448 0.13489 C -0.14441 0.12564 -0.14284 0.11893 -0.14167 0.11314 C -0.1405 0.10736 -0.1405 0.10597 -0.13816 0.09972 C -0.13581 0.09347 -0.13581 0.08329 -0.12761 0.07566 C -0.11941 0.06802 -0.10118 0.06016 -0.08855 0.05391 C -0.07592 0.04766 -0.0612 0.04257 -0.05183 0.03818 C -0.04245 0.03378 -0.03842 0.03193 -0.03204 0.028 C -0.02566 0.02406 -0.01875 0.01897 -0.01355 0.01411 C -0.00834 0.00925 -0.00339 -0.00116 0 0 Z " pathEditMode="relative" ptsTypes="aaaaaaaaaaaaaaaaaaaaaaaaa">
                                      <p:cBhvr>
                                        <p:cTn id="30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1.85185E-6 L 0.0487 0.12222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6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2.11841E-6 C 0.01666 -0.01179 0.03346 -0.02359 0.04596 -0.03006 C 0.05846 -0.03654 0.06614 -0.04001 0.075 -0.03908 C 0.08385 -0.03816 0.0901 -0.03469 0.09895 -0.02475 C 0.10781 -0.0148 0.12018 0.00439 0.12799 0.02128 C 0.1358 0.03816 0.14179 0.05851 0.14596 0.07655 C 0.15013 0.09459 0.15182 0.11147 0.15299 0.12974 C 0.15416 0.14801 0.15429 0.16327 0.15299 0.18663 C 0.15169 0.20999 0.14791 0.24607 0.14492 0.27012 C 0.14192 0.29417 0.1375 0.3136 0.13502 0.33048 C 0.13255 0.34736 0.13046 0.35638 0.12994 0.37118 C 0.12942 0.38599 0.13164 0.41189 0.13203 0.41929 " pathEditMode="relative" ptsTypes="aaaaaaaaaaaA">
                                      <p:cBhvr>
                                        <p:cTn id="65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9" grpId="0" animBg="1"/>
      <p:bldP spid="79" grpId="1" animBg="1"/>
      <p:bldP spid="79" grpId="2" animBg="1"/>
      <p:bldP spid="96" grpId="0" animBg="1"/>
      <p:bldP spid="96" grpId="1" animBg="1"/>
      <p:bldP spid="96" grpId="2" animBg="1"/>
      <p:bldP spid="100" grpId="0" animBg="1"/>
      <p:bldP spid="100" grpId="1" animBg="1"/>
      <p:bldP spid="100" grpId="2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" tIns="45720" rIns="45720" bIns="45720" rtlCol="0" anchor="ctr">
        <a:noAutofit/>
      </a:bodyPr>
      <a:lstStyle>
        <a:defPPr marL="342900" algn="just">
          <a:lnSpc>
            <a:spcPct val="90000"/>
          </a:lnSpc>
          <a:buClr>
            <a:srgbClr val="C00000"/>
          </a:buClr>
          <a:defRPr sz="3500" b="1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10596</TotalTime>
  <Words>1017</Words>
  <Application>Microsoft Office PowerPoint</Application>
  <PresentationFormat>Custom</PresentationFormat>
  <Paragraphs>160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পাঠ পরিচিতি</vt:lpstr>
      <vt:lpstr>Slide 4</vt:lpstr>
      <vt:lpstr>আজকের পাঠ</vt:lpstr>
      <vt:lpstr>Slide 6</vt:lpstr>
      <vt:lpstr>RNA = Ribonucleic Acid</vt:lpstr>
      <vt:lpstr>Slide 8</vt:lpstr>
      <vt:lpstr>RNA-র ভৌত গঠন</vt:lpstr>
      <vt:lpstr>RNA-র রাসায়নিক গঠন</vt:lpstr>
      <vt:lpstr>RNA-এর প্রকারভেদ</vt:lpstr>
      <vt:lpstr>Messenger RNA (mRNA)</vt:lpstr>
      <vt:lpstr>Transfer RNA (tRNA)</vt:lpstr>
      <vt:lpstr>Ribosomal RNA</vt:lpstr>
      <vt:lpstr>Genetical RNA</vt:lpstr>
      <vt:lpstr>Minor RNA</vt:lpstr>
      <vt:lpstr>Slide 17</vt:lpstr>
      <vt:lpstr>এবার কর্মপত্রের উত্তর মিলিয়ে নাও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1592</cp:revision>
  <dcterms:created xsi:type="dcterms:W3CDTF">2017-05-02T02:18:13Z</dcterms:created>
  <dcterms:modified xsi:type="dcterms:W3CDTF">2021-02-23T13:17:32Z</dcterms:modified>
</cp:coreProperties>
</file>