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5" r:id="rId3"/>
    <p:sldId id="257" r:id="rId4"/>
    <p:sldId id="270" r:id="rId5"/>
    <p:sldId id="276" r:id="rId6"/>
    <p:sldId id="262" r:id="rId7"/>
    <p:sldId id="267" r:id="rId8"/>
    <p:sldId id="259" r:id="rId9"/>
    <p:sldId id="260" r:id="rId10"/>
    <p:sldId id="277" r:id="rId11"/>
    <p:sldId id="278" r:id="rId12"/>
    <p:sldId id="266" r:id="rId13"/>
    <p:sldId id="261" r:id="rId14"/>
    <p:sldId id="263" r:id="rId15"/>
    <p:sldId id="264" r:id="rId16"/>
    <p:sldId id="265" r:id="rId17"/>
    <p:sldId id="280" r:id="rId18"/>
    <p:sldId id="258" r:id="rId19"/>
    <p:sldId id="279" r:id="rId20"/>
    <p:sldId id="273" r:id="rId21"/>
    <p:sldId id="268" r:id="rId22"/>
    <p:sldId id="274" r:id="rId23"/>
    <p:sldId id="284"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54323F-0267-485D-8717-350F8ECD4847}"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4A68E-5F37-4231-8AAF-D45A22E4CC2F}" type="slidenum">
              <a:rPr lang="en-US" smtClean="0"/>
              <a:t>‹#›</a:t>
            </a:fld>
            <a:endParaRPr lang="en-US"/>
          </a:p>
        </p:txBody>
      </p:sp>
    </p:spTree>
    <p:extLst>
      <p:ext uri="{BB962C8B-B14F-4D97-AF65-F5344CB8AC3E}">
        <p14:creationId xmlns:p14="http://schemas.microsoft.com/office/powerpoint/2010/main" val="48227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4323F-0267-485D-8717-350F8ECD4847}"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4A68E-5F37-4231-8AAF-D45A22E4CC2F}" type="slidenum">
              <a:rPr lang="en-US" smtClean="0"/>
              <a:t>‹#›</a:t>
            </a:fld>
            <a:endParaRPr lang="en-US"/>
          </a:p>
        </p:txBody>
      </p:sp>
    </p:spTree>
    <p:extLst>
      <p:ext uri="{BB962C8B-B14F-4D97-AF65-F5344CB8AC3E}">
        <p14:creationId xmlns:p14="http://schemas.microsoft.com/office/powerpoint/2010/main" val="1855990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4323F-0267-485D-8717-350F8ECD4847}"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4A68E-5F37-4231-8AAF-D45A22E4CC2F}" type="slidenum">
              <a:rPr lang="en-US" smtClean="0"/>
              <a:t>‹#›</a:t>
            </a:fld>
            <a:endParaRPr lang="en-US"/>
          </a:p>
        </p:txBody>
      </p:sp>
    </p:spTree>
    <p:extLst>
      <p:ext uri="{BB962C8B-B14F-4D97-AF65-F5344CB8AC3E}">
        <p14:creationId xmlns:p14="http://schemas.microsoft.com/office/powerpoint/2010/main" val="373139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4323F-0267-485D-8717-350F8ECD4847}"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4A68E-5F37-4231-8AAF-D45A22E4CC2F}" type="slidenum">
              <a:rPr lang="en-US" smtClean="0"/>
              <a:t>‹#›</a:t>
            </a:fld>
            <a:endParaRPr lang="en-US"/>
          </a:p>
        </p:txBody>
      </p:sp>
    </p:spTree>
    <p:extLst>
      <p:ext uri="{BB962C8B-B14F-4D97-AF65-F5344CB8AC3E}">
        <p14:creationId xmlns:p14="http://schemas.microsoft.com/office/powerpoint/2010/main" val="3832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4323F-0267-485D-8717-350F8ECD4847}"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4A68E-5F37-4231-8AAF-D45A22E4CC2F}" type="slidenum">
              <a:rPr lang="en-US" smtClean="0"/>
              <a:t>‹#›</a:t>
            </a:fld>
            <a:endParaRPr lang="en-US"/>
          </a:p>
        </p:txBody>
      </p:sp>
    </p:spTree>
    <p:extLst>
      <p:ext uri="{BB962C8B-B14F-4D97-AF65-F5344CB8AC3E}">
        <p14:creationId xmlns:p14="http://schemas.microsoft.com/office/powerpoint/2010/main" val="162413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54323F-0267-485D-8717-350F8ECD4847}"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4A68E-5F37-4231-8AAF-D45A22E4CC2F}" type="slidenum">
              <a:rPr lang="en-US" smtClean="0"/>
              <a:t>‹#›</a:t>
            </a:fld>
            <a:endParaRPr lang="en-US"/>
          </a:p>
        </p:txBody>
      </p:sp>
    </p:spTree>
    <p:extLst>
      <p:ext uri="{BB962C8B-B14F-4D97-AF65-F5344CB8AC3E}">
        <p14:creationId xmlns:p14="http://schemas.microsoft.com/office/powerpoint/2010/main" val="8795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54323F-0267-485D-8717-350F8ECD4847}"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4A68E-5F37-4231-8AAF-D45A22E4CC2F}" type="slidenum">
              <a:rPr lang="en-US" smtClean="0"/>
              <a:t>‹#›</a:t>
            </a:fld>
            <a:endParaRPr lang="en-US"/>
          </a:p>
        </p:txBody>
      </p:sp>
    </p:spTree>
    <p:extLst>
      <p:ext uri="{BB962C8B-B14F-4D97-AF65-F5344CB8AC3E}">
        <p14:creationId xmlns:p14="http://schemas.microsoft.com/office/powerpoint/2010/main" val="120438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54323F-0267-485D-8717-350F8ECD4847}"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4A68E-5F37-4231-8AAF-D45A22E4CC2F}" type="slidenum">
              <a:rPr lang="en-US" smtClean="0"/>
              <a:t>‹#›</a:t>
            </a:fld>
            <a:endParaRPr lang="en-US"/>
          </a:p>
        </p:txBody>
      </p:sp>
    </p:spTree>
    <p:extLst>
      <p:ext uri="{BB962C8B-B14F-4D97-AF65-F5344CB8AC3E}">
        <p14:creationId xmlns:p14="http://schemas.microsoft.com/office/powerpoint/2010/main" val="97753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4323F-0267-485D-8717-350F8ECD4847}"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4A68E-5F37-4231-8AAF-D45A22E4CC2F}" type="slidenum">
              <a:rPr lang="en-US" smtClean="0"/>
              <a:t>‹#›</a:t>
            </a:fld>
            <a:endParaRPr lang="en-US"/>
          </a:p>
        </p:txBody>
      </p:sp>
    </p:spTree>
    <p:extLst>
      <p:ext uri="{BB962C8B-B14F-4D97-AF65-F5344CB8AC3E}">
        <p14:creationId xmlns:p14="http://schemas.microsoft.com/office/powerpoint/2010/main" val="376519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4323F-0267-485D-8717-350F8ECD4847}"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4A68E-5F37-4231-8AAF-D45A22E4CC2F}" type="slidenum">
              <a:rPr lang="en-US" smtClean="0"/>
              <a:t>‹#›</a:t>
            </a:fld>
            <a:endParaRPr lang="en-US"/>
          </a:p>
        </p:txBody>
      </p:sp>
    </p:spTree>
    <p:extLst>
      <p:ext uri="{BB962C8B-B14F-4D97-AF65-F5344CB8AC3E}">
        <p14:creationId xmlns:p14="http://schemas.microsoft.com/office/powerpoint/2010/main" val="187806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4323F-0267-485D-8717-350F8ECD4847}"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4A68E-5F37-4231-8AAF-D45A22E4CC2F}" type="slidenum">
              <a:rPr lang="en-US" smtClean="0"/>
              <a:t>‹#›</a:t>
            </a:fld>
            <a:endParaRPr lang="en-US"/>
          </a:p>
        </p:txBody>
      </p:sp>
    </p:spTree>
    <p:extLst>
      <p:ext uri="{BB962C8B-B14F-4D97-AF65-F5344CB8AC3E}">
        <p14:creationId xmlns:p14="http://schemas.microsoft.com/office/powerpoint/2010/main" val="208323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323F-0267-485D-8717-350F8ECD4847}" type="datetimeFigureOut">
              <a:rPr lang="en-US" smtClean="0"/>
              <a:t>2/23/2021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4A68E-5F37-4231-8AAF-D45A22E4CC2F}" type="slidenum">
              <a:rPr lang="en-US" smtClean="0"/>
              <a:t>‹#›</a:t>
            </a:fld>
            <a:endParaRPr lang="en-US"/>
          </a:p>
        </p:txBody>
      </p:sp>
    </p:spTree>
    <p:extLst>
      <p:ext uri="{BB962C8B-B14F-4D97-AF65-F5344CB8AC3E}">
        <p14:creationId xmlns:p14="http://schemas.microsoft.com/office/powerpoint/2010/main" val="383414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tmp"/></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tmp"/><Relationship Id="rId1" Type="http://schemas.openxmlformats.org/officeDocument/2006/relationships/slideLayout" Target="../slideLayouts/slideLayout7.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982" y="1317814"/>
            <a:ext cx="9684544" cy="5092509"/>
          </a:xfrm>
          <a:prstGeom prst="rect">
            <a:avLst/>
          </a:prstGeom>
        </p:spPr>
      </p:pic>
      <p:sp>
        <p:nvSpPr>
          <p:cNvPr id="4" name="TextBox 3"/>
          <p:cNvSpPr txBox="1"/>
          <p:nvPr/>
        </p:nvSpPr>
        <p:spPr>
          <a:xfrm>
            <a:off x="1798519" y="556146"/>
            <a:ext cx="7533564" cy="1015663"/>
          </a:xfrm>
          <a:prstGeom prst="rect">
            <a:avLst/>
          </a:prstGeom>
          <a:noFill/>
        </p:spPr>
        <p:txBody>
          <a:bodyPr wrap="square" rtlCol="0">
            <a:spAutoFit/>
          </a:bodyPr>
          <a:lstStyle/>
          <a:p>
            <a:r>
              <a:rPr lang="bn-IN" sz="6000" b="1" dirty="0" smtClean="0">
                <a:solidFill>
                  <a:sysClr val="windowText" lastClr="000000"/>
                </a:solidFill>
                <a:latin typeface="NikoshBAN" panose="02000000000000000000" pitchFamily="2" charset="0"/>
                <a:cs typeface="NikoshBAN" panose="02000000000000000000" pitchFamily="2" charset="0"/>
              </a:rPr>
              <a:t>আজকের ক্লাশে সবাইকে স্বাগত</a:t>
            </a:r>
            <a:endParaRPr lang="en-US" sz="6000" b="1" dirty="0">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1653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4688681" y="602988"/>
            <a:ext cx="2814638" cy="923330"/>
          </a:xfrm>
          <a:prstGeom prst="rect">
            <a:avLst/>
          </a:prstGeom>
          <a:noFill/>
        </p:spPr>
        <p:txBody>
          <a:bodyPr wrap="square" rtlCol="0">
            <a:spAutoFit/>
          </a:bodyPr>
          <a:lstStyle/>
          <a:p>
            <a:r>
              <a:rPr lang="bn-IN" sz="5400" b="1" dirty="0" smtClean="0">
                <a:solidFill>
                  <a:srgbClr val="002060"/>
                </a:solidFill>
                <a:latin typeface="NikoshBAN" panose="02000000000000000000" pitchFamily="2" charset="0"/>
                <a:cs typeface="NikoshBAN" panose="02000000000000000000" pitchFamily="2" charset="0"/>
              </a:rPr>
              <a:t>একক কাজ</a:t>
            </a:r>
            <a:endParaRPr lang="en-US" sz="5400" b="1" dirty="0">
              <a:solidFill>
                <a:srgbClr val="002060"/>
              </a:solidFill>
              <a:latin typeface="NikoshBAN" panose="02000000000000000000" pitchFamily="2" charset="0"/>
              <a:cs typeface="NikoshBAN" panose="02000000000000000000" pitchFamily="2" charset="0"/>
            </a:endParaRPr>
          </a:p>
        </p:txBody>
      </p:sp>
      <p:sp>
        <p:nvSpPr>
          <p:cNvPr id="6" name="TextBox 10">
            <a:extLst>
              <a:ext uri="{FF2B5EF4-FFF2-40B4-BE49-F238E27FC236}">
                <a16:creationId xmlns:lc="http://schemas.openxmlformats.org/drawingml/2006/lockedCanvas" xmlns:a16="http://schemas.microsoft.com/office/drawing/2014/main" xmlns="" id="{78F1503B-57F5-4516-970D-3B3120036730}"/>
              </a:ext>
            </a:extLst>
          </p:cNvPr>
          <p:cNvSpPr txBox="1"/>
          <p:nvPr/>
        </p:nvSpPr>
        <p:spPr>
          <a:xfrm>
            <a:off x="1038226" y="5491937"/>
            <a:ext cx="2976563" cy="646331"/>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Wingdings" panose="05000000000000000000" pitchFamily="2" charset="2"/>
              <a:buChar char="q"/>
            </a:pPr>
            <a:r>
              <a:rPr lang="bn-IN" sz="3600" dirty="0" smtClean="0">
                <a:latin typeface="NikoshBAN" pitchFamily="2" charset="0"/>
                <a:cs typeface="NikoshBAN" pitchFamily="2" charset="0"/>
              </a:rPr>
              <a:t>সুষম খাদ্য কী?</a:t>
            </a:r>
            <a:endParaRPr lang="en-GB" sz="4400" dirty="0">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949" y="1748899"/>
            <a:ext cx="4610101" cy="2775632"/>
          </a:xfrm>
          <a:prstGeom prst="rect">
            <a:avLst/>
          </a:prstGeom>
        </p:spPr>
      </p:pic>
      <p:sp>
        <p:nvSpPr>
          <p:cNvPr id="9" name="Rectangle 8"/>
          <p:cNvSpPr/>
          <p:nvPr/>
        </p:nvSpPr>
        <p:spPr>
          <a:xfrm>
            <a:off x="5159754" y="4524531"/>
            <a:ext cx="1872490" cy="646331"/>
          </a:xfrm>
          <a:prstGeom prst="rect">
            <a:avLst/>
          </a:prstGeom>
        </p:spPr>
        <p:txBody>
          <a:bodyPr wrap="square">
            <a:spAutoFit/>
          </a:bodyPr>
          <a:lstStyle/>
          <a:p>
            <a:r>
              <a:rPr lang="bn-IN" sz="3600" dirty="0">
                <a:latin typeface="NikoshBAN" pitchFamily="2" charset="0"/>
                <a:cs typeface="NikoshBAN" pitchFamily="2" charset="0"/>
              </a:rPr>
              <a:t>সুষম খাদ্য </a:t>
            </a:r>
            <a:endParaRPr lang="en-US" sz="3600" dirty="0"/>
          </a:p>
        </p:txBody>
      </p:sp>
    </p:spTree>
    <p:extLst>
      <p:ext uri="{BB962C8B-B14F-4D97-AF65-F5344CB8AC3E}">
        <p14:creationId xmlns:p14="http://schemas.microsoft.com/office/powerpoint/2010/main" val="2210567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1">
            <a:extLst>
              <a:ext uri="{FF2B5EF4-FFF2-40B4-BE49-F238E27FC236}">
                <a16:creationId xmlns="" xmlns:a16="http://schemas.microsoft.com/office/drawing/2014/main" xmlns:lc="http://schemas.openxmlformats.org/drawingml/2006/lockedCanvas" id="{CD4B55CF-A5E9-4661-BCFA-AF94B93BB3C8}"/>
              </a:ext>
            </a:extLst>
          </p:cNvPr>
          <p:cNvSpPr txBox="1"/>
          <p:nvPr/>
        </p:nvSpPr>
        <p:spPr>
          <a:xfrm>
            <a:off x="3760200" y="842934"/>
            <a:ext cx="46716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bn-IN" sz="4800" dirty="0" smtClean="0">
                <a:latin typeface="NikoshBAN" panose="02000000000000000000" pitchFamily="2" charset="0"/>
                <a:cs typeface="NikoshBAN" panose="02000000000000000000" pitchFamily="2" charset="0"/>
              </a:rPr>
              <a:t>একক কা</a:t>
            </a:r>
            <a:r>
              <a:rPr lang="en-US" sz="4800" dirty="0" err="1" smtClean="0">
                <a:latin typeface="NikoshBAN" panose="02000000000000000000" pitchFamily="2" charset="0"/>
                <a:cs typeface="NikoshBAN" panose="02000000000000000000" pitchFamily="2" charset="0"/>
              </a:rPr>
              <a:t>জের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সমাধান</a:t>
            </a:r>
            <a:endParaRPr lang="en-US" sz="4800" dirty="0">
              <a:latin typeface="NikoshBAN" panose="02000000000000000000" pitchFamily="2" charset="0"/>
              <a:cs typeface="NikoshBAN" panose="02000000000000000000" pitchFamily="2" charset="0"/>
            </a:endParaRPr>
          </a:p>
        </p:txBody>
      </p:sp>
      <p:sp>
        <p:nvSpPr>
          <p:cNvPr id="4" name="TextBox 10">
            <a:extLst>
              <a:ext uri="{FF2B5EF4-FFF2-40B4-BE49-F238E27FC236}">
                <a16:creationId xmlns:lc="http://schemas.openxmlformats.org/drawingml/2006/lockedCanvas" xmlns:a16="http://schemas.microsoft.com/office/drawing/2014/main" xmlns="" id="{78F1503B-57F5-4516-970D-3B3120036730}"/>
              </a:ext>
            </a:extLst>
          </p:cNvPr>
          <p:cNvSpPr txBox="1"/>
          <p:nvPr/>
        </p:nvSpPr>
        <p:spPr>
          <a:xfrm>
            <a:off x="1385888" y="2516865"/>
            <a:ext cx="9420224" cy="1200329"/>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Wingdings" panose="05000000000000000000" pitchFamily="2" charset="2"/>
              <a:buChar char="q"/>
            </a:pPr>
            <a:r>
              <a:rPr lang="bn-IN" sz="3600" dirty="0" smtClean="0">
                <a:latin typeface="NikoshBAN" pitchFamily="2" charset="0"/>
                <a:cs typeface="NikoshBAN" pitchFamily="2" charset="0"/>
              </a:rPr>
              <a:t>যেসব খাদ্যে আমাদের দেহের প্রয়োজনীয় পরিমাণে সব রকমের পুষ্টি উপাদান থাকে তাকে সুষম খাদ্য বলে।</a:t>
            </a:r>
            <a:endParaRPr lang="en-GB" sz="4400" dirty="0">
              <a:latin typeface="NikoshBAN" pitchFamily="2" charset="0"/>
              <a:cs typeface="NikoshBAN" pitchFamily="2" charset="0"/>
            </a:endParaRPr>
          </a:p>
        </p:txBody>
      </p:sp>
    </p:spTree>
    <p:extLst>
      <p:ext uri="{BB962C8B-B14F-4D97-AF65-F5344CB8AC3E}">
        <p14:creationId xmlns:p14="http://schemas.microsoft.com/office/powerpoint/2010/main" val="1906366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766762" y="4347716"/>
            <a:ext cx="10658475" cy="2123658"/>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400" b="1" dirty="0" smtClean="0">
                <a:solidFill>
                  <a:srgbClr val="002060"/>
                </a:solidFill>
                <a:latin typeface="NikoshBAN" pitchFamily="2" charset="0"/>
                <a:cs typeface="NikoshBAN" pitchFamily="2" charset="0"/>
              </a:rPr>
              <a:t>দৈনিক সুষম খাদ্য গ্রহণ করা আমদের জন্য খুবই গুরুত্বপূর্ণ। সুষম খাদ্য আমাদের সুস্থ রাখে এবং শক্তিশালী করে। দেহের স্বাভাবিক বৃদ্ধি ঘটায় এবং রোগের আক্রমণ কমায়।</a:t>
            </a:r>
            <a:endParaRPr lang="en-GB" sz="4400" b="1" dirty="0">
              <a:solidFill>
                <a:srgbClr val="002060"/>
              </a:solidFill>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162" y="942975"/>
            <a:ext cx="4238625" cy="25580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6343" y="1384520"/>
            <a:ext cx="4057650" cy="2044480"/>
          </a:xfrm>
          <a:prstGeom prst="rect">
            <a:avLst/>
          </a:prstGeom>
        </p:spPr>
      </p:pic>
    </p:spTree>
    <p:extLst>
      <p:ext uri="{BB962C8B-B14F-4D97-AF65-F5344CB8AC3E}">
        <p14:creationId xmlns:p14="http://schemas.microsoft.com/office/powerpoint/2010/main" val="2498063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766762" y="3135258"/>
            <a:ext cx="10658475" cy="3477875"/>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400" b="1" dirty="0" smtClean="0">
                <a:solidFill>
                  <a:srgbClr val="002060"/>
                </a:solidFill>
                <a:latin typeface="NikoshBAN" pitchFamily="2" charset="0"/>
                <a:cs typeface="NikoshBAN" pitchFamily="2" charset="0"/>
              </a:rPr>
              <a:t>বিভিন্ন রকমের খাদ্য গ্রহণ করে আমরা প্রয়োজনীয় পুষ্টি উপাদান পেয়ে থাকি। কারণ এক ধরণের খাদ্যে সবগুলো পুষ্টি উপাদান থাকে না।আমরা যদি শর্করা জাতীয় খাবার প্রচুর পরিমাণে খাই তাহলে আমরা শক্তি পাব কিন্তু অন্যান্য পুষ্টি উপাদান পাব না।</a:t>
            </a:r>
            <a:endParaRPr lang="en-GB" sz="4400" b="1" dirty="0">
              <a:solidFill>
                <a:srgbClr val="002060"/>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699230"/>
            <a:ext cx="4000500" cy="2359152"/>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163" y="485775"/>
            <a:ext cx="5216166" cy="2786063"/>
          </a:xfrm>
          <a:prstGeom prst="rect">
            <a:avLst/>
          </a:prstGeom>
        </p:spPr>
      </p:pic>
    </p:spTree>
    <p:extLst>
      <p:ext uri="{BB962C8B-B14F-4D97-AF65-F5344CB8AC3E}">
        <p14:creationId xmlns:p14="http://schemas.microsoft.com/office/powerpoint/2010/main" val="2283467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10">
            <a:extLst>
              <a:ext uri="{FF2B5EF4-FFF2-40B4-BE49-F238E27FC236}">
                <a16:creationId xmlns:lc="http://schemas.openxmlformats.org/drawingml/2006/lockedCanvas" xmlns:a16="http://schemas.microsoft.com/office/drawing/2014/main" xmlns="" id="{78F1503B-57F5-4516-970D-3B3120036730}"/>
              </a:ext>
            </a:extLst>
          </p:cNvPr>
          <p:cNvSpPr txBox="1"/>
          <p:nvPr/>
        </p:nvSpPr>
        <p:spPr>
          <a:xfrm>
            <a:off x="945356" y="4790628"/>
            <a:ext cx="10301288" cy="1569660"/>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800" b="1" dirty="0">
                <a:latin typeface="NikoshBAN" pitchFamily="2" charset="0"/>
                <a:cs typeface="NikoshBAN" pitchFamily="2" charset="0"/>
              </a:rPr>
              <a:t>পরিমাণমতো বিভিন্ন খাবার না খেলে আমরা সুস্বাস্থ্যের অধিকারী হতে পারব না।</a:t>
            </a:r>
          </a:p>
        </p:txBody>
      </p:sp>
      <p:pic>
        <p:nvPicPr>
          <p:cNvPr id="5" name="Picture 4">
            <a:extLst>
              <a:ext uri="{FF2B5EF4-FFF2-40B4-BE49-F238E27FC236}">
                <a16:creationId xmlns:lc="http://schemas.openxmlformats.org/drawingml/2006/lockedCanvas" xmlns:a16="http://schemas.microsoft.com/office/drawing/2014/main" xmlns="" id="{96F26005-3CC5-408D-AD77-655597CC02F0}"/>
              </a:ext>
            </a:extLst>
          </p:cNvPr>
          <p:cNvPicPr>
            <a:picLocks noChangeAspect="1"/>
          </p:cNvPicPr>
          <p:nvPr/>
        </p:nvPicPr>
        <p:blipFill rotWithShape="1">
          <a:blip r:embed="rId3">
            <a:extLst>
              <a:ext uri="{28A0092B-C50C-407E-A947-70E740481C1C}">
                <a14:useLocalDpi xmlns:a14="http://schemas.microsoft.com/office/drawing/2010/main" val="0"/>
              </a:ext>
            </a:extLst>
          </a:blip>
          <a:srcRect l="18059" r="16942" b="19492"/>
          <a:stretch/>
        </p:blipFill>
        <p:spPr>
          <a:xfrm>
            <a:off x="6465925" y="716726"/>
            <a:ext cx="4780719" cy="35761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183" y="716726"/>
            <a:ext cx="5260579" cy="3576190"/>
          </a:xfrm>
          <a:prstGeom prst="rect">
            <a:avLst/>
          </a:prstGeom>
        </p:spPr>
      </p:pic>
    </p:spTree>
    <p:extLst>
      <p:ext uri="{BB962C8B-B14F-4D97-AF65-F5344CB8AC3E}">
        <p14:creationId xmlns:p14="http://schemas.microsoft.com/office/powerpoint/2010/main" val="3627193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70" y="-16827"/>
            <a:ext cx="12192000" cy="6858000"/>
          </a:xfrm>
          <a:prstGeom prst="rect">
            <a:avLst/>
          </a:prstGeom>
        </p:spPr>
      </p:pic>
      <p:sp>
        <p:nvSpPr>
          <p:cNvPr id="3"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585787" y="4221197"/>
            <a:ext cx="10758487" cy="1446550"/>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b="1" dirty="0">
                <a:latin typeface="NikoshBAN" pitchFamily="2" charset="0"/>
                <a:cs typeface="NikoshBAN" pitchFamily="2" charset="0"/>
              </a:rPr>
              <a:t>কোন খাদ্যের দাম এবং উৎস বিভিন্ন হলেও পুষ্টিমান একই হতে পারে।</a:t>
            </a:r>
          </a:p>
        </p:txBody>
      </p:sp>
      <p:sp>
        <p:nvSpPr>
          <p:cNvPr id="5" name="TextBox 10">
            <a:extLst>
              <a:ext uri="{FF2B5EF4-FFF2-40B4-BE49-F238E27FC236}">
                <a16:creationId xmlns:lc="http://schemas.openxmlformats.org/drawingml/2006/lockedCanvas" xmlns:a16="http://schemas.microsoft.com/office/drawing/2014/main" xmlns="" id="{78F1503B-57F5-4516-970D-3B3120036730}"/>
              </a:ext>
            </a:extLst>
          </p:cNvPr>
          <p:cNvSpPr txBox="1"/>
          <p:nvPr/>
        </p:nvSpPr>
        <p:spPr>
          <a:xfrm>
            <a:off x="714375" y="5667747"/>
            <a:ext cx="10501312" cy="769441"/>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b="1" dirty="0">
                <a:latin typeface="NikoshBAN" pitchFamily="2" charset="0"/>
                <a:cs typeface="NikoshBAN" pitchFamily="2" charset="0"/>
              </a:rPr>
              <a:t>দামি অথবা কমদামি সব খাদ্যেই পরিমিত পুষ্টিমান আছে।</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4" y="550565"/>
            <a:ext cx="4772025" cy="3151801"/>
          </a:xfrm>
          <a:prstGeom prst="rect">
            <a:avLst/>
          </a:prstGeom>
        </p:spPr>
      </p:pic>
      <p:pic>
        <p:nvPicPr>
          <p:cNvPr id="7" name="Picture 6">
            <a:extLst>
              <a:ext uri="{FF2B5EF4-FFF2-40B4-BE49-F238E27FC236}">
                <a16:creationId xmlns:lc="http://schemas.openxmlformats.org/drawingml/2006/lockedCanvas" xmlns:a16="http://schemas.microsoft.com/office/drawing/2014/main" xmlns="" id="{CAF10221-9353-465E-B4A9-FAAC509064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7936" y="550565"/>
            <a:ext cx="4986338" cy="3151801"/>
          </a:xfrm>
          <a:prstGeom prst="rect">
            <a:avLst/>
          </a:prstGeom>
        </p:spPr>
      </p:pic>
      <p:sp>
        <p:nvSpPr>
          <p:cNvPr id="8" name="TextBox 11">
            <a:extLst>
              <a:ext uri="{FF2B5EF4-FFF2-40B4-BE49-F238E27FC236}">
                <a16:creationId xmlns:lc="http://schemas.openxmlformats.org/drawingml/2006/lockedCanvas" xmlns:a16="http://schemas.microsoft.com/office/drawing/2014/main" xmlns="" id="{7547CE0B-E4F9-4735-BB26-AEBD922F6C52}"/>
              </a:ext>
            </a:extLst>
          </p:cNvPr>
          <p:cNvSpPr txBox="1"/>
          <p:nvPr/>
        </p:nvSpPr>
        <p:spPr>
          <a:xfrm>
            <a:off x="7594169" y="3789741"/>
            <a:ext cx="1918561" cy="646331"/>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70C0"/>
                </a:solidFill>
                <a:latin typeface="NikoshBAN" pitchFamily="2" charset="0"/>
                <a:cs typeface="NikoshBAN" pitchFamily="2" charset="0"/>
              </a:rPr>
              <a:t>দামি খাবার</a:t>
            </a:r>
          </a:p>
        </p:txBody>
      </p:sp>
      <p:sp>
        <p:nvSpPr>
          <p:cNvPr id="9" name="TextBox 14">
            <a:extLst>
              <a:ext uri="{FF2B5EF4-FFF2-40B4-BE49-F238E27FC236}">
                <a16:creationId xmlns:lc="http://schemas.openxmlformats.org/drawingml/2006/lockedCanvas" xmlns:a16="http://schemas.microsoft.com/office/drawing/2014/main" xmlns="" id="{3402DBD4-3C7F-4B30-91DA-DE6293818DCC}"/>
              </a:ext>
            </a:extLst>
          </p:cNvPr>
          <p:cNvSpPr txBox="1"/>
          <p:nvPr/>
        </p:nvSpPr>
        <p:spPr>
          <a:xfrm>
            <a:off x="2573750" y="3721550"/>
            <a:ext cx="2315700" cy="646331"/>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70C0"/>
                </a:solidFill>
                <a:latin typeface="NikoshBAN" pitchFamily="2" charset="0"/>
                <a:cs typeface="NikoshBAN" pitchFamily="2" charset="0"/>
              </a:rPr>
              <a:t>কমদামি খাবার</a:t>
            </a:r>
          </a:p>
        </p:txBody>
      </p:sp>
    </p:spTree>
    <p:extLst>
      <p:ext uri="{BB962C8B-B14F-4D97-AF65-F5344CB8AC3E}">
        <p14:creationId xmlns:p14="http://schemas.microsoft.com/office/powerpoint/2010/main" val="1215170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614362" y="5143499"/>
            <a:ext cx="10687049" cy="1200329"/>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dirty="0">
                <a:latin typeface="NikoshBAN" pitchFamily="2" charset="0"/>
                <a:cs typeface="NikoshBAN" pitchFamily="2" charset="0"/>
              </a:rPr>
              <a:t>পুষ্টি উপাদানগুলোর গঠন বৈশিষ্ট্যও এক </a:t>
            </a:r>
            <a:r>
              <a:rPr lang="en-GB" sz="3600" dirty="0" err="1">
                <a:latin typeface="NikoshBAN" pitchFamily="2" charset="0"/>
                <a:cs typeface="NikoshBAN" pitchFamily="2" charset="0"/>
              </a:rPr>
              <a:t>রকম</a:t>
            </a:r>
            <a:r>
              <a:rPr lang="en-GB" sz="3600" dirty="0" smtClean="0">
                <a:latin typeface="NikoshBAN" pitchFamily="2" charset="0"/>
                <a:cs typeface="NikoshBAN" pitchFamily="2" charset="0"/>
              </a:rPr>
              <a:t>।</a:t>
            </a:r>
            <a:r>
              <a:rPr lang="bn-IN" sz="3600" dirty="0" smtClean="0">
                <a:latin typeface="NikoshBAN" pitchFamily="2" charset="0"/>
                <a:cs typeface="NikoshBAN" pitchFamily="2" charset="0"/>
              </a:rPr>
              <a:t> বয়স, কাজের ধরন, দেহের বৃদ্ধি ইত্যাদি বিবেচনা করে প্রয়োজনীয় পুষ্টিযুক্ত খাদ্য নির্বাচন করতে হবে।</a:t>
            </a:r>
            <a:endParaRPr lang="en-GB" sz="6600" dirty="0">
              <a:latin typeface="NikoshBAN" pitchFamily="2" charset="0"/>
              <a:cs typeface="NikoshBAN" pitchFamily="2" charset="0"/>
            </a:endParaRPr>
          </a:p>
        </p:txBody>
      </p:sp>
      <p:sp>
        <p:nvSpPr>
          <p:cNvPr id="4" name="TextBox 10">
            <a:extLst>
              <a:ext uri="{FF2B5EF4-FFF2-40B4-BE49-F238E27FC236}">
                <a16:creationId xmlns:lc="http://schemas.openxmlformats.org/drawingml/2006/lockedCanvas" xmlns:a16="http://schemas.microsoft.com/office/drawing/2014/main" xmlns="" id="{78F1503B-57F5-4516-970D-3B3120036730}"/>
              </a:ext>
            </a:extLst>
          </p:cNvPr>
          <p:cNvSpPr txBox="1"/>
          <p:nvPr/>
        </p:nvSpPr>
        <p:spPr>
          <a:xfrm>
            <a:off x="614362" y="4533289"/>
            <a:ext cx="10829924" cy="646331"/>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dirty="0">
                <a:latin typeface="NikoshBAN" pitchFamily="2" charset="0"/>
                <a:cs typeface="NikoshBAN" pitchFamily="2" charset="0"/>
              </a:rPr>
              <a:t>দেশি বিদেশি খাবারের মধ্যেও পুষ্টি উপাদানের তেমন কোনো পার্থক্য নেই।</a:t>
            </a:r>
            <a:endParaRPr lang="en-GB" sz="4400" dirty="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64" y="609227"/>
            <a:ext cx="5141223" cy="3018056"/>
          </a:xfrm>
          <a:prstGeom prst="rect">
            <a:avLst/>
          </a:prstGeom>
        </p:spPr>
      </p:pic>
      <p:sp>
        <p:nvSpPr>
          <p:cNvPr id="7" name="TextBox 11">
            <a:extLst>
              <a:ext uri="{FF2B5EF4-FFF2-40B4-BE49-F238E27FC236}">
                <a16:creationId xmlns:lc="http://schemas.openxmlformats.org/drawingml/2006/lockedCanvas" xmlns:a16="http://schemas.microsoft.com/office/drawing/2014/main" xmlns="" id="{7547CE0B-E4F9-4735-BB26-AEBD922F6C52}"/>
              </a:ext>
            </a:extLst>
          </p:cNvPr>
          <p:cNvSpPr txBox="1"/>
          <p:nvPr/>
        </p:nvSpPr>
        <p:spPr>
          <a:xfrm>
            <a:off x="2550681" y="3805959"/>
            <a:ext cx="1918561" cy="646331"/>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70C0"/>
                </a:solidFill>
                <a:latin typeface="NikoshBAN" pitchFamily="2" charset="0"/>
                <a:cs typeface="NikoshBAN" pitchFamily="2" charset="0"/>
              </a:rPr>
              <a:t>দেশি খাবার</a:t>
            </a:r>
          </a:p>
        </p:txBody>
      </p:sp>
      <p:sp>
        <p:nvSpPr>
          <p:cNvPr id="8" name="TextBox 14">
            <a:extLst>
              <a:ext uri="{FF2B5EF4-FFF2-40B4-BE49-F238E27FC236}">
                <a16:creationId xmlns:lc="http://schemas.openxmlformats.org/drawingml/2006/lockedCanvas" xmlns:a16="http://schemas.microsoft.com/office/drawing/2014/main" xmlns="" id="{3402DBD4-3C7F-4B30-91DA-DE6293818DCC}"/>
              </a:ext>
            </a:extLst>
          </p:cNvPr>
          <p:cNvSpPr txBox="1"/>
          <p:nvPr/>
        </p:nvSpPr>
        <p:spPr>
          <a:xfrm>
            <a:off x="7019923" y="3870855"/>
            <a:ext cx="2424115" cy="646331"/>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70C0"/>
                </a:solidFill>
                <a:latin typeface="NikoshBAN" pitchFamily="2" charset="0"/>
                <a:cs typeface="NikoshBAN" pitchFamily="2" charset="0"/>
              </a:rPr>
              <a:t>বিদেশি খাবার</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612" y="604912"/>
            <a:ext cx="5095799" cy="2960838"/>
          </a:xfrm>
          <a:prstGeom prst="rect">
            <a:avLst/>
          </a:prstGeom>
        </p:spPr>
      </p:pic>
    </p:spTree>
    <p:extLst>
      <p:ext uri="{BB962C8B-B14F-4D97-AF65-F5344CB8AC3E}">
        <p14:creationId xmlns:p14="http://schemas.microsoft.com/office/powerpoint/2010/main" val="2791913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66899" y="4820186"/>
            <a:ext cx="9229725" cy="1323439"/>
          </a:xfrm>
          <a:prstGeom prst="rect">
            <a:avLst/>
          </a:prstGeom>
          <a:noFill/>
        </p:spPr>
        <p:txBody>
          <a:bodyPr wrap="square" rtlCol="0">
            <a:spAutoFit/>
          </a:bodyPr>
          <a:lstStyle/>
          <a:p>
            <a:pPr marL="571500" indent="-5715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কী কী বিষয় বিবেচনা করে খাদ্য নির্বাচন করলে খাদ্যের পরিমিত পুষ্টিমান পাওয়া সম্ভব-ব্যাখ্যা কর।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4460080" y="1031613"/>
            <a:ext cx="3271837" cy="923330"/>
          </a:xfrm>
          <a:prstGeom prst="rect">
            <a:avLst/>
          </a:prstGeom>
          <a:noFill/>
        </p:spPr>
        <p:txBody>
          <a:bodyPr wrap="square" rtlCol="0">
            <a:spAutoFit/>
          </a:bodyPr>
          <a:lstStyle/>
          <a:p>
            <a:r>
              <a:rPr lang="bn-IN" sz="5400" b="1" dirty="0" smtClean="0">
                <a:solidFill>
                  <a:srgbClr val="002060"/>
                </a:solidFill>
                <a:latin typeface="NikoshBAN" panose="02000000000000000000" pitchFamily="2" charset="0"/>
                <a:cs typeface="NikoshBAN" panose="02000000000000000000" pitchFamily="2" charset="0"/>
              </a:rPr>
              <a:t>জোড়ায় কাজ</a:t>
            </a:r>
            <a:endParaRPr lang="en-US" sz="5400" b="1" dirty="0">
              <a:solidFill>
                <a:srgbClr val="00206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417" y="1954943"/>
            <a:ext cx="4472308" cy="2559907"/>
          </a:xfrm>
          <a:prstGeom prst="rect">
            <a:avLst/>
          </a:prstGeom>
        </p:spPr>
      </p:pic>
    </p:spTree>
    <p:extLst>
      <p:ext uri="{BB962C8B-B14F-4D97-AF65-F5344CB8AC3E}">
        <p14:creationId xmlns:p14="http://schemas.microsoft.com/office/powerpoint/2010/main" val="101000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209" y="1143001"/>
            <a:ext cx="10541876" cy="4371974"/>
          </a:xfrm>
          <a:prstGeom prst="rect">
            <a:avLst/>
          </a:prstGeom>
        </p:spPr>
      </p:pic>
    </p:spTree>
    <p:extLst>
      <p:ext uri="{BB962C8B-B14F-4D97-AF65-F5344CB8AC3E}">
        <p14:creationId xmlns:p14="http://schemas.microsoft.com/office/powerpoint/2010/main" val="362010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00224" y="1283671"/>
            <a:ext cx="9001125" cy="1938992"/>
          </a:xfrm>
          <a:prstGeom prst="rect">
            <a:avLst/>
          </a:prstGeom>
          <a:noFill/>
        </p:spPr>
        <p:txBody>
          <a:bodyPr wrap="square" rtlCol="0">
            <a:spAutoFit/>
          </a:bodyPr>
          <a:lstStyle/>
          <a:p>
            <a:pPr marL="571500" indent="-5715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ভালো স্বাস্থ্যের জন্য সুষম খাদ্য কোনটি?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স্বাস্থ্য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ভালো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রাখতে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নিয়মিত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যেসব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সুষম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খাবার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প্রয়োজন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মনে</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কর </a:t>
            </a:r>
            <a:r>
              <a:rPr lang="en-US" sz="4000" dirty="0" err="1" smtClean="0">
                <a:latin typeface="NikoshBAN" panose="02000000000000000000" pitchFamily="2" charset="0"/>
                <a:cs typeface="NikoshBAN" panose="02000000000000000000" pitchFamily="2" charset="0"/>
              </a:rPr>
              <a:t>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একটি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তালিকা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4688681" y="517263"/>
            <a:ext cx="2814638" cy="923330"/>
          </a:xfrm>
          <a:prstGeom prst="rect">
            <a:avLst/>
          </a:prstGeom>
          <a:noFill/>
        </p:spPr>
        <p:txBody>
          <a:bodyPr wrap="square" rtlCol="0">
            <a:spAutoFit/>
          </a:bodyPr>
          <a:lstStyle/>
          <a:p>
            <a:r>
              <a:rPr lang="bn-IN" sz="5400" b="1" dirty="0" smtClean="0">
                <a:solidFill>
                  <a:srgbClr val="002060"/>
                </a:solidFill>
                <a:latin typeface="NikoshBAN" panose="02000000000000000000" pitchFamily="2" charset="0"/>
                <a:cs typeface="NikoshBAN" panose="02000000000000000000" pitchFamily="2" charset="0"/>
              </a:rPr>
              <a:t>দলীয় কাজ</a:t>
            </a:r>
            <a:endParaRPr lang="en-US" sz="5400" b="1" dirty="0">
              <a:solidFill>
                <a:srgbClr val="002060"/>
              </a:solidFill>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9269728"/>
              </p:ext>
            </p:extLst>
          </p:nvPr>
        </p:nvGraphicFramePr>
        <p:xfrm>
          <a:off x="2014537" y="3467756"/>
          <a:ext cx="9001125" cy="2743200"/>
        </p:xfrm>
        <a:graphic>
          <a:graphicData uri="http://schemas.openxmlformats.org/drawingml/2006/table">
            <a:tbl>
              <a:tblPr firstRow="1" bandRow="1">
                <a:tableStyleId>{5C22544A-7EE6-4342-B048-85BDC9FD1C3A}</a:tableStyleId>
              </a:tblPr>
              <a:tblGrid>
                <a:gridCol w="1856052"/>
                <a:gridCol w="1798051"/>
                <a:gridCol w="1914051"/>
                <a:gridCol w="1856052"/>
                <a:gridCol w="1576919"/>
              </a:tblGrid>
              <a:tr h="907310">
                <a:tc>
                  <a:txBody>
                    <a:bodyPr/>
                    <a:lstStyle/>
                    <a:p>
                      <a:r>
                        <a:rPr lang="bn-IN" dirty="0" smtClean="0"/>
                        <a:t>খাদ্যের</a:t>
                      </a:r>
                      <a:r>
                        <a:rPr lang="bn-IN" baseline="0" dirty="0" smtClean="0"/>
                        <a:t> দল / শ্রেণি</a:t>
                      </a:r>
                      <a:endParaRPr lang="en-US" dirty="0"/>
                    </a:p>
                  </a:txBody>
                  <a:tcPr/>
                </a:tc>
                <a:tc>
                  <a:txBody>
                    <a:bodyPr/>
                    <a:lstStyle/>
                    <a:p>
                      <a:r>
                        <a:rPr lang="bn-IN" dirty="0" smtClean="0"/>
                        <a:t>খাদ্য</a:t>
                      </a:r>
                      <a:r>
                        <a:rPr lang="bn-IN" baseline="0" dirty="0" smtClean="0"/>
                        <a:t> তালিকা</a:t>
                      </a:r>
                    </a:p>
                    <a:p>
                      <a:pPr algn="ctr"/>
                      <a:r>
                        <a:rPr lang="bn-IN" baseline="0" dirty="0" smtClean="0"/>
                        <a:t>১</a:t>
                      </a:r>
                      <a:endParaRPr lang="en-US" dirty="0"/>
                    </a:p>
                  </a:txBody>
                  <a:tcPr/>
                </a:tc>
                <a:tc>
                  <a:txBody>
                    <a:bodyPr/>
                    <a:lstStyle/>
                    <a:p>
                      <a:r>
                        <a:rPr lang="bn-IN" dirty="0" smtClean="0"/>
                        <a:t>খাদ্য</a:t>
                      </a:r>
                      <a:r>
                        <a:rPr lang="bn-IN" baseline="0" dirty="0" smtClean="0"/>
                        <a:t> তালিকা</a:t>
                      </a:r>
                    </a:p>
                    <a:p>
                      <a:pPr algn="ctr"/>
                      <a:r>
                        <a:rPr lang="bn-IN" baseline="0" dirty="0" smtClean="0"/>
                        <a:t>২</a:t>
                      </a:r>
                      <a:endParaRPr lang="en-US" dirty="0" smtClean="0"/>
                    </a:p>
                    <a:p>
                      <a:endParaRPr lang="en-US" dirty="0"/>
                    </a:p>
                  </a:txBody>
                  <a:tcPr/>
                </a:tc>
                <a:tc>
                  <a:txBody>
                    <a:bodyPr/>
                    <a:lstStyle/>
                    <a:p>
                      <a:r>
                        <a:rPr lang="bn-IN" dirty="0" smtClean="0"/>
                        <a:t>খাদ্য</a:t>
                      </a:r>
                      <a:r>
                        <a:rPr lang="bn-IN" baseline="0" dirty="0" smtClean="0"/>
                        <a:t> তালিকা</a:t>
                      </a:r>
                    </a:p>
                    <a:p>
                      <a:pPr algn="ctr"/>
                      <a:r>
                        <a:rPr lang="bn-IN" baseline="0" dirty="0" smtClean="0"/>
                        <a:t>৩</a:t>
                      </a:r>
                      <a:endParaRPr lang="en-US" dirty="0" smtClean="0"/>
                    </a:p>
                    <a:p>
                      <a:endParaRPr lang="en-US" dirty="0"/>
                    </a:p>
                  </a:txBody>
                  <a:tcPr/>
                </a:tc>
                <a:tc>
                  <a:txBody>
                    <a:bodyPr/>
                    <a:lstStyle/>
                    <a:p>
                      <a:r>
                        <a:rPr lang="bn-IN" dirty="0" smtClean="0"/>
                        <a:t>খাদ্য</a:t>
                      </a:r>
                      <a:r>
                        <a:rPr lang="bn-IN" baseline="0" dirty="0" smtClean="0"/>
                        <a:t> তালিকা</a:t>
                      </a:r>
                    </a:p>
                    <a:p>
                      <a:pPr algn="ctr"/>
                      <a:r>
                        <a:rPr lang="bn-IN" baseline="0" dirty="0" smtClean="0"/>
                        <a:t>৪</a:t>
                      </a:r>
                      <a:endParaRPr lang="en-US" dirty="0" smtClean="0"/>
                    </a:p>
                    <a:p>
                      <a:endParaRPr lang="en-US" dirty="0"/>
                    </a:p>
                  </a:txBody>
                  <a:tcPr/>
                </a:tc>
              </a:tr>
              <a:tr h="279172">
                <a:tc>
                  <a:txBody>
                    <a:bodyPr/>
                    <a:lstStyle/>
                    <a:p>
                      <a:r>
                        <a:rPr lang="bn-IN" dirty="0" smtClean="0"/>
                        <a:t>আমিষ</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83050">
                <a:tc>
                  <a:txBody>
                    <a:bodyPr/>
                    <a:lstStyle/>
                    <a:p>
                      <a:r>
                        <a:rPr lang="bn-IN" dirty="0" smtClean="0"/>
                        <a:t>শর্করা</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283050">
                <a:tc>
                  <a:txBody>
                    <a:bodyPr/>
                    <a:lstStyle/>
                    <a:p>
                      <a:r>
                        <a:rPr lang="bn-IN" dirty="0" smtClean="0"/>
                        <a:t>দুগ্ধজাত</a:t>
                      </a:r>
                      <a:r>
                        <a:rPr lang="bn-IN" baseline="0" dirty="0" smtClean="0"/>
                        <a:t> খাদ্য</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3050">
                <a:tc>
                  <a:txBody>
                    <a:bodyPr/>
                    <a:lstStyle/>
                    <a:p>
                      <a:r>
                        <a:rPr lang="bn-IN" dirty="0" smtClean="0"/>
                        <a:t>শাক-সবজি</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83050">
                <a:tc>
                  <a:txBody>
                    <a:bodyPr/>
                    <a:lstStyle/>
                    <a:p>
                      <a:r>
                        <a:rPr lang="bn-IN" dirty="0" smtClean="0"/>
                        <a:t>ফল</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518778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3"/>
          <p:cNvSpPr txBox="1"/>
          <p:nvPr/>
        </p:nvSpPr>
        <p:spPr>
          <a:xfrm>
            <a:off x="655384" y="3653449"/>
            <a:ext cx="4568467" cy="329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err="1" smtClean="0">
                <a:solidFill>
                  <a:srgbClr val="00B050"/>
                </a:solidFill>
                <a:latin typeface="NikoshBAN" pitchFamily="2" charset="0"/>
                <a:cs typeface="NikoshBAN" pitchFamily="2" charset="0"/>
              </a:rPr>
              <a:t>সহকারী</a:t>
            </a:r>
            <a:r>
              <a:rPr lang="en-US" sz="3200" b="1" dirty="0" smtClean="0">
                <a:solidFill>
                  <a:srgbClr val="00B050"/>
                </a:solidFill>
                <a:latin typeface="NikoshBAN" pitchFamily="2" charset="0"/>
                <a:cs typeface="NikoshBAN" pitchFamily="2" charset="0"/>
              </a:rPr>
              <a:t> </a:t>
            </a:r>
            <a:r>
              <a:rPr lang="en-US" sz="3200" b="1" dirty="0" err="1" smtClean="0">
                <a:solidFill>
                  <a:srgbClr val="00B050"/>
                </a:solidFill>
                <a:latin typeface="NikoshBAN" pitchFamily="2" charset="0"/>
                <a:cs typeface="NikoshBAN" pitchFamily="2" charset="0"/>
              </a:rPr>
              <a:t>শিক্ষক</a:t>
            </a:r>
            <a:endParaRPr lang="bn-BD" sz="3200" b="1" dirty="0" smtClean="0">
              <a:solidFill>
                <a:srgbClr val="00B050"/>
              </a:solidFill>
              <a:latin typeface="NikoshBAN" pitchFamily="2" charset="0"/>
              <a:cs typeface="NikoshBAN" pitchFamily="2" charset="0"/>
            </a:endParaRPr>
          </a:p>
          <a:p>
            <a:pPr algn="ctr"/>
            <a:r>
              <a:rPr lang="bn-IN" sz="3200" b="1" dirty="0" smtClean="0">
                <a:solidFill>
                  <a:srgbClr val="00B050"/>
                </a:solidFill>
                <a:latin typeface="NikoshBAN" pitchFamily="2" charset="0"/>
                <a:cs typeface="NikoshBAN" pitchFamily="2" charset="0"/>
              </a:rPr>
              <a:t>গুঠইল মডেল </a:t>
            </a:r>
            <a:r>
              <a:rPr lang="bn-BD" sz="3200" b="1" dirty="0" smtClean="0">
                <a:solidFill>
                  <a:srgbClr val="00B050"/>
                </a:solidFill>
                <a:latin typeface="NikoshBAN" pitchFamily="2" charset="0"/>
                <a:cs typeface="NikoshBAN" pitchFamily="2" charset="0"/>
              </a:rPr>
              <a:t>স</a:t>
            </a:r>
            <a:r>
              <a:rPr lang="en-US" sz="3200" b="1" dirty="0" smtClean="0">
                <a:solidFill>
                  <a:srgbClr val="00B050"/>
                </a:solidFill>
                <a:latin typeface="NikoshBAN" pitchFamily="2" charset="0"/>
                <a:cs typeface="NikoshBAN" pitchFamily="2" charset="0"/>
              </a:rPr>
              <a:t>ঃ</a:t>
            </a:r>
            <a:r>
              <a:rPr lang="bn-BD" sz="3200" b="1" dirty="0" smtClean="0">
                <a:solidFill>
                  <a:srgbClr val="00B050"/>
                </a:solidFill>
                <a:latin typeface="NikoshBAN" pitchFamily="2" charset="0"/>
                <a:cs typeface="NikoshBAN" pitchFamily="2" charset="0"/>
              </a:rPr>
              <a:t> প্রা</a:t>
            </a:r>
            <a:r>
              <a:rPr lang="en-US" sz="3200" b="1" dirty="0" smtClean="0">
                <a:solidFill>
                  <a:srgbClr val="00B050"/>
                </a:solidFill>
                <a:latin typeface="NikoshBAN" pitchFamily="2" charset="0"/>
                <a:cs typeface="NikoshBAN" pitchFamily="2" charset="0"/>
              </a:rPr>
              <a:t>ঃ</a:t>
            </a:r>
            <a:r>
              <a:rPr lang="bn-BD" sz="3200" b="1" dirty="0" smtClean="0">
                <a:solidFill>
                  <a:srgbClr val="00B050"/>
                </a:solidFill>
                <a:latin typeface="NikoshBAN" pitchFamily="2" charset="0"/>
                <a:cs typeface="NikoshBAN" pitchFamily="2" charset="0"/>
              </a:rPr>
              <a:t> বিদ্যালয়</a:t>
            </a:r>
            <a:endParaRPr lang="en-US" sz="3200" b="1" dirty="0" smtClean="0">
              <a:solidFill>
                <a:srgbClr val="00B050"/>
              </a:solidFill>
              <a:latin typeface="NikoshBAN" pitchFamily="2" charset="0"/>
              <a:cs typeface="NikoshBAN" pitchFamily="2" charset="0"/>
            </a:endParaRPr>
          </a:p>
          <a:p>
            <a:pPr algn="ctr"/>
            <a:r>
              <a:rPr lang="en-US" sz="3200" b="1" dirty="0" err="1" smtClean="0">
                <a:solidFill>
                  <a:srgbClr val="00B050"/>
                </a:solidFill>
                <a:latin typeface="NikoshBAN" pitchFamily="2" charset="0"/>
                <a:cs typeface="NikoshBAN" pitchFamily="2" charset="0"/>
              </a:rPr>
              <a:t>নাচোল</a:t>
            </a:r>
            <a:r>
              <a:rPr lang="en-US" sz="3200" b="1" dirty="0" smtClean="0">
                <a:solidFill>
                  <a:srgbClr val="00B050"/>
                </a:solidFill>
                <a:latin typeface="NikoshBAN" pitchFamily="2" charset="0"/>
                <a:cs typeface="NikoshBAN" pitchFamily="2" charset="0"/>
              </a:rPr>
              <a:t>, </a:t>
            </a:r>
            <a:r>
              <a:rPr lang="en-US" sz="3200" b="1" dirty="0" err="1" smtClean="0">
                <a:solidFill>
                  <a:srgbClr val="00B050"/>
                </a:solidFill>
                <a:latin typeface="NikoshBAN" pitchFamily="2" charset="0"/>
                <a:cs typeface="NikoshBAN" pitchFamily="2" charset="0"/>
              </a:rPr>
              <a:t>চাঁপাই</a:t>
            </a:r>
            <a:r>
              <a:rPr lang="en-US" sz="3200" b="1" dirty="0" smtClean="0">
                <a:solidFill>
                  <a:srgbClr val="00B050"/>
                </a:solidFill>
                <a:latin typeface="NikoshBAN" pitchFamily="2" charset="0"/>
                <a:cs typeface="NikoshBAN" pitchFamily="2" charset="0"/>
              </a:rPr>
              <a:t> </a:t>
            </a:r>
            <a:r>
              <a:rPr lang="en-US" sz="3200" b="1" dirty="0" err="1" smtClean="0">
                <a:solidFill>
                  <a:srgbClr val="00B050"/>
                </a:solidFill>
                <a:latin typeface="NikoshBAN" pitchFamily="2" charset="0"/>
                <a:cs typeface="NikoshBAN" pitchFamily="2" charset="0"/>
              </a:rPr>
              <a:t>নবাবগঞ্জ</a:t>
            </a:r>
            <a:r>
              <a:rPr lang="en-US" sz="3200" b="1" dirty="0" smtClean="0">
                <a:solidFill>
                  <a:srgbClr val="00B050"/>
                </a:solidFill>
                <a:latin typeface="NikoshBAN" pitchFamily="2" charset="0"/>
                <a:cs typeface="NikoshBAN" pitchFamily="2" charset="0"/>
              </a:rPr>
              <a:t> </a:t>
            </a:r>
          </a:p>
          <a:p>
            <a:pPr algn="ctr"/>
            <a:r>
              <a:rPr lang="en-US" sz="3200" b="1" dirty="0" err="1" smtClean="0">
                <a:solidFill>
                  <a:srgbClr val="00B050"/>
                </a:solidFill>
                <a:latin typeface="NikoshBAN" pitchFamily="2" charset="0"/>
                <a:cs typeface="NikoshBAN" pitchFamily="2" charset="0"/>
              </a:rPr>
              <a:t>ইমেইলঃ</a:t>
            </a:r>
            <a:r>
              <a:rPr lang="en-US" sz="3200" b="1" dirty="0" smtClean="0">
                <a:solidFill>
                  <a:srgbClr val="00B050"/>
                </a:solidFill>
                <a:latin typeface="NikoshBAN" pitchFamily="2" charset="0"/>
                <a:cs typeface="NikoshBAN" pitchFamily="2" charset="0"/>
              </a:rPr>
              <a:t> </a:t>
            </a:r>
            <a:r>
              <a:rPr lang="en-US" sz="3200" b="1" dirty="0" smtClean="0">
                <a:solidFill>
                  <a:srgbClr val="00B050"/>
                </a:solidFill>
                <a:latin typeface="Times New Roman" panose="02020603050405020304" pitchFamily="18" charset="0"/>
                <a:cs typeface="Times New Roman" panose="02020603050405020304" pitchFamily="18" charset="0"/>
              </a:rPr>
              <a:t>foridapti1982@ gmail.com</a:t>
            </a:r>
            <a:endParaRPr lang="en-US" sz="3200" b="1" dirty="0" smtClean="0">
              <a:solidFill>
                <a:srgbClr val="00B050"/>
              </a:solidFill>
              <a:latin typeface="NikoshBAN" pitchFamily="2" charset="0"/>
              <a:cs typeface="NikoshBAN" pitchFamily="2" charset="0"/>
            </a:endParaRPr>
          </a:p>
          <a:p>
            <a:pPr algn="ctr"/>
            <a:endParaRPr lang="bn-BD" sz="2000" b="1" dirty="0" smtClean="0">
              <a:ln>
                <a:solidFill>
                  <a:schemeClr val="tx1"/>
                </a:solidFill>
              </a:ln>
            </a:endParaRPr>
          </a:p>
          <a:p>
            <a:pPr algn="ctr"/>
            <a:r>
              <a:rPr lang="bn-BD" sz="2800" b="1" dirty="0" smtClean="0">
                <a:ln>
                  <a:solidFill>
                    <a:schemeClr val="tx1"/>
                  </a:solidFill>
                </a:ln>
                <a:cs typeface="NikoshBAN" pitchFamily="2" charset="0"/>
              </a:rPr>
              <a:t>  </a:t>
            </a:r>
            <a:r>
              <a:rPr lang="en-US" sz="2800" b="1" dirty="0" smtClean="0">
                <a:ln>
                  <a:solidFill>
                    <a:schemeClr val="tx1"/>
                  </a:solidFill>
                </a:ln>
                <a:cs typeface="NikoshBAN" pitchFamily="2" charset="0"/>
              </a:rPr>
              <a:t> </a:t>
            </a:r>
            <a:r>
              <a:rPr lang="bn-BD" sz="2800" b="1" dirty="0" smtClean="0">
                <a:ln>
                  <a:solidFill>
                    <a:schemeClr val="tx1"/>
                  </a:solidFill>
                </a:ln>
                <a:cs typeface="NikoshBAN" pitchFamily="2" charset="0"/>
              </a:rPr>
              <a:t> </a:t>
            </a:r>
            <a:endParaRPr lang="en-US" sz="2800" b="1" dirty="0">
              <a:ln>
                <a:solidFill>
                  <a:schemeClr val="tx1"/>
                </a:solidFill>
              </a:ln>
              <a:cs typeface="NikoshBAN" pitchFamily="2" charset="0"/>
            </a:endParaRPr>
          </a:p>
        </p:txBody>
      </p:sp>
      <p:sp>
        <p:nvSpPr>
          <p:cNvPr id="4" name="TextBox 11"/>
          <p:cNvSpPr txBox="1"/>
          <p:nvPr/>
        </p:nvSpPr>
        <p:spPr>
          <a:xfrm>
            <a:off x="502984" y="2982414"/>
            <a:ext cx="431561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000" b="1" dirty="0" smtClean="0">
                <a:solidFill>
                  <a:srgbClr val="00B050"/>
                </a:solidFill>
                <a:latin typeface="NikoshBAN" pitchFamily="2" charset="0"/>
                <a:cs typeface="NikoshBAN" pitchFamily="2" charset="0"/>
              </a:rPr>
              <a:t>মোসাঃ ফরিদা ইয়াসমিন</a:t>
            </a:r>
            <a:r>
              <a:rPr lang="bn-IN" sz="3600" b="1" dirty="0" smtClean="0">
                <a:solidFill>
                  <a:srgbClr val="00B050"/>
                </a:solidFill>
                <a:latin typeface="NikoshBAN" pitchFamily="2" charset="0"/>
                <a:cs typeface="NikoshBAN" pitchFamily="2" charset="0"/>
              </a:rPr>
              <a:t> </a:t>
            </a:r>
            <a:endParaRPr lang="en-US" sz="4000" b="1" dirty="0">
              <a:solidFill>
                <a:srgbClr val="00B050"/>
              </a:solidFill>
              <a:latin typeface="NikoshBAN" pitchFamily="2" charset="0"/>
              <a:cs typeface="NikoshBAN" pitchFamily="2" charset="0"/>
            </a:endParaRPr>
          </a:p>
        </p:txBody>
      </p:sp>
      <p:sp>
        <p:nvSpPr>
          <p:cNvPr id="5" name="TextBox 10"/>
          <p:cNvSpPr txBox="1"/>
          <p:nvPr/>
        </p:nvSpPr>
        <p:spPr>
          <a:xfrm>
            <a:off x="7183844" y="3120896"/>
            <a:ext cx="485575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800" b="1" dirty="0" smtClean="0">
                <a:solidFill>
                  <a:srgbClr val="0070C0"/>
                </a:solidFill>
                <a:latin typeface="NikoshBAN" panose="02000000000000000000" pitchFamily="2" charset="0"/>
                <a:cs typeface="NikoshBAN" panose="02000000000000000000" pitchFamily="2" charset="0"/>
              </a:rPr>
              <a:t>শ্রে</a:t>
            </a:r>
            <a:r>
              <a:rPr lang="bn-BD" sz="2800" b="1" dirty="0" smtClean="0">
                <a:solidFill>
                  <a:srgbClr val="0070C0"/>
                </a:solidFill>
                <a:latin typeface="NikoshBAN" panose="02000000000000000000" pitchFamily="2" charset="0"/>
                <a:cs typeface="NikoshBAN" panose="02000000000000000000" pitchFamily="2" charset="0"/>
              </a:rPr>
              <a:t>ণিঃ</a:t>
            </a:r>
            <a:r>
              <a:rPr lang="bn-IN" sz="2800" b="1" dirty="0" smtClean="0">
                <a:solidFill>
                  <a:srgbClr val="0070C0"/>
                </a:solidFill>
                <a:latin typeface="NikoshBAN" panose="02000000000000000000" pitchFamily="2" charset="0"/>
                <a:cs typeface="NikoshBAN" panose="02000000000000000000" pitchFamily="2" charset="0"/>
              </a:rPr>
              <a:t> তৃতীয়</a:t>
            </a:r>
            <a:r>
              <a:rPr lang="bn-BD" sz="2800" b="1" dirty="0" smtClean="0">
                <a:solidFill>
                  <a:srgbClr val="0070C0"/>
                </a:solidFill>
                <a:latin typeface="NikoshBAN" panose="02000000000000000000" pitchFamily="2" charset="0"/>
                <a:cs typeface="NikoshBAN" panose="02000000000000000000" pitchFamily="2" charset="0"/>
              </a:rPr>
              <a:t> </a:t>
            </a:r>
          </a:p>
          <a:p>
            <a:r>
              <a:rPr lang="bn-IN" sz="2800" b="1" dirty="0" smtClean="0">
                <a:solidFill>
                  <a:srgbClr val="0070C0"/>
                </a:solidFill>
                <a:latin typeface="NikoshBAN" panose="02000000000000000000" pitchFamily="2" charset="0"/>
                <a:cs typeface="NikoshBAN" panose="02000000000000000000" pitchFamily="2" charset="0"/>
              </a:rPr>
              <a:t>বিষয়ঃ প্রাথমিক বিজ্ঞান</a:t>
            </a:r>
            <a:endParaRPr lang="bn-BD" sz="2800" b="1" dirty="0" smtClean="0">
              <a:solidFill>
                <a:srgbClr val="0070C0"/>
              </a:solidFill>
              <a:latin typeface="NikoshBAN" panose="02000000000000000000" pitchFamily="2" charset="0"/>
              <a:cs typeface="NikoshBAN" panose="02000000000000000000" pitchFamily="2" charset="0"/>
            </a:endParaRPr>
          </a:p>
          <a:p>
            <a:r>
              <a:rPr lang="bn-IN" sz="2800" b="1" dirty="0" smtClean="0">
                <a:solidFill>
                  <a:srgbClr val="0070C0"/>
                </a:solidFill>
                <a:latin typeface="NikoshBAN" panose="02000000000000000000" pitchFamily="2" charset="0"/>
                <a:cs typeface="NikoshBAN" panose="02000000000000000000" pitchFamily="2" charset="0"/>
              </a:rPr>
              <a:t>অধ্যায়ঃ ৭</a:t>
            </a:r>
          </a:p>
          <a:p>
            <a:r>
              <a:rPr lang="bn-IN" sz="2800" b="1" dirty="0" smtClean="0">
                <a:solidFill>
                  <a:srgbClr val="0070C0"/>
                </a:solidFill>
                <a:latin typeface="NikoshBAN" panose="02000000000000000000" pitchFamily="2" charset="0"/>
                <a:cs typeface="NikoshBAN" panose="02000000000000000000" pitchFamily="2" charset="0"/>
              </a:rPr>
              <a:t>পাঠঃ সুষম খাদ্য</a:t>
            </a:r>
          </a:p>
          <a:p>
            <a:r>
              <a:rPr lang="bn-IN" sz="2800" b="1" dirty="0" smtClean="0">
                <a:solidFill>
                  <a:srgbClr val="0070C0"/>
                </a:solidFill>
                <a:latin typeface="NikoshBAN" panose="02000000000000000000" pitchFamily="2" charset="0"/>
                <a:cs typeface="NikoshBAN" panose="02000000000000000000" pitchFamily="2" charset="0"/>
              </a:rPr>
              <a:t>সময়ঃ</a:t>
            </a:r>
            <a:r>
              <a:rPr lang="bn-BD" sz="2800" b="1" dirty="0" smtClean="0">
                <a:solidFill>
                  <a:srgbClr val="0070C0"/>
                </a:solidFill>
                <a:latin typeface="NikoshBAN" panose="02000000000000000000" pitchFamily="2" charset="0"/>
                <a:cs typeface="NikoshBAN" panose="02000000000000000000" pitchFamily="2" charset="0"/>
              </a:rPr>
              <a:t> </a:t>
            </a:r>
            <a:r>
              <a:rPr lang="bn-IN" sz="2800" b="1" dirty="0" smtClean="0">
                <a:solidFill>
                  <a:srgbClr val="0070C0"/>
                </a:solidFill>
                <a:latin typeface="NikoshBAN" panose="02000000000000000000" pitchFamily="2" charset="0"/>
                <a:cs typeface="NikoshBAN" panose="02000000000000000000" pitchFamily="2" charset="0"/>
              </a:rPr>
              <a:t>৩৫ মিনিট</a:t>
            </a:r>
          </a:p>
          <a:p>
            <a:r>
              <a:rPr lang="bn-IN" sz="2800" b="1" dirty="0" smtClean="0">
                <a:solidFill>
                  <a:srgbClr val="0070C0"/>
                </a:solidFill>
                <a:latin typeface="NikoshBAN" panose="02000000000000000000" pitchFamily="2" charset="0"/>
                <a:cs typeface="NikoshBAN" panose="02000000000000000000" pitchFamily="2" charset="0"/>
              </a:rPr>
              <a:t>তারিখঃ ১২/০২/২০২১</a:t>
            </a:r>
            <a:r>
              <a:rPr lang="bn-BD" sz="2800" b="1" dirty="0" smtClean="0">
                <a:solidFill>
                  <a:srgbClr val="0070C0"/>
                </a:solidFill>
                <a:latin typeface="NikoshBAN" panose="02000000000000000000" pitchFamily="2" charset="0"/>
                <a:cs typeface="NikoshBAN" panose="02000000000000000000" pitchFamily="2" charset="0"/>
              </a:rPr>
              <a:t> </a:t>
            </a:r>
            <a:endParaRPr lang="en-SG" sz="2800" b="1" dirty="0">
              <a:solidFill>
                <a:srgbClr val="0070C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394" y="487469"/>
            <a:ext cx="1994152" cy="23836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Explosion 1 6"/>
          <p:cNvSpPr/>
          <p:nvPr/>
        </p:nvSpPr>
        <p:spPr>
          <a:xfrm>
            <a:off x="3763980" y="268584"/>
            <a:ext cx="4474487" cy="1887069"/>
          </a:xfrm>
          <a:prstGeom prst="irregularSeal1">
            <a:avLst/>
          </a:prstGeom>
          <a:solidFill>
            <a:schemeClr val="bg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a:ln w="1905"/>
                <a:solidFill>
                  <a:srgbClr val="0070C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পরিচিতি</a:t>
            </a:r>
            <a:endParaRPr lang="en-US" sz="6000" dirty="0">
              <a:solidFill>
                <a:srgbClr val="0070C0"/>
              </a:solidFill>
            </a:endParaRPr>
          </a:p>
        </p:txBody>
      </p:sp>
      <p:pic>
        <p:nvPicPr>
          <p:cNvPr id="8" name="Picture 7"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3749" y="524875"/>
            <a:ext cx="1867533" cy="23462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11346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3517106" y="585341"/>
            <a:ext cx="5157788" cy="707886"/>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dirty="0" smtClean="0">
                <a:latin typeface="NikoshBAN" pitchFamily="2" charset="0"/>
                <a:cs typeface="NikoshBAN" pitchFamily="2" charset="0"/>
              </a:rPr>
              <a:t>পাঠ্যবইয়ের সাথে সংযোগ</a:t>
            </a:r>
            <a:endParaRPr lang="en-GB" sz="4000" b="1" dirty="0">
              <a:latin typeface="NikoshBAN" pitchFamily="2" charset="0"/>
              <a:cs typeface="NikoshBAN" pitchFamily="2" charset="0"/>
            </a:endParaRPr>
          </a:p>
        </p:txBody>
      </p:sp>
      <p:grpSp>
        <p:nvGrpSpPr>
          <p:cNvPr id="7" name="Group 6"/>
          <p:cNvGrpSpPr/>
          <p:nvPr/>
        </p:nvGrpSpPr>
        <p:grpSpPr>
          <a:xfrm>
            <a:off x="-128588" y="0"/>
            <a:ext cx="12192000" cy="6858000"/>
            <a:chOff x="0" y="0"/>
            <a:chExt cx="12192000" cy="6858000"/>
          </a:xfrm>
        </p:grpSpPr>
        <p:grpSp>
          <p:nvGrpSpPr>
            <p:cNvPr id="6" name="Group 5"/>
            <p:cNvGrpSpPr/>
            <p:nvPr/>
          </p:nvGrpSpPr>
          <p:grpSpPr>
            <a:xfrm>
              <a:off x="0" y="0"/>
              <a:ext cx="12192000" cy="6858000"/>
              <a:chOff x="0" y="0"/>
              <a:chExt cx="12192000" cy="68580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926" y="1091967"/>
                <a:ext cx="4052146" cy="5092775"/>
              </a:xfrm>
              <a:prstGeom prst="rect">
                <a:avLst/>
              </a:prstGeom>
            </p:spPr>
          </p:pic>
        </p:gr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2322" y="1529308"/>
              <a:ext cx="3505941" cy="4541134"/>
            </a:xfrm>
            <a:prstGeom prst="rect">
              <a:avLst/>
            </a:prstGeom>
          </p:spPr>
        </p:pic>
      </p:grpSp>
      <p:sp>
        <p:nvSpPr>
          <p:cNvPr id="8" name="TextBox 7"/>
          <p:cNvSpPr txBox="1"/>
          <p:nvPr/>
        </p:nvSpPr>
        <p:spPr>
          <a:xfrm>
            <a:off x="3153488" y="605978"/>
            <a:ext cx="4758850" cy="923330"/>
          </a:xfrm>
          <a:prstGeom prst="rect">
            <a:avLst/>
          </a:prstGeom>
          <a:noFill/>
        </p:spPr>
        <p:txBody>
          <a:bodyPr wrap="square" rtlCol="0">
            <a:spAutoFit/>
          </a:bodyPr>
          <a:lstStyle/>
          <a:p>
            <a:r>
              <a:rPr lang="bn-IN" sz="5400" b="1" dirty="0" smtClean="0">
                <a:solidFill>
                  <a:srgbClr val="002060"/>
                </a:solidFill>
                <a:latin typeface="NikoshBAN" panose="02000000000000000000" pitchFamily="2" charset="0"/>
                <a:cs typeface="NikoshBAN" panose="02000000000000000000" pitchFamily="2" charset="0"/>
              </a:rPr>
              <a:t>বইয়ের সাথে সংযোগ</a:t>
            </a:r>
            <a:endParaRPr lang="en-US" sz="54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9980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8" y="0"/>
            <a:ext cx="12192000" cy="6858000"/>
          </a:xfrm>
          <a:prstGeom prst="rect">
            <a:avLst/>
          </a:prstGeom>
        </p:spPr>
      </p:pic>
      <p:sp>
        <p:nvSpPr>
          <p:cNvPr id="3"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3357562" y="895914"/>
            <a:ext cx="3157538" cy="707886"/>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err="1" smtClean="0">
                <a:latin typeface="NikoshBAN" pitchFamily="2" charset="0"/>
                <a:cs typeface="NikoshBAN" pitchFamily="2" charset="0"/>
              </a:rPr>
              <a:t>শূন্যস্থান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পূরণ</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কর</a:t>
            </a:r>
            <a:r>
              <a:rPr lang="en-US" sz="4000" b="1" dirty="0" err="1">
                <a:latin typeface="NikoshBAN" pitchFamily="2" charset="0"/>
                <a:cs typeface="NikoshBAN" pitchFamily="2" charset="0"/>
              </a:rPr>
              <a:t>ঃ</a:t>
            </a:r>
            <a:endParaRPr lang="en-GB" sz="4000" b="1" dirty="0">
              <a:latin typeface="NikoshBAN" pitchFamily="2" charset="0"/>
              <a:cs typeface="NikoshBAN" pitchFamily="2" charset="0"/>
            </a:endParaRPr>
          </a:p>
        </p:txBody>
      </p:sp>
      <p:sp>
        <p:nvSpPr>
          <p:cNvPr id="4"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952499" y="1603800"/>
            <a:ext cx="9891713" cy="3785652"/>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smtClean="0">
                <a:solidFill>
                  <a:srgbClr val="002060"/>
                </a:solidFill>
                <a:latin typeface="NikoshBAN" pitchFamily="2" charset="0"/>
                <a:cs typeface="NikoshBAN" pitchFamily="2" charset="0"/>
              </a:rPr>
              <a:t>(ক) </a:t>
            </a:r>
            <a:r>
              <a:rPr lang="en-US" sz="4000" b="1" dirty="0" err="1" smtClean="0">
                <a:solidFill>
                  <a:srgbClr val="002060"/>
                </a:solidFill>
                <a:latin typeface="NikoshBAN" pitchFamily="2" charset="0"/>
                <a:cs typeface="NikoshBAN" pitchFamily="2" charset="0"/>
              </a:rPr>
              <a:t>মানুষ</a:t>
            </a:r>
            <a:r>
              <a:rPr lang="en-US" sz="4000" b="1" dirty="0" smtClean="0">
                <a:solidFill>
                  <a:srgbClr val="002060"/>
                </a:solidFill>
                <a:latin typeface="NikoshBAN" pitchFamily="2" charset="0"/>
                <a:cs typeface="NikoshBAN" pitchFamily="2" charset="0"/>
              </a:rPr>
              <a:t> ও </a:t>
            </a:r>
            <a:r>
              <a:rPr lang="en-US" sz="4000" b="1" dirty="0" err="1" smtClean="0">
                <a:solidFill>
                  <a:srgbClr val="002060"/>
                </a:solidFill>
                <a:latin typeface="NikoshBAN" pitchFamily="2" charset="0"/>
                <a:cs typeface="NikoshBAN" pitchFamily="2" charset="0"/>
              </a:rPr>
              <a:t>অন্যান্য</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সকল</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প্রাণীরই</a:t>
            </a:r>
            <a:r>
              <a:rPr lang="en-US" sz="4000" b="1" dirty="0" smtClean="0">
                <a:solidFill>
                  <a:srgbClr val="002060"/>
                </a:solidFill>
                <a:latin typeface="NikoshBAN" pitchFamily="2" charset="0"/>
                <a:cs typeface="NikoshBAN" pitchFamily="2" charset="0"/>
              </a:rPr>
              <a:t> ---------- </a:t>
            </a:r>
            <a:r>
              <a:rPr lang="en-US" sz="4000" b="1" dirty="0" err="1" smtClean="0">
                <a:solidFill>
                  <a:srgbClr val="002060"/>
                </a:solidFill>
                <a:latin typeface="NikoshBAN" pitchFamily="2" charset="0"/>
                <a:cs typeface="NikoshBAN" pitchFamily="2" charset="0"/>
              </a:rPr>
              <a:t>প্রয়োজন</a:t>
            </a:r>
            <a:r>
              <a:rPr lang="en-US" sz="4000" b="1" dirty="0" smtClean="0">
                <a:solidFill>
                  <a:srgbClr val="002060"/>
                </a:solidFill>
                <a:latin typeface="NikoshBAN" pitchFamily="2" charset="0"/>
                <a:cs typeface="NikoshBAN" pitchFamily="2" charset="0"/>
              </a:rPr>
              <a:t>।</a:t>
            </a:r>
          </a:p>
          <a:p>
            <a:r>
              <a:rPr lang="en-US" sz="4000" b="1" dirty="0" smtClean="0">
                <a:solidFill>
                  <a:srgbClr val="002060"/>
                </a:solidFill>
                <a:latin typeface="NikoshBAN" pitchFamily="2" charset="0"/>
                <a:cs typeface="NikoshBAN" pitchFamily="2" charset="0"/>
              </a:rPr>
              <a:t>(খ) </a:t>
            </a:r>
            <a:r>
              <a:rPr lang="en-US" sz="4000" b="1" dirty="0" err="1" smtClean="0">
                <a:solidFill>
                  <a:srgbClr val="002060"/>
                </a:solidFill>
                <a:latin typeface="NikoshBAN" pitchFamily="2" charset="0"/>
                <a:cs typeface="NikoshBAN" pitchFamily="2" charset="0"/>
              </a:rPr>
              <a:t>আমরা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থেকেই</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পুষ্টি</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পেয়ে</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থাকি</a:t>
            </a:r>
            <a:r>
              <a:rPr lang="en-US" sz="4000" b="1" dirty="0" smtClean="0">
                <a:solidFill>
                  <a:srgbClr val="002060"/>
                </a:solidFill>
                <a:latin typeface="NikoshBAN" pitchFamily="2" charset="0"/>
                <a:cs typeface="NikoshBAN" pitchFamily="2" charset="0"/>
              </a:rPr>
              <a:t>।</a:t>
            </a:r>
          </a:p>
          <a:p>
            <a:r>
              <a:rPr lang="en-US" sz="4000" b="1" dirty="0" smtClean="0">
                <a:solidFill>
                  <a:srgbClr val="002060"/>
                </a:solidFill>
                <a:latin typeface="NikoshBAN" pitchFamily="2" charset="0"/>
                <a:cs typeface="NikoshBAN" pitchFamily="2" charset="0"/>
              </a:rPr>
              <a:t>(গ) </a:t>
            </a:r>
            <a:r>
              <a:rPr lang="en-US" sz="4000" b="1" dirty="0" err="1" smtClean="0">
                <a:solidFill>
                  <a:srgbClr val="002060"/>
                </a:solidFill>
                <a:latin typeface="NikoshBAN" pitchFamily="2" charset="0"/>
                <a:cs typeface="NikoshBAN" pitchFamily="2" charset="0"/>
              </a:rPr>
              <a:t>দুধ</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ঘি</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মাখন</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পনির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প্রভৃতি</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খাদ্যে</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প্রচুর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রয়েছে</a:t>
            </a:r>
            <a:r>
              <a:rPr lang="en-US" sz="4000" b="1" dirty="0" smtClean="0">
                <a:solidFill>
                  <a:srgbClr val="002060"/>
                </a:solidFill>
                <a:latin typeface="NikoshBAN" pitchFamily="2" charset="0"/>
                <a:cs typeface="NikoshBAN" pitchFamily="2" charset="0"/>
              </a:rPr>
              <a:t>।</a:t>
            </a:r>
          </a:p>
          <a:p>
            <a:r>
              <a:rPr lang="en-US" sz="4000" b="1" dirty="0" smtClean="0">
                <a:solidFill>
                  <a:srgbClr val="002060"/>
                </a:solidFill>
                <a:latin typeface="NikoshBAN" pitchFamily="2" charset="0"/>
                <a:cs typeface="NikoshBAN" pitchFamily="2" charset="0"/>
              </a:rPr>
              <a:t>(ঘ) ----------ও </a:t>
            </a:r>
            <a:r>
              <a:rPr lang="en-US" sz="4000" b="1" dirty="0" err="1" smtClean="0">
                <a:solidFill>
                  <a:srgbClr val="002060"/>
                </a:solidFill>
                <a:latin typeface="NikoshBAN" pitchFamily="2" charset="0"/>
                <a:cs typeface="NikoshBAN" pitchFamily="2" charset="0"/>
              </a:rPr>
              <a:t>খনিজ</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লবণ</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আমাদের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দেহ</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কর্মক্ষম</a:t>
            </a:r>
            <a:r>
              <a:rPr lang="en-US" sz="4000" b="1" dirty="0" smtClean="0">
                <a:solidFill>
                  <a:srgbClr val="002060"/>
                </a:solidFill>
                <a:latin typeface="NikoshBAN" pitchFamily="2" charset="0"/>
                <a:cs typeface="NikoshBAN" pitchFamily="2" charset="0"/>
              </a:rPr>
              <a:t> ও </a:t>
            </a:r>
            <a:r>
              <a:rPr lang="en-US" sz="4000" b="1" dirty="0" err="1" smtClean="0">
                <a:solidFill>
                  <a:srgbClr val="002060"/>
                </a:solidFill>
                <a:latin typeface="NikoshBAN" pitchFamily="2" charset="0"/>
                <a:cs typeface="NikoshBAN" pitchFamily="2" charset="0"/>
              </a:rPr>
              <a:t>সুস্থ</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রাখে</a:t>
            </a:r>
            <a:r>
              <a:rPr lang="en-US" sz="4000" b="1" dirty="0" smtClean="0">
                <a:solidFill>
                  <a:srgbClr val="002060"/>
                </a:solidFill>
                <a:latin typeface="NikoshBAN" pitchFamily="2" charset="0"/>
                <a:cs typeface="NikoshBAN" pitchFamily="2" charset="0"/>
              </a:rPr>
              <a:t>।</a:t>
            </a:r>
          </a:p>
          <a:p>
            <a:r>
              <a:rPr lang="en-US" sz="4000" b="1" dirty="0" smtClean="0">
                <a:solidFill>
                  <a:srgbClr val="002060"/>
                </a:solidFill>
                <a:latin typeface="NikoshBAN" pitchFamily="2" charset="0"/>
                <a:cs typeface="NikoshBAN" pitchFamily="2" charset="0"/>
              </a:rPr>
              <a:t>(ঙ) ------</a:t>
            </a:r>
            <a:r>
              <a:rPr lang="en-US" sz="4000" b="1" dirty="0" err="1" smtClean="0">
                <a:solidFill>
                  <a:srgbClr val="002060"/>
                </a:solidFill>
                <a:latin typeface="NikoshBAN" pitchFamily="2" charset="0"/>
                <a:cs typeface="NikoshBAN" pitchFamily="2" charset="0"/>
              </a:rPr>
              <a:t>খাদ্য</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দেহকে</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সুস্থ</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এবং</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শক্তিশালি</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করে</a:t>
            </a:r>
            <a:r>
              <a:rPr lang="en-US" sz="4000" b="1" dirty="0" smtClean="0">
                <a:solidFill>
                  <a:srgbClr val="002060"/>
                </a:solidFill>
                <a:latin typeface="NikoshBAN" pitchFamily="2" charset="0"/>
                <a:cs typeface="NikoshBAN" pitchFamily="2" charset="0"/>
              </a:rPr>
              <a:t>।</a:t>
            </a:r>
            <a:endParaRPr lang="en-GB" sz="4000" b="1" dirty="0">
              <a:solidFill>
                <a:srgbClr val="002060"/>
              </a:solidFill>
              <a:latin typeface="NikoshBAN" pitchFamily="2" charset="0"/>
              <a:cs typeface="NikoshBAN" pitchFamily="2" charset="0"/>
            </a:endParaRPr>
          </a:p>
        </p:txBody>
      </p:sp>
      <p:sp>
        <p:nvSpPr>
          <p:cNvPr id="6"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12753974" y="2378033"/>
            <a:ext cx="1419225" cy="707886"/>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dirty="0" smtClean="0">
                <a:solidFill>
                  <a:srgbClr val="00B0F0"/>
                </a:solidFill>
                <a:latin typeface="NikoshBAN" pitchFamily="2" charset="0"/>
                <a:cs typeface="NikoshBAN" pitchFamily="2" charset="0"/>
              </a:rPr>
              <a:t>খাদ্যের</a:t>
            </a:r>
            <a:endParaRPr lang="en-GB" sz="4000" b="1" dirty="0">
              <a:solidFill>
                <a:srgbClr val="00B0F0"/>
              </a:solidFill>
              <a:latin typeface="NikoshBAN" pitchFamily="2" charset="0"/>
              <a:cs typeface="NikoshBAN" pitchFamily="2" charset="0"/>
            </a:endParaRPr>
          </a:p>
        </p:txBody>
      </p:sp>
      <p:sp>
        <p:nvSpPr>
          <p:cNvPr id="7"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12949236" y="3152266"/>
            <a:ext cx="1019176" cy="707886"/>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dirty="0" smtClean="0">
                <a:solidFill>
                  <a:srgbClr val="00B0F0"/>
                </a:solidFill>
                <a:latin typeface="NikoshBAN" pitchFamily="2" charset="0"/>
                <a:cs typeface="NikoshBAN" pitchFamily="2" charset="0"/>
              </a:rPr>
              <a:t>খাদ্য</a:t>
            </a:r>
            <a:endParaRPr lang="en-GB" sz="4000" b="1" dirty="0">
              <a:solidFill>
                <a:srgbClr val="00B0F0"/>
              </a:solidFill>
              <a:latin typeface="NikoshBAN" pitchFamily="2" charset="0"/>
              <a:cs typeface="NikoshBAN" pitchFamily="2" charset="0"/>
            </a:endParaRPr>
          </a:p>
        </p:txBody>
      </p:sp>
      <p:sp>
        <p:nvSpPr>
          <p:cNvPr id="8"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13144499" y="4703227"/>
            <a:ext cx="1019176" cy="707886"/>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dirty="0" smtClean="0">
                <a:solidFill>
                  <a:srgbClr val="00B0F0"/>
                </a:solidFill>
                <a:latin typeface="NikoshBAN" pitchFamily="2" charset="0"/>
                <a:cs typeface="NikoshBAN" pitchFamily="2" charset="0"/>
              </a:rPr>
              <a:t>চর্বি</a:t>
            </a:r>
            <a:endParaRPr lang="en-GB" sz="4000" b="1" dirty="0">
              <a:solidFill>
                <a:srgbClr val="00B0F0"/>
              </a:solidFill>
              <a:latin typeface="NikoshBAN" pitchFamily="2" charset="0"/>
              <a:cs typeface="NikoshBAN" pitchFamily="2" charset="0"/>
            </a:endParaRPr>
          </a:p>
        </p:txBody>
      </p:sp>
      <p:sp>
        <p:nvSpPr>
          <p:cNvPr id="9"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12665867" y="1603800"/>
            <a:ext cx="1595438" cy="707886"/>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dirty="0" smtClean="0">
                <a:solidFill>
                  <a:srgbClr val="00B0F0"/>
                </a:solidFill>
                <a:latin typeface="NikoshBAN" pitchFamily="2" charset="0"/>
                <a:cs typeface="NikoshBAN" pitchFamily="2" charset="0"/>
              </a:rPr>
              <a:t>ভিটামিন</a:t>
            </a:r>
            <a:endParaRPr lang="en-GB" sz="4000" b="1" dirty="0">
              <a:solidFill>
                <a:srgbClr val="00B0F0"/>
              </a:solidFill>
              <a:latin typeface="NikoshBAN" pitchFamily="2" charset="0"/>
              <a:cs typeface="NikoshBAN" pitchFamily="2" charset="0"/>
            </a:endParaRPr>
          </a:p>
        </p:txBody>
      </p:sp>
      <p:sp>
        <p:nvSpPr>
          <p:cNvPr id="10"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12949236" y="3924683"/>
            <a:ext cx="1019176" cy="707886"/>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b="1" dirty="0" smtClean="0">
                <a:solidFill>
                  <a:srgbClr val="00B0F0"/>
                </a:solidFill>
                <a:latin typeface="NikoshBAN" pitchFamily="2" charset="0"/>
                <a:cs typeface="NikoshBAN" pitchFamily="2" charset="0"/>
              </a:rPr>
              <a:t>সুষম</a:t>
            </a:r>
            <a:endParaRPr lang="en-GB" sz="4000" b="1"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1500083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3.7037E-7 L -0.50078 -0.13611 " pathEditMode="relative" rAng="0" ptsTypes="AA">
                                      <p:cBhvr>
                                        <p:cTn id="6" dur="2000" fill="hold"/>
                                        <p:tgtEl>
                                          <p:spTgt spid="6"/>
                                        </p:tgtEl>
                                        <p:attrNameLst>
                                          <p:attrName>ppt_x</p:attrName>
                                          <p:attrName>ppt_y</p:attrName>
                                        </p:attrNameLst>
                                      </p:cBhvr>
                                      <p:rCtr x="-25039" y="-680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3.75E-6 -2.59259E-6 L -0.83217 -0.16481 " pathEditMode="relative" rAng="0" ptsTypes="AA">
                                      <p:cBhvr>
                                        <p:cTn id="10" dur="2000" fill="hold"/>
                                        <p:tgtEl>
                                          <p:spTgt spid="7"/>
                                        </p:tgtEl>
                                        <p:attrNameLst>
                                          <p:attrName>ppt_x</p:attrName>
                                          <p:attrName>ppt_y</p:attrName>
                                        </p:attrNameLst>
                                      </p:cBhvr>
                                      <p:rCtr x="-41615" y="-8241"/>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1.875E-6 0 L -0.43502 -0.30903 " pathEditMode="relative" rAng="0" ptsTypes="AA">
                                      <p:cBhvr>
                                        <p:cTn id="14" dur="2000" fill="hold"/>
                                        <p:tgtEl>
                                          <p:spTgt spid="8"/>
                                        </p:tgtEl>
                                        <p:attrNameLst>
                                          <p:attrName>ppt_x</p:attrName>
                                          <p:attrName>ppt_y</p:attrName>
                                        </p:attrNameLst>
                                      </p:cBhvr>
                                      <p:rCtr x="-21758" y="-15463"/>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3.33333E-6 3.33333E-6 L -0.90964 0.24791 " pathEditMode="relative" rAng="0" ptsTypes="AA">
                                      <p:cBhvr>
                                        <p:cTn id="18" dur="2000" fill="hold"/>
                                        <p:tgtEl>
                                          <p:spTgt spid="9"/>
                                        </p:tgtEl>
                                        <p:attrNameLst>
                                          <p:attrName>ppt_x</p:attrName>
                                          <p:attrName>ppt_y</p:attrName>
                                        </p:attrNameLst>
                                      </p:cBhvr>
                                      <p:rCtr x="-45482" y="12384"/>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3.75E-6 -2.59259E-6 L -0.93282 0.07662 " pathEditMode="relative" rAng="0" ptsTypes="AA">
                                      <p:cBhvr>
                                        <p:cTn id="22" dur="2000" fill="hold"/>
                                        <p:tgtEl>
                                          <p:spTgt spid="10"/>
                                        </p:tgtEl>
                                        <p:attrNameLst>
                                          <p:attrName>ppt_x</p:attrName>
                                          <p:attrName>ppt_y</p:attrName>
                                        </p:attrNameLst>
                                      </p:cBhvr>
                                      <p:rCtr x="-46641" y="3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56090087"/>
              </p:ext>
            </p:extLst>
          </p:nvPr>
        </p:nvGraphicFramePr>
        <p:xfrm>
          <a:off x="766762" y="719666"/>
          <a:ext cx="10658475" cy="4549247"/>
        </p:xfrm>
        <a:graphic>
          <a:graphicData uri="http://schemas.openxmlformats.org/drawingml/2006/table">
            <a:tbl>
              <a:tblPr firstRow="1" bandRow="1">
                <a:tableStyleId>{5C22544A-7EE6-4342-B048-85BDC9FD1C3A}</a:tableStyleId>
              </a:tblPr>
              <a:tblGrid>
                <a:gridCol w="5264944"/>
                <a:gridCol w="5393531"/>
              </a:tblGrid>
              <a:tr h="370840">
                <a:tc>
                  <a:txBody>
                    <a:bodyPr/>
                    <a:lstStyle/>
                    <a:p>
                      <a:pPr algn="ctr"/>
                      <a:r>
                        <a:rPr lang="bn-IN" sz="3600" dirty="0" smtClean="0">
                          <a:latin typeface="NikoshBAN" panose="02000000000000000000" pitchFamily="2" charset="0"/>
                          <a:cs typeface="NikoshBAN" panose="02000000000000000000" pitchFamily="2" charset="0"/>
                        </a:rPr>
                        <a:t>বামপাশ</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smtClean="0">
                          <a:latin typeface="NikoshBAN" panose="02000000000000000000" pitchFamily="2" charset="0"/>
                          <a:cs typeface="NikoshBAN" panose="02000000000000000000" pitchFamily="2" charset="0"/>
                        </a:rPr>
                        <a:t>ডানপাশ</a:t>
                      </a:r>
                      <a:endParaRPr lang="en-US" sz="3600" dirty="0">
                        <a:latin typeface="NikoshBAN" panose="02000000000000000000" pitchFamily="2" charset="0"/>
                        <a:cs typeface="NikoshBAN" panose="02000000000000000000" pitchFamily="2" charset="0"/>
                      </a:endParaRPr>
                    </a:p>
                  </a:txBody>
                  <a:tcPr/>
                </a:tc>
              </a:tr>
              <a:tr h="370840">
                <a:tc>
                  <a:txBody>
                    <a:bodyPr/>
                    <a:lstStyle/>
                    <a:p>
                      <a:r>
                        <a:rPr lang="bn-IN" sz="2800" b="1" dirty="0" smtClean="0">
                          <a:latin typeface="NikoshBAN" panose="02000000000000000000" pitchFamily="2" charset="0"/>
                          <a:cs typeface="NikoshBAN" panose="02000000000000000000" pitchFamily="2" charset="0"/>
                        </a:rPr>
                        <a:t>ক) আমাদের খাদ্যের</a:t>
                      </a:r>
                      <a:r>
                        <a:rPr lang="bn-IN" sz="2800" b="1" baseline="0" dirty="0" smtClean="0">
                          <a:latin typeface="NikoshBAN" panose="02000000000000000000" pitchFamily="2" charset="0"/>
                          <a:cs typeface="NikoshBAN" panose="02000000000000000000" pitchFamily="2" charset="0"/>
                        </a:rPr>
                        <a:t> প্রধান</a:t>
                      </a:r>
                      <a:endParaRPr lang="en-US" sz="2800" b="1" dirty="0">
                        <a:latin typeface="NikoshBAN" panose="02000000000000000000" pitchFamily="2" charset="0"/>
                        <a:cs typeface="NikoshBAN" panose="02000000000000000000" pitchFamily="2" charset="0"/>
                      </a:endParaRPr>
                    </a:p>
                  </a:txBody>
                  <a:tcPr/>
                </a:tc>
                <a:tc>
                  <a:txBody>
                    <a:bodyPr/>
                    <a:lstStyle/>
                    <a:p>
                      <a:r>
                        <a:rPr lang="bn-IN" sz="2800" b="1" dirty="0" smtClean="0">
                          <a:latin typeface="NikoshBAN" panose="02000000000000000000" pitchFamily="2" charset="0"/>
                          <a:cs typeface="NikoshBAN" panose="02000000000000000000" pitchFamily="2" charset="0"/>
                        </a:rPr>
                        <a:t>১। খাদ্যের</a:t>
                      </a:r>
                      <a:r>
                        <a:rPr lang="bn-IN" sz="2800" b="1" baseline="0" dirty="0" smtClean="0">
                          <a:latin typeface="NikoshBAN" panose="02000000000000000000" pitchFamily="2" charset="0"/>
                          <a:cs typeface="NikoshBAN" panose="02000000000000000000" pitchFamily="2" charset="0"/>
                        </a:rPr>
                        <a:t> উপাদান।</a:t>
                      </a:r>
                      <a:endParaRPr lang="en-US" sz="2800" b="1" dirty="0">
                        <a:latin typeface="NikoshBAN" panose="02000000000000000000" pitchFamily="2" charset="0"/>
                        <a:cs typeface="NikoshBAN" panose="02000000000000000000" pitchFamily="2" charset="0"/>
                      </a:endParaRPr>
                    </a:p>
                  </a:txBody>
                  <a:tcPr/>
                </a:tc>
              </a:tr>
              <a:tr h="370840">
                <a:tc>
                  <a:txBody>
                    <a:bodyPr/>
                    <a:lstStyle/>
                    <a:p>
                      <a:r>
                        <a:rPr lang="bn-IN" sz="2800" b="1" dirty="0" smtClean="0">
                          <a:latin typeface="NikoshBAN" panose="02000000000000000000" pitchFamily="2" charset="0"/>
                          <a:cs typeface="NikoshBAN" panose="02000000000000000000" pitchFamily="2" charset="0"/>
                        </a:rPr>
                        <a:t>খ)</a:t>
                      </a:r>
                      <a:r>
                        <a:rPr lang="bn-IN" sz="2800" b="1" baseline="0" dirty="0" smtClean="0">
                          <a:latin typeface="NikoshBAN" panose="02000000000000000000" pitchFamily="2" charset="0"/>
                          <a:cs typeface="NikoshBAN" panose="02000000000000000000" pitchFamily="2" charset="0"/>
                        </a:rPr>
                        <a:t> ভিটামিন ও খনিজ লবণ</a:t>
                      </a:r>
                      <a:endParaRPr lang="en-US" sz="2800" b="1" dirty="0">
                        <a:latin typeface="NikoshBAN" panose="02000000000000000000" pitchFamily="2" charset="0"/>
                        <a:cs typeface="NikoshBAN" panose="02000000000000000000" pitchFamily="2" charset="0"/>
                      </a:endParaRPr>
                    </a:p>
                  </a:txBody>
                  <a:tcPr/>
                </a:tc>
                <a:tc>
                  <a:txBody>
                    <a:bodyPr/>
                    <a:lstStyle/>
                    <a:p>
                      <a:r>
                        <a:rPr lang="bn-IN" sz="2800" b="1" dirty="0" smtClean="0">
                          <a:latin typeface="NikoshBAN" panose="02000000000000000000" pitchFamily="2" charset="0"/>
                          <a:cs typeface="NikoshBAN" panose="02000000000000000000" pitchFamily="2" charset="0"/>
                        </a:rPr>
                        <a:t>২।প্রাণীজ</a:t>
                      </a:r>
                      <a:r>
                        <a:rPr lang="bn-IN" sz="2800" b="1" baseline="0" dirty="0" smtClean="0">
                          <a:latin typeface="NikoshBAN" panose="02000000000000000000" pitchFamily="2" charset="0"/>
                          <a:cs typeface="NikoshBAN" panose="02000000000000000000" pitchFamily="2" charset="0"/>
                        </a:rPr>
                        <a:t> উপাদান।</a:t>
                      </a:r>
                      <a:endParaRPr lang="en-US" sz="2800" b="1" dirty="0">
                        <a:latin typeface="NikoshBAN" panose="02000000000000000000" pitchFamily="2" charset="0"/>
                        <a:cs typeface="NikoshBAN" panose="02000000000000000000" pitchFamily="2" charset="0"/>
                      </a:endParaRPr>
                    </a:p>
                  </a:txBody>
                  <a:tcPr/>
                </a:tc>
              </a:tr>
              <a:tr h="370840">
                <a:tc>
                  <a:txBody>
                    <a:bodyPr/>
                    <a:lstStyle/>
                    <a:p>
                      <a:r>
                        <a:rPr lang="bn-IN" sz="2800" b="1" dirty="0" smtClean="0">
                          <a:latin typeface="NikoshBAN" panose="02000000000000000000" pitchFamily="2" charset="0"/>
                          <a:cs typeface="NikoshBAN" panose="02000000000000000000" pitchFamily="2" charset="0"/>
                        </a:rPr>
                        <a:t>গ)</a:t>
                      </a:r>
                      <a:r>
                        <a:rPr lang="bn-IN" sz="2800" b="1" baseline="0" dirty="0" smtClean="0">
                          <a:latin typeface="NikoshBAN" panose="02000000000000000000" pitchFamily="2" charset="0"/>
                          <a:cs typeface="NikoshBAN" panose="02000000000000000000" pitchFamily="2" charset="0"/>
                        </a:rPr>
                        <a:t> আমিষ</a:t>
                      </a:r>
                      <a:endParaRPr lang="en-US" sz="2800" b="1" dirty="0">
                        <a:latin typeface="NikoshBAN" panose="02000000000000000000" pitchFamily="2" charset="0"/>
                        <a:cs typeface="NikoshBAN" panose="02000000000000000000" pitchFamily="2" charset="0"/>
                      </a:endParaRPr>
                    </a:p>
                  </a:txBody>
                  <a:tcPr/>
                </a:tc>
                <a:tc>
                  <a:txBody>
                    <a:bodyPr/>
                    <a:lstStyle/>
                    <a:p>
                      <a:r>
                        <a:rPr lang="bn-IN" sz="2800" b="1" dirty="0" smtClean="0">
                          <a:latin typeface="NikoshBAN" panose="02000000000000000000" pitchFamily="2" charset="0"/>
                          <a:cs typeface="NikoshBAN" panose="02000000000000000000" pitchFamily="2" charset="0"/>
                        </a:rPr>
                        <a:t>৩। এবং</a:t>
                      </a:r>
                      <a:r>
                        <a:rPr lang="bn-IN" sz="2800" b="1" baseline="0" dirty="0" smtClean="0">
                          <a:latin typeface="NikoshBAN" panose="02000000000000000000" pitchFamily="2" charset="0"/>
                          <a:cs typeface="NikoshBAN" panose="02000000000000000000" pitchFamily="2" charset="0"/>
                        </a:rPr>
                        <a:t> রক্ষণাবেক্ষণে আমিষ প্রয়োজন।</a:t>
                      </a:r>
                      <a:endParaRPr lang="en-US" sz="2800" b="1" dirty="0">
                        <a:latin typeface="NikoshBAN" panose="02000000000000000000" pitchFamily="2" charset="0"/>
                        <a:cs typeface="NikoshBAN" panose="02000000000000000000" pitchFamily="2" charset="0"/>
                      </a:endParaRPr>
                    </a:p>
                  </a:txBody>
                  <a:tcPr/>
                </a:tc>
              </a:tr>
              <a:tr h="370840">
                <a:tc>
                  <a:txBody>
                    <a:bodyPr/>
                    <a:lstStyle/>
                    <a:p>
                      <a:r>
                        <a:rPr lang="bn-IN" sz="2800" b="1" dirty="0" smtClean="0">
                          <a:latin typeface="NikoshBAN" panose="02000000000000000000" pitchFamily="2" charset="0"/>
                          <a:cs typeface="NikoshBAN" panose="02000000000000000000" pitchFamily="2" charset="0"/>
                        </a:rPr>
                        <a:t>ঘ)</a:t>
                      </a:r>
                      <a:r>
                        <a:rPr lang="bn-IN" sz="2800" b="1" baseline="0" dirty="0" smtClean="0">
                          <a:latin typeface="NikoshBAN" panose="02000000000000000000" pitchFamily="2" charset="0"/>
                          <a:cs typeface="NikoshBAN" panose="02000000000000000000" pitchFamily="2" charset="0"/>
                        </a:rPr>
                        <a:t> দেহের মাংসপেশির ক্ষয়পূরণ ও রক্ত তৈরি</a:t>
                      </a:r>
                      <a:endParaRPr lang="en-US" sz="2800" b="1" dirty="0">
                        <a:latin typeface="NikoshBAN" panose="02000000000000000000" pitchFamily="2" charset="0"/>
                        <a:cs typeface="NikoshBAN" panose="02000000000000000000" pitchFamily="2" charset="0"/>
                      </a:endParaRPr>
                    </a:p>
                  </a:txBody>
                  <a:tcPr/>
                </a:tc>
                <a:tc>
                  <a:txBody>
                    <a:bodyPr/>
                    <a:lstStyle/>
                    <a:p>
                      <a:r>
                        <a:rPr lang="bn-IN" sz="2800" b="1" dirty="0" smtClean="0">
                          <a:latin typeface="NikoshBAN" panose="02000000000000000000" pitchFamily="2" charset="0"/>
                          <a:cs typeface="NikoshBAN" panose="02000000000000000000" pitchFamily="2" charset="0"/>
                        </a:rPr>
                        <a:t>৪। প্রচুর পরিমাণে আমিষ</a:t>
                      </a:r>
                      <a:r>
                        <a:rPr lang="bn-IN" sz="2800" b="1" baseline="0" dirty="0" smtClean="0">
                          <a:latin typeface="NikoshBAN" panose="02000000000000000000" pitchFamily="2" charset="0"/>
                          <a:cs typeface="NikoshBAN" panose="02000000000000000000" pitchFamily="2" charset="0"/>
                        </a:rPr>
                        <a:t> আছে।</a:t>
                      </a:r>
                      <a:endParaRPr lang="en-US" sz="2800" b="1" dirty="0">
                        <a:latin typeface="NikoshBAN" panose="02000000000000000000" pitchFamily="2" charset="0"/>
                        <a:cs typeface="NikoshBAN" panose="02000000000000000000" pitchFamily="2" charset="0"/>
                      </a:endParaRPr>
                    </a:p>
                  </a:txBody>
                  <a:tcPr/>
                </a:tc>
              </a:tr>
              <a:tr h="800207">
                <a:tc>
                  <a:txBody>
                    <a:bodyPr/>
                    <a:lstStyle/>
                    <a:p>
                      <a:r>
                        <a:rPr lang="bn-IN" sz="2800" b="1" dirty="0" smtClean="0">
                          <a:latin typeface="NikoshBAN" panose="02000000000000000000" pitchFamily="2" charset="0"/>
                          <a:cs typeface="NikoshBAN" panose="02000000000000000000" pitchFamily="2" charset="0"/>
                        </a:rPr>
                        <a:t>ঙ)</a:t>
                      </a:r>
                      <a:r>
                        <a:rPr lang="bn-IN" sz="2800" b="1" baseline="0" dirty="0" smtClean="0">
                          <a:latin typeface="NikoshBAN" panose="02000000000000000000" pitchFamily="2" charset="0"/>
                          <a:cs typeface="NikoshBAN" panose="02000000000000000000" pitchFamily="2" charset="0"/>
                        </a:rPr>
                        <a:t> মাছ, মাংস, ডিম, ডাল এবং শিমের বিচিতে</a:t>
                      </a:r>
                      <a:endParaRPr lang="en-US" sz="2800" b="1" dirty="0">
                        <a:latin typeface="NikoshBAN" panose="02000000000000000000" pitchFamily="2" charset="0"/>
                        <a:cs typeface="NikoshBAN" panose="02000000000000000000" pitchFamily="2" charset="0"/>
                      </a:endParaRPr>
                    </a:p>
                  </a:txBody>
                  <a:tcPr/>
                </a:tc>
                <a:tc>
                  <a:txBody>
                    <a:bodyPr/>
                    <a:lstStyle/>
                    <a:p>
                      <a:r>
                        <a:rPr lang="bn-IN" sz="2800" b="1" dirty="0" smtClean="0">
                          <a:latin typeface="NikoshBAN" panose="02000000000000000000" pitchFamily="2" charset="0"/>
                          <a:cs typeface="NikoshBAN" panose="02000000000000000000" pitchFamily="2" charset="0"/>
                        </a:rPr>
                        <a:t>৫। আমাদের দেহ গঠন</a:t>
                      </a:r>
                      <a:r>
                        <a:rPr lang="bn-IN" sz="2800" b="1" baseline="0" dirty="0" smtClean="0">
                          <a:latin typeface="NikoshBAN" panose="02000000000000000000" pitchFamily="2" charset="0"/>
                          <a:cs typeface="NikoshBAN" panose="02000000000000000000" pitchFamily="2" charset="0"/>
                        </a:rPr>
                        <a:t> করে।</a:t>
                      </a:r>
                      <a:endParaRPr lang="en-US" sz="2800" b="1" dirty="0">
                        <a:latin typeface="NikoshBAN" panose="02000000000000000000" pitchFamily="2" charset="0"/>
                        <a:cs typeface="NikoshBAN" panose="02000000000000000000" pitchFamily="2" charset="0"/>
                      </a:endParaRPr>
                    </a:p>
                  </a:txBody>
                  <a:tcPr/>
                </a:tc>
              </a:tr>
              <a:tr h="370840">
                <a:tc>
                  <a:txBody>
                    <a:bodyPr/>
                    <a:lstStyle/>
                    <a:p>
                      <a:endParaRPr lang="en-US" sz="2800" b="1">
                        <a:latin typeface="NikoshBAN" panose="02000000000000000000" pitchFamily="2" charset="0"/>
                        <a:cs typeface="NikoshBAN" panose="02000000000000000000" pitchFamily="2" charset="0"/>
                      </a:endParaRPr>
                    </a:p>
                  </a:txBody>
                  <a:tcPr/>
                </a:tc>
                <a:tc>
                  <a:txBody>
                    <a:bodyPr/>
                    <a:lstStyle/>
                    <a:p>
                      <a:r>
                        <a:rPr lang="bn-IN" sz="2800" b="1" dirty="0" smtClean="0">
                          <a:latin typeface="NikoshBAN" panose="02000000000000000000" pitchFamily="2" charset="0"/>
                          <a:cs typeface="NikoshBAN" panose="02000000000000000000" pitchFamily="2" charset="0"/>
                        </a:rPr>
                        <a:t>৬। প্রচুর পরিমাণে লৌহ</a:t>
                      </a:r>
                      <a:r>
                        <a:rPr lang="bn-IN" sz="2800" b="1" baseline="0" dirty="0" smtClean="0">
                          <a:latin typeface="NikoshBAN" panose="02000000000000000000" pitchFamily="2" charset="0"/>
                          <a:cs typeface="NikoshBAN" panose="02000000000000000000" pitchFamily="2" charset="0"/>
                        </a:rPr>
                        <a:t> থাকে।</a:t>
                      </a:r>
                      <a:endParaRPr lang="en-US" sz="2800" b="1" dirty="0">
                        <a:latin typeface="NikoshBAN" panose="02000000000000000000" pitchFamily="2" charset="0"/>
                        <a:cs typeface="NikoshBAN" panose="02000000000000000000" pitchFamily="2" charset="0"/>
                      </a:endParaRPr>
                    </a:p>
                  </a:txBody>
                  <a:tcPr/>
                </a:tc>
              </a:tr>
              <a:tr h="370840">
                <a:tc>
                  <a:txBody>
                    <a:bodyPr/>
                    <a:lstStyle/>
                    <a:p>
                      <a:endParaRPr lang="en-US" sz="2800" b="1">
                        <a:latin typeface="NikoshBAN" panose="02000000000000000000" pitchFamily="2" charset="0"/>
                        <a:cs typeface="NikoshBAN" panose="02000000000000000000" pitchFamily="2" charset="0"/>
                      </a:endParaRPr>
                    </a:p>
                  </a:txBody>
                  <a:tcPr/>
                </a:tc>
                <a:tc>
                  <a:txBody>
                    <a:bodyPr/>
                    <a:lstStyle/>
                    <a:p>
                      <a:r>
                        <a:rPr lang="bn-IN" sz="2800" b="1" dirty="0" smtClean="0">
                          <a:latin typeface="NikoshBAN" panose="02000000000000000000" pitchFamily="2" charset="0"/>
                          <a:cs typeface="NikoshBAN" panose="02000000000000000000" pitchFamily="2" charset="0"/>
                        </a:rPr>
                        <a:t>৭। পুষ্টি</a:t>
                      </a:r>
                      <a:r>
                        <a:rPr lang="bn-IN" sz="2800" b="1" baseline="0" dirty="0" smtClean="0">
                          <a:latin typeface="NikoshBAN" panose="02000000000000000000" pitchFamily="2" charset="0"/>
                          <a:cs typeface="NikoshBAN" panose="02000000000000000000" pitchFamily="2" charset="0"/>
                        </a:rPr>
                        <a:t> উপাদান হলো আমিষ, শর্করা এবং চর্বি।</a:t>
                      </a:r>
                      <a:endParaRPr lang="en-US" sz="2800" b="1" dirty="0">
                        <a:latin typeface="NikoshBAN" panose="02000000000000000000" pitchFamily="2" charset="0"/>
                        <a:cs typeface="NikoshBAN" panose="02000000000000000000" pitchFamily="2" charset="0"/>
                      </a:endParaRPr>
                    </a:p>
                  </a:txBody>
                  <a:tcPr/>
                </a:tc>
              </a:tr>
            </a:tbl>
          </a:graphicData>
        </a:graphic>
      </p:graphicFrame>
      <p:sp>
        <p:nvSpPr>
          <p:cNvPr id="5" name="TextBox 4"/>
          <p:cNvSpPr txBox="1"/>
          <p:nvPr/>
        </p:nvSpPr>
        <p:spPr>
          <a:xfrm>
            <a:off x="3057525" y="5672137"/>
            <a:ext cx="5414963"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ক+৭; খ+১; গ+৫; ঘ+৩; ঙ+৪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1966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688681" y="517263"/>
            <a:ext cx="2814638" cy="923330"/>
          </a:xfrm>
          <a:prstGeom prst="rect">
            <a:avLst/>
          </a:prstGeom>
          <a:noFill/>
        </p:spPr>
        <p:txBody>
          <a:bodyPr wrap="square" rtlCol="0">
            <a:spAutoFit/>
          </a:bodyPr>
          <a:lstStyle/>
          <a:p>
            <a:r>
              <a:rPr lang="bn-IN" sz="5400" b="1" dirty="0" smtClean="0">
                <a:solidFill>
                  <a:srgbClr val="002060"/>
                </a:solidFill>
                <a:latin typeface="NikoshBAN" panose="02000000000000000000" pitchFamily="2" charset="0"/>
                <a:cs typeface="NikoshBAN" panose="02000000000000000000" pitchFamily="2" charset="0"/>
              </a:rPr>
              <a:t>বাড়ির কাজ</a:t>
            </a:r>
            <a:endParaRPr lang="en-US" sz="5400" b="1"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969168" y="4673612"/>
            <a:ext cx="10510838" cy="707886"/>
          </a:xfrm>
          <a:prstGeom prst="rect">
            <a:avLst/>
          </a:prstGeom>
          <a:noFill/>
        </p:spPr>
        <p:txBody>
          <a:bodyPr wrap="square" rtlCol="0">
            <a:spAutoFit/>
          </a:bodyPr>
          <a:lstStyle/>
          <a:p>
            <a:pPr marL="571500" indent="-5715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রাতের খাবারের জন্য সুষম খাদ্যের একটি তালিকা তৈরি করবে।</a:t>
            </a:r>
            <a:endParaRPr lang="en-US" sz="4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578" y="1440593"/>
            <a:ext cx="4464843" cy="2500312"/>
          </a:xfrm>
          <a:prstGeom prst="rect">
            <a:avLst/>
          </a:prstGeom>
        </p:spPr>
      </p:pic>
    </p:spTree>
    <p:extLst>
      <p:ext uri="{BB962C8B-B14F-4D97-AF65-F5344CB8AC3E}">
        <p14:creationId xmlns:p14="http://schemas.microsoft.com/office/powerpoint/2010/main" val="1438369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7" y="1766806"/>
            <a:ext cx="8805863" cy="4388007"/>
          </a:xfrm>
          <a:prstGeom prst="rect">
            <a:avLst/>
          </a:prstGeom>
        </p:spPr>
      </p:pic>
      <p:sp>
        <p:nvSpPr>
          <p:cNvPr id="4" name="TextBox 3"/>
          <p:cNvSpPr txBox="1"/>
          <p:nvPr/>
        </p:nvSpPr>
        <p:spPr>
          <a:xfrm>
            <a:off x="3766781" y="47768"/>
            <a:ext cx="6414448" cy="2215991"/>
          </a:xfrm>
          <a:prstGeom prst="rect">
            <a:avLst/>
          </a:prstGeom>
          <a:noFill/>
        </p:spPr>
        <p:txBody>
          <a:bodyPr wrap="square" rtlCol="0">
            <a:spAutoFit/>
          </a:bodyPr>
          <a:lstStyle/>
          <a:p>
            <a:r>
              <a:rPr lang="en-US" sz="13800" b="1" dirty="0" err="1" smtClean="0">
                <a:solidFill>
                  <a:sysClr val="windowText" lastClr="000000"/>
                </a:solidFill>
                <a:latin typeface="NikoshBAN" panose="02000000000000000000" pitchFamily="2" charset="0"/>
                <a:cs typeface="NikoshBAN" panose="02000000000000000000" pitchFamily="2" charset="0"/>
              </a:rPr>
              <a:t>ধন্যবাদ</a:t>
            </a:r>
            <a:endParaRPr lang="en-US" sz="13800" b="1" dirty="0">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4726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 y="607008"/>
            <a:ext cx="10744200" cy="573664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4" y="1288333"/>
            <a:ext cx="4705548" cy="2512429"/>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362" y="950469"/>
            <a:ext cx="5216166" cy="2786063"/>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065" y="3800762"/>
            <a:ext cx="4801828" cy="2542887"/>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3461" y="3800762"/>
            <a:ext cx="4576528" cy="2515575"/>
          </a:xfrm>
          <a:prstGeom prst="rect">
            <a:avLst/>
          </a:prstGeom>
        </p:spPr>
      </p:pic>
      <p:sp>
        <p:nvSpPr>
          <p:cNvPr id="8" name="TextBox 7"/>
          <p:cNvSpPr txBox="1"/>
          <p:nvPr/>
        </p:nvSpPr>
        <p:spPr>
          <a:xfrm>
            <a:off x="2570679" y="485365"/>
            <a:ext cx="6687622" cy="584775"/>
          </a:xfrm>
          <a:prstGeom prst="rect">
            <a:avLst/>
          </a:prstGeom>
          <a:noFill/>
        </p:spPr>
        <p:txBody>
          <a:bodyPr wrap="square" rtlCol="0">
            <a:spAutoFit/>
          </a:bodyPr>
          <a:lstStyle/>
          <a:p>
            <a:r>
              <a:rPr lang="bn-IN" sz="3200" b="1" dirty="0" smtClean="0">
                <a:latin typeface="NikoshBAN" panose="02000000000000000000" pitchFamily="2" charset="0"/>
                <a:cs typeface="NikoshBAN" panose="02000000000000000000" pitchFamily="2" charset="0"/>
              </a:rPr>
              <a:t>তোমরা বলতো ছবিতে ছবিতে কী কী দেখতে পাচ্ছ?</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97624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3" y="-313253"/>
            <a:ext cx="12192000" cy="6858000"/>
          </a:xfrm>
          <a:prstGeom prst="rect">
            <a:avLst/>
          </a:prstGeom>
        </p:spPr>
      </p:pic>
      <p:sp>
        <p:nvSpPr>
          <p:cNvPr id="3" name="Rectangle 2"/>
          <p:cNvSpPr/>
          <p:nvPr/>
        </p:nvSpPr>
        <p:spPr>
          <a:xfrm>
            <a:off x="4586203" y="872609"/>
            <a:ext cx="3457660" cy="923330"/>
          </a:xfrm>
          <a:prstGeom prst="rect">
            <a:avLst/>
          </a:prstGeom>
        </p:spPr>
        <p:txBody>
          <a:bodyPr wrap="square">
            <a:spAutoFit/>
          </a:bodyPr>
          <a:lstStyle/>
          <a:p>
            <a:pPr algn="ctr"/>
            <a:r>
              <a:rPr lang="bn-IN" sz="5400" dirty="0">
                <a:latin typeface="NikoshBAN" pitchFamily="2" charset="0"/>
                <a:cs typeface="NikoshBAN" pitchFamily="2" charset="0"/>
              </a:rPr>
              <a:t>আজকের পাঠ</a:t>
            </a:r>
            <a:endParaRPr lang="en-US" sz="5400" dirty="0">
              <a:latin typeface="NikoshBAN" pitchFamily="2" charset="0"/>
              <a:cs typeface="NikoshBAN" pitchFamily="2" charset="0"/>
            </a:endParaRPr>
          </a:p>
        </p:txBody>
      </p:sp>
      <p:sp>
        <p:nvSpPr>
          <p:cNvPr id="4" name="Rectangle 3"/>
          <p:cNvSpPr/>
          <p:nvPr/>
        </p:nvSpPr>
        <p:spPr>
          <a:xfrm>
            <a:off x="5015386" y="2654082"/>
            <a:ext cx="2599294" cy="923330"/>
          </a:xfrm>
          <a:prstGeom prst="rect">
            <a:avLst/>
          </a:prstGeom>
        </p:spPr>
        <p:txBody>
          <a:bodyPr wrap="square">
            <a:spAutoFit/>
          </a:bodyPr>
          <a:lstStyle/>
          <a:p>
            <a:pPr algn="ctr"/>
            <a:r>
              <a:rPr lang="en-GB" sz="5400" dirty="0" err="1">
                <a:solidFill>
                  <a:srgbClr val="0070C0"/>
                </a:solidFill>
                <a:latin typeface="NikoshBAN" pitchFamily="2" charset="0"/>
                <a:cs typeface="NikoshBAN" pitchFamily="2" charset="0"/>
              </a:rPr>
              <a:t>সুষম</a:t>
            </a:r>
            <a:r>
              <a:rPr lang="en-GB" sz="5400" dirty="0">
                <a:solidFill>
                  <a:srgbClr val="0070C0"/>
                </a:solidFill>
                <a:latin typeface="NikoshBAN" pitchFamily="2" charset="0"/>
                <a:cs typeface="NikoshBAN" pitchFamily="2" charset="0"/>
              </a:rPr>
              <a:t> </a:t>
            </a:r>
            <a:r>
              <a:rPr lang="en-GB" sz="5400" dirty="0" err="1">
                <a:solidFill>
                  <a:srgbClr val="0070C0"/>
                </a:solidFill>
                <a:latin typeface="NikoshBAN" pitchFamily="2" charset="0"/>
                <a:cs typeface="NikoshBAN" pitchFamily="2" charset="0"/>
              </a:rPr>
              <a:t>খাদ্য</a:t>
            </a:r>
            <a:endParaRPr lang="en-US" sz="54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2652687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4657725" y="813941"/>
            <a:ext cx="1943101" cy="830997"/>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b="1" dirty="0" smtClean="0">
                <a:solidFill>
                  <a:srgbClr val="002060"/>
                </a:solidFill>
                <a:latin typeface="NikoshBAN" pitchFamily="2" charset="0"/>
                <a:cs typeface="NikoshBAN" pitchFamily="2" charset="0"/>
              </a:rPr>
              <a:t>শিখনফল</a:t>
            </a:r>
            <a:endParaRPr lang="en-GB" sz="4800" b="1" dirty="0">
              <a:solidFill>
                <a:srgbClr val="002060"/>
              </a:solidFill>
              <a:latin typeface="NikoshBAN" pitchFamily="2" charset="0"/>
              <a:cs typeface="NikoshBAN" pitchFamily="2" charset="0"/>
            </a:endParaRPr>
          </a:p>
        </p:txBody>
      </p:sp>
      <p:sp>
        <p:nvSpPr>
          <p:cNvPr id="4" name="TextBox 3"/>
          <p:cNvSpPr txBox="1"/>
          <p:nvPr/>
        </p:nvSpPr>
        <p:spPr>
          <a:xfrm>
            <a:off x="1271588" y="1942921"/>
            <a:ext cx="9944100" cy="3970318"/>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৮.২.২ সুষম খাদ্য কী তা বলতে পারবে।</a:t>
            </a:r>
          </a:p>
          <a:p>
            <a:r>
              <a:rPr lang="bn-IN" sz="3600" dirty="0" smtClean="0">
                <a:latin typeface="NikoshBAN" panose="02000000000000000000" pitchFamily="2" charset="0"/>
                <a:cs typeface="NikoshBAN" panose="02000000000000000000" pitchFamily="2" charset="0"/>
              </a:rPr>
              <a:t>৮.২.৩ পুষ্টিকর খাদ্য ও সুষম খাদ্যের প্রয়োজনীয়তা উপলব্ধি করতে পারবে।</a:t>
            </a:r>
          </a:p>
          <a:p>
            <a:r>
              <a:rPr lang="bn-IN" sz="3600" dirty="0" smtClean="0">
                <a:latin typeface="NikoshBAN" panose="02000000000000000000" pitchFamily="2" charset="0"/>
                <a:cs typeface="NikoshBAN" panose="02000000000000000000" pitchFamily="2" charset="0"/>
              </a:rPr>
              <a:t>৮.৪.১ দেশি ও বিদেশি খাদ্যের মধ্যে একই ধরনের পুষ্টি রয়েছে তা বলতে পারবে।</a:t>
            </a:r>
          </a:p>
          <a:p>
            <a:r>
              <a:rPr lang="bn-IN" sz="3600" dirty="0" smtClean="0">
                <a:latin typeface="NikoshBAN" panose="02000000000000000000" pitchFamily="2" charset="0"/>
                <a:cs typeface="NikoshBAN" panose="02000000000000000000" pitchFamily="2" charset="0"/>
              </a:rPr>
              <a:t>৮.৪.২ স্বল্পমূল্যের দেশীয় খাদ্যে ও অধিক মূল্যের খাদ্যে সমান পুষ্টি রয়েছে তা বর্ণনা করতে পারবে।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6031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62" y="-65940"/>
            <a:ext cx="12192000" cy="6858000"/>
          </a:xfrm>
          <a:prstGeom prst="rect">
            <a:avLst/>
          </a:prstGeom>
        </p:spPr>
      </p:pic>
      <p:sp>
        <p:nvSpPr>
          <p:cNvPr id="6" name="TextBox 10">
            <a:extLst>
              <a:ext uri="{FF2B5EF4-FFF2-40B4-BE49-F238E27FC236}">
                <a16:creationId xmlns:lc="http://schemas.openxmlformats.org/drawingml/2006/lockedCanvas" xmlns:a16="http://schemas.microsoft.com/office/drawing/2014/main" xmlns="" id="{78F1503B-57F5-4516-970D-3B3120036730}"/>
              </a:ext>
            </a:extLst>
          </p:cNvPr>
          <p:cNvSpPr txBox="1"/>
          <p:nvPr/>
        </p:nvSpPr>
        <p:spPr>
          <a:xfrm>
            <a:off x="485775" y="1491946"/>
            <a:ext cx="5057774" cy="646331"/>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Wingdings" panose="05000000000000000000" pitchFamily="2" charset="2"/>
              <a:buChar char="q"/>
            </a:pPr>
            <a:r>
              <a:rPr lang="bn-IN" sz="3600" dirty="0" smtClean="0">
                <a:latin typeface="NikoshBAN" pitchFamily="2" charset="0"/>
                <a:cs typeface="NikoshBAN" pitchFamily="2" charset="0"/>
              </a:rPr>
              <a:t>খাদ্যের পুষ্টি উপাদানগুলো কী?</a:t>
            </a:r>
            <a:endParaRPr lang="en-GB" sz="4400" dirty="0">
              <a:latin typeface="NikoshBAN" pitchFamily="2" charset="0"/>
              <a:cs typeface="NikoshBAN" pitchFamily="2" charset="0"/>
            </a:endParaRPr>
          </a:p>
        </p:txBody>
      </p:sp>
      <p:sp>
        <p:nvSpPr>
          <p:cNvPr id="7" name="TextBox 10">
            <a:extLst>
              <a:ext uri="{FF2B5EF4-FFF2-40B4-BE49-F238E27FC236}">
                <a16:creationId xmlns:lc="http://schemas.openxmlformats.org/drawingml/2006/lockedCanvas" xmlns:a16="http://schemas.microsoft.com/office/drawing/2014/main" xmlns="" id="{78F1503B-57F5-4516-970D-3B3120036730}"/>
              </a:ext>
            </a:extLst>
          </p:cNvPr>
          <p:cNvSpPr txBox="1"/>
          <p:nvPr/>
        </p:nvSpPr>
        <p:spPr>
          <a:xfrm>
            <a:off x="381001" y="2550275"/>
            <a:ext cx="9686924" cy="1200329"/>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Wingdings" panose="05000000000000000000" pitchFamily="2" charset="2"/>
              <a:buChar char="Ø"/>
            </a:pPr>
            <a:r>
              <a:rPr lang="bn-IN" sz="3600" dirty="0" smtClean="0">
                <a:latin typeface="NikoshBAN" pitchFamily="2" charset="0"/>
                <a:cs typeface="NikoshBAN" pitchFamily="2" charset="0"/>
              </a:rPr>
              <a:t>খাদ্যের পুষ্টি উপাদানগুলো হচ্ছে -আমিষ, শর্করা, চর্বি, ভিটামিন ও খনিজ লবণ।</a:t>
            </a:r>
            <a:endParaRPr lang="en-GB" sz="4400" dirty="0">
              <a:latin typeface="NikoshBAN" pitchFamily="2" charset="0"/>
              <a:cs typeface="NikoshBAN" pitchFamily="2" charset="0"/>
            </a:endParaRPr>
          </a:p>
        </p:txBody>
      </p:sp>
      <p:sp>
        <p:nvSpPr>
          <p:cNvPr id="8" name="TextBox 10">
            <a:extLst>
              <a:ext uri="{FF2B5EF4-FFF2-40B4-BE49-F238E27FC236}">
                <a16:creationId xmlns:lc="http://schemas.openxmlformats.org/drawingml/2006/lockedCanvas" xmlns:a16="http://schemas.microsoft.com/office/drawing/2014/main" xmlns="" id="{78F1503B-57F5-4516-970D-3B3120036730}"/>
              </a:ext>
            </a:extLst>
          </p:cNvPr>
          <p:cNvSpPr txBox="1"/>
          <p:nvPr/>
        </p:nvSpPr>
        <p:spPr>
          <a:xfrm>
            <a:off x="623888" y="3858326"/>
            <a:ext cx="6872286" cy="646331"/>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Wingdings" panose="05000000000000000000" pitchFamily="2" charset="2"/>
              <a:buChar char="q"/>
            </a:pPr>
            <a:r>
              <a:rPr lang="bn-IN" sz="3600" dirty="0" smtClean="0">
                <a:latin typeface="NikoshBAN" pitchFamily="2" charset="0"/>
                <a:cs typeface="NikoshBAN" pitchFamily="2" charset="0"/>
              </a:rPr>
              <a:t>মাছ, মাংস, ডিম খেলে কী উপকার হয়?</a:t>
            </a:r>
            <a:endParaRPr lang="en-GB" sz="4400" dirty="0">
              <a:latin typeface="NikoshBAN" pitchFamily="2" charset="0"/>
              <a:cs typeface="NikoshBAN" pitchFamily="2" charset="0"/>
            </a:endParaRPr>
          </a:p>
        </p:txBody>
      </p:sp>
      <p:sp>
        <p:nvSpPr>
          <p:cNvPr id="9" name="TextBox 10">
            <a:extLst>
              <a:ext uri="{FF2B5EF4-FFF2-40B4-BE49-F238E27FC236}">
                <a16:creationId xmlns:lc="http://schemas.openxmlformats.org/drawingml/2006/lockedCanvas" xmlns:a16="http://schemas.microsoft.com/office/drawing/2014/main" xmlns="" id="{78F1503B-57F5-4516-970D-3B3120036730}"/>
              </a:ext>
            </a:extLst>
          </p:cNvPr>
          <p:cNvSpPr txBox="1"/>
          <p:nvPr/>
        </p:nvSpPr>
        <p:spPr>
          <a:xfrm>
            <a:off x="623888" y="4720101"/>
            <a:ext cx="9686924" cy="1200329"/>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Wingdings" panose="05000000000000000000" pitchFamily="2" charset="2"/>
              <a:buChar char="Ø"/>
            </a:pPr>
            <a:r>
              <a:rPr lang="bn-IN" sz="3600" dirty="0" smtClean="0">
                <a:latin typeface="NikoshBAN" pitchFamily="2" charset="0"/>
                <a:cs typeface="NikoshBAN" pitchFamily="2" charset="0"/>
              </a:rPr>
              <a:t>আমাদের দেহ গঠন করে। দেহের মাংসপেশির ক্ষয়পূরণ ও রক্ত তৈরি করে।</a:t>
            </a:r>
            <a:endParaRPr lang="en-GB" sz="4400" dirty="0">
              <a:latin typeface="NikoshBAN" pitchFamily="2" charset="0"/>
              <a:cs typeface="NikoshBAN" pitchFamily="2" charset="0"/>
            </a:endParaRPr>
          </a:p>
        </p:txBody>
      </p:sp>
      <p:sp>
        <p:nvSpPr>
          <p:cNvPr id="3" name="TextBox 2"/>
          <p:cNvSpPr txBox="1"/>
          <p:nvPr/>
        </p:nvSpPr>
        <p:spPr>
          <a:xfrm>
            <a:off x="4431506" y="522449"/>
            <a:ext cx="2526507" cy="707886"/>
          </a:xfrm>
          <a:prstGeom prst="rect">
            <a:avLst/>
          </a:prstGeom>
          <a:noFill/>
        </p:spPr>
        <p:txBody>
          <a:bodyPr wrap="square" rtlCol="0">
            <a:spAutoFit/>
          </a:bodyPr>
          <a:lstStyle/>
          <a:p>
            <a:r>
              <a:rPr lang="en-US" sz="4000" b="1" dirty="0" err="1" smtClean="0">
                <a:solidFill>
                  <a:srgbClr val="002060"/>
                </a:solidFill>
                <a:latin typeface="NikoshBAN" panose="02000000000000000000" pitchFamily="2" charset="0"/>
                <a:cs typeface="NikoshBAN" panose="02000000000000000000" pitchFamily="2" charset="0"/>
              </a:rPr>
              <a:t>পূর্বজ্ঞান</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যাচাই</a:t>
            </a:r>
            <a:endParaRPr lang="en-US" sz="4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06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10">
            <a:extLst>
              <a:ext uri="{FF2B5EF4-FFF2-40B4-BE49-F238E27FC236}">
                <a16:creationId xmlns:lc="http://schemas.openxmlformats.org/drawingml/2006/lockedCanvas" xmlns:a16="http://schemas.microsoft.com/office/drawing/2014/main" xmlns="" id="{78F1503B-57F5-4516-970D-3B3120036730}"/>
              </a:ext>
            </a:extLst>
          </p:cNvPr>
          <p:cNvSpPr txBox="1"/>
          <p:nvPr/>
        </p:nvSpPr>
        <p:spPr>
          <a:xfrm>
            <a:off x="866776" y="1553018"/>
            <a:ext cx="10053637" cy="646331"/>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Wingdings" panose="05000000000000000000" pitchFamily="2" charset="2"/>
              <a:buChar char="q"/>
            </a:pPr>
            <a:r>
              <a:rPr lang="bn-IN" sz="3600" dirty="0" smtClean="0">
                <a:latin typeface="NikoshBAN" pitchFamily="2" charset="0"/>
                <a:cs typeface="NikoshBAN" pitchFamily="2" charset="0"/>
              </a:rPr>
              <a:t>কোন খাদ্যে অধিক পরিমাণ ভিটামিন ও খনিজ লবণ আছে?</a:t>
            </a:r>
            <a:endParaRPr lang="en-GB" sz="4400" dirty="0">
              <a:latin typeface="NikoshBAN" pitchFamily="2" charset="0"/>
              <a:cs typeface="NikoshBAN" pitchFamily="2" charset="0"/>
            </a:endParaRPr>
          </a:p>
        </p:txBody>
      </p:sp>
      <p:sp>
        <p:nvSpPr>
          <p:cNvPr id="4" name="TextBox 10">
            <a:extLst>
              <a:ext uri="{FF2B5EF4-FFF2-40B4-BE49-F238E27FC236}">
                <a16:creationId xmlns:lc="http://schemas.openxmlformats.org/drawingml/2006/lockedCanvas" xmlns:a16="http://schemas.microsoft.com/office/drawing/2014/main" xmlns="" id="{78F1503B-57F5-4516-970D-3B3120036730}"/>
              </a:ext>
            </a:extLst>
          </p:cNvPr>
          <p:cNvSpPr txBox="1"/>
          <p:nvPr/>
        </p:nvSpPr>
        <p:spPr>
          <a:xfrm>
            <a:off x="638176" y="3429000"/>
            <a:ext cx="9686924" cy="1200329"/>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buFont typeface="Wingdings" panose="05000000000000000000" pitchFamily="2" charset="2"/>
              <a:buChar char="Ø"/>
            </a:pPr>
            <a:r>
              <a:rPr lang="bn-IN" sz="3600" dirty="0" smtClean="0">
                <a:latin typeface="NikoshBAN" pitchFamily="2" charset="0"/>
                <a:cs typeface="NikoshBAN" pitchFamily="2" charset="0"/>
              </a:rPr>
              <a:t>বিভিন্ন রকম ফল এবং শাকসবজিতে প্রচুর পরিমাণে ভিটামিন ও খনিজ লবন থাকে।</a:t>
            </a:r>
            <a:endParaRPr lang="en-GB" sz="4400" dirty="0">
              <a:latin typeface="NikoshBAN" pitchFamily="2" charset="0"/>
              <a:cs typeface="NikoshBAN" pitchFamily="2" charset="0"/>
            </a:endParaRPr>
          </a:p>
        </p:txBody>
      </p:sp>
      <p:sp>
        <p:nvSpPr>
          <p:cNvPr id="5" name="TextBox 4"/>
          <p:cNvSpPr txBox="1"/>
          <p:nvPr/>
        </p:nvSpPr>
        <p:spPr>
          <a:xfrm>
            <a:off x="4431506" y="522449"/>
            <a:ext cx="2526507" cy="707886"/>
          </a:xfrm>
          <a:prstGeom prst="rect">
            <a:avLst/>
          </a:prstGeom>
          <a:noFill/>
        </p:spPr>
        <p:txBody>
          <a:bodyPr wrap="square" rtlCol="0">
            <a:spAutoFit/>
          </a:bodyPr>
          <a:lstStyle/>
          <a:p>
            <a:r>
              <a:rPr lang="en-US" sz="4000" b="1" dirty="0" err="1" smtClean="0">
                <a:solidFill>
                  <a:srgbClr val="002060"/>
                </a:solidFill>
                <a:latin typeface="NikoshBAN" panose="02000000000000000000" pitchFamily="2" charset="0"/>
                <a:cs typeface="NikoshBAN" panose="02000000000000000000" pitchFamily="2" charset="0"/>
              </a:rPr>
              <a:t>পূর্বজ্ঞান</a:t>
            </a:r>
            <a:r>
              <a:rPr lang="en-US" sz="4000" b="1" dirty="0" smtClean="0">
                <a:solidFill>
                  <a:srgbClr val="002060"/>
                </a:solidFill>
                <a:latin typeface="NikoshBAN" panose="02000000000000000000" pitchFamily="2" charset="0"/>
                <a:cs typeface="NikoshBAN" panose="02000000000000000000" pitchFamily="2" charset="0"/>
              </a:rPr>
              <a:t> </a:t>
            </a:r>
            <a:r>
              <a:rPr lang="en-US" sz="4000" b="1" dirty="0" err="1" smtClean="0">
                <a:solidFill>
                  <a:srgbClr val="002060"/>
                </a:solidFill>
                <a:latin typeface="NikoshBAN" panose="02000000000000000000" pitchFamily="2" charset="0"/>
                <a:cs typeface="NikoshBAN" panose="02000000000000000000" pitchFamily="2" charset="0"/>
              </a:rPr>
              <a:t>যাচাই</a:t>
            </a:r>
            <a:endParaRPr lang="en-US" sz="4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35307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900113" y="4026668"/>
            <a:ext cx="10315574" cy="830997"/>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dirty="0">
                <a:solidFill>
                  <a:srgbClr val="002060"/>
                </a:solidFill>
                <a:latin typeface="NikoshBAN" pitchFamily="2" charset="0"/>
                <a:cs typeface="NikoshBAN" pitchFamily="2" charset="0"/>
              </a:rPr>
              <a:t>সুষম খাদ্যে আমাদের দেহের সকল উপাদান পরিমাণমতো থাকে</a:t>
            </a:r>
            <a:r>
              <a:rPr lang="en-GB" sz="3200" dirty="0">
                <a:latin typeface="NikoshBAN" pitchFamily="2" charset="0"/>
                <a:cs typeface="NikoshBAN" pitchFamily="2" charset="0"/>
              </a:rPr>
              <a:t>।</a:t>
            </a:r>
            <a:r>
              <a:rPr lang="en-GB" sz="4800" dirty="0">
                <a:latin typeface="NikoshBAN" pitchFamily="2" charset="0"/>
                <a:cs typeface="NikoshBAN" pitchFamily="2" charset="0"/>
              </a:rPr>
              <a:t> </a:t>
            </a:r>
            <a:endParaRPr lang="en-GB" sz="6000" dirty="0">
              <a:latin typeface="NikoshBAN" pitchFamily="2" charset="0"/>
              <a:cs typeface="NikoshBAN" pitchFamily="2" charset="0"/>
            </a:endParaRPr>
          </a:p>
        </p:txBody>
      </p:sp>
      <p:sp>
        <p:nvSpPr>
          <p:cNvPr id="4" name="TextBox 10">
            <a:extLst>
              <a:ext uri="{FF2B5EF4-FFF2-40B4-BE49-F238E27FC236}">
                <a16:creationId xmlns:lc="http://schemas.openxmlformats.org/drawingml/2006/lockedCanvas" xmlns:a16="http://schemas.microsoft.com/office/drawing/2014/main" xmlns="" id="{78F1503B-57F5-4516-970D-3B3120036730}"/>
              </a:ext>
            </a:extLst>
          </p:cNvPr>
          <p:cNvSpPr txBox="1"/>
          <p:nvPr/>
        </p:nvSpPr>
        <p:spPr>
          <a:xfrm>
            <a:off x="514350" y="4928506"/>
            <a:ext cx="10944225" cy="707886"/>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dirty="0">
                <a:solidFill>
                  <a:srgbClr val="002060"/>
                </a:solidFill>
                <a:latin typeface="NikoshBAN" pitchFamily="2" charset="0"/>
                <a:cs typeface="NikoshBAN" pitchFamily="2" charset="0"/>
              </a:rPr>
              <a:t>পরিমাণমতো বিভিন্ন ধরনের খাবার না খেলে আমরা অসুস্থ হতে পারি।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224" y="666612"/>
            <a:ext cx="4681537" cy="3121025"/>
          </a:xfrm>
          <a:prstGeom prst="rect">
            <a:avLst/>
          </a:prstGeom>
        </p:spPr>
      </p:pic>
    </p:spTree>
    <p:extLst>
      <p:ext uri="{BB962C8B-B14F-4D97-AF65-F5344CB8AC3E}">
        <p14:creationId xmlns:p14="http://schemas.microsoft.com/office/powerpoint/2010/main" val="2742011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685799" y="5008818"/>
            <a:ext cx="10587038" cy="1323439"/>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rgbClr val="002060"/>
                </a:solidFill>
                <a:latin typeface="NikoshBAN" pitchFamily="2" charset="0"/>
                <a:cs typeface="NikoshBAN" pitchFamily="2" charset="0"/>
              </a:rPr>
              <a:t>সুষম খাদ্যে আমিষ, শর্করা, চর্বি, ভিটামিন ও খনিজ লবণ প্রয়োজনীয় পরিমাণে থাকতে হবে।</a:t>
            </a:r>
          </a:p>
        </p:txBody>
      </p:sp>
      <p:sp>
        <p:nvSpPr>
          <p:cNvPr id="5" name="TextBox 8">
            <a:extLst>
              <a:ext uri="{FF2B5EF4-FFF2-40B4-BE49-F238E27FC236}">
                <a16:creationId xmlns:lc="http://schemas.openxmlformats.org/drawingml/2006/lockedCanvas" xmlns:a16="http://schemas.microsoft.com/office/drawing/2014/main" xmlns="" id="{4C95237C-42AB-4A8D-9409-019318096560}"/>
              </a:ext>
            </a:extLst>
          </p:cNvPr>
          <p:cNvSpPr txBox="1"/>
          <p:nvPr/>
        </p:nvSpPr>
        <p:spPr>
          <a:xfrm>
            <a:off x="707232" y="4129132"/>
            <a:ext cx="10215563" cy="707886"/>
          </a:xfrm>
          <a:prstGeom prst="rect">
            <a:avLst/>
          </a:prstGeom>
          <a:noFill/>
          <a:ln w="285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err="1" smtClean="0">
                <a:solidFill>
                  <a:srgbClr val="002060"/>
                </a:solidFill>
                <a:latin typeface="NikoshBAN" pitchFamily="2" charset="0"/>
                <a:cs typeface="NikoshBAN" pitchFamily="2" charset="0"/>
              </a:rPr>
              <a:t>বিভিন্ন</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ধরণের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খাবার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মিশিয়ে</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সুষম</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খাদ্য</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তৈরি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করা</a:t>
            </a:r>
            <a:r>
              <a:rPr lang="en-US" sz="4000" b="1" dirty="0" smtClean="0">
                <a:solidFill>
                  <a:srgbClr val="00206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হয়</a:t>
            </a:r>
            <a:r>
              <a:rPr lang="en-US" sz="4000" b="1" dirty="0" smtClean="0">
                <a:solidFill>
                  <a:srgbClr val="002060"/>
                </a:solidFill>
                <a:latin typeface="NikoshBAN" pitchFamily="2" charset="0"/>
                <a:cs typeface="NikoshBAN" pitchFamily="2" charset="0"/>
              </a:rPr>
              <a:t>।</a:t>
            </a:r>
            <a:endParaRPr lang="en-GB" sz="4000" b="1" dirty="0">
              <a:solidFill>
                <a:srgbClr val="002060"/>
              </a:solidFill>
              <a:latin typeface="NikoshBAN" pitchFamily="2" charset="0"/>
              <a:cs typeface="NikoshBAN" pitchFamily="2"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438" y="654668"/>
            <a:ext cx="4269545" cy="3474464"/>
          </a:xfrm>
          <a:prstGeom prst="rect">
            <a:avLst/>
          </a:prstGeom>
        </p:spPr>
      </p:pic>
    </p:spTree>
    <p:extLst>
      <p:ext uri="{BB962C8B-B14F-4D97-AF65-F5344CB8AC3E}">
        <p14:creationId xmlns:p14="http://schemas.microsoft.com/office/powerpoint/2010/main" val="1494389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644</Words>
  <Application>Microsoft Office PowerPoint</Application>
  <PresentationFormat>Widescreen</PresentationFormat>
  <Paragraphs>100</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71</cp:revision>
  <dcterms:created xsi:type="dcterms:W3CDTF">2020-09-02T03:19:27Z</dcterms:created>
  <dcterms:modified xsi:type="dcterms:W3CDTF">2021-02-23T14:39:15Z</dcterms:modified>
</cp:coreProperties>
</file>