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70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9251" autoAdjust="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C3A134-F1C3-464B-BF47-54DC2DE08F52}" type="datetimeFigureOut">
              <a:rPr lang="en-US" smtClean="0"/>
              <a:pPr/>
              <a:t>2/23/2021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85800" y="0"/>
            <a:ext cx="43364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মাল্টিমিডিয়া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05000" y="5638800"/>
            <a:ext cx="60491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স্বাগত জানাচ্ছি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khadd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1" y="1295400"/>
            <a:ext cx="6248400" cy="362195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172200" y="1295400"/>
            <a:ext cx="2971800" cy="3581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95400"/>
            <a:ext cx="2590800" cy="3581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7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800" y="304800"/>
            <a:ext cx="29290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bn-IN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কাজ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Predefined Process 6"/>
          <p:cNvSpPr/>
          <p:nvPr/>
        </p:nvSpPr>
        <p:spPr>
          <a:xfrm>
            <a:off x="381000" y="3810000"/>
            <a:ext cx="7848600" cy="2362200"/>
          </a:xfrm>
          <a:prstGeom prst="flowChartPredefined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১৬৭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সেমি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ওজন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৭৫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কেজি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 ঐ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বিএমআই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8" name="Oval 7"/>
          <p:cNvSpPr/>
          <p:nvPr/>
        </p:nvSpPr>
        <p:spPr>
          <a:xfrm flipH="1">
            <a:off x="762000" y="3657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772400" y="3657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077200" y="5410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62000" y="5410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5400000">
            <a:off x="-381001" y="4572000"/>
            <a:ext cx="2438401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5400000">
            <a:off x="6591299" y="4533902"/>
            <a:ext cx="2362201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  <p:bldP spid="9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29000" y="304800"/>
            <a:ext cx="24769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/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5400" b="1" dirty="0" smtClean="0">
                <a:ln/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/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5400" b="1" cap="none" spc="0" dirty="0">
              <a:ln/>
              <a:solidFill>
                <a:schemeClr val="bg2">
                  <a:lumMod val="10000"/>
                </a:schemeClr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Punched Tape 4"/>
          <p:cNvSpPr/>
          <p:nvPr/>
        </p:nvSpPr>
        <p:spPr>
          <a:xfrm>
            <a:off x="762000" y="3505200"/>
            <a:ext cx="7162800" cy="3124200"/>
          </a:xfrm>
          <a:prstGeom prst="flowChartPunchedTap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কোন মানুষের  উচ্চতা ১ মিটার ৮০ সেমি এবং ওজন  ৭৭ কেজি ৩৭৬ গ্রাম হলে, ঐ ব্যাক্তির বিএমআই নির্ণয় কর।</a:t>
            </a:r>
          </a:p>
        </p:txBody>
      </p:sp>
    </p:spTree>
  </p:cSld>
  <p:clrMapOvr>
    <a:masterClrMapping/>
  </p:clrMapOvr>
  <p:transition spd="med"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3000" y="304800"/>
            <a:ext cx="647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বিএমআই ঠিক রাখতে পূর্ণ বয়স্ক মানুষের দৈনিক প্রয়োজনীয় খাদ্যের শতকরা পরিমাণ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Pie 9"/>
          <p:cNvSpPr/>
          <p:nvPr/>
        </p:nvSpPr>
        <p:spPr>
          <a:xfrm rot="16200000">
            <a:off x="3886200" y="3657600"/>
            <a:ext cx="2819400" cy="2819400"/>
          </a:xfrm>
          <a:prstGeom prst="pie">
            <a:avLst>
              <a:gd name="adj1" fmla="val 1413731"/>
              <a:gd name="adj2" fmla="val 14558525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Pie 3"/>
          <p:cNvSpPr/>
          <p:nvPr/>
        </p:nvSpPr>
        <p:spPr>
          <a:xfrm rot="21105130">
            <a:off x="3960130" y="3913921"/>
            <a:ext cx="2676016" cy="2286000"/>
          </a:xfrm>
          <a:prstGeom prst="pie">
            <a:avLst>
              <a:gd name="adj1" fmla="val 9693901"/>
              <a:gd name="adj2" fmla="val 1122100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Pie 5"/>
          <p:cNvSpPr/>
          <p:nvPr/>
        </p:nvSpPr>
        <p:spPr>
          <a:xfrm rot="2805843">
            <a:off x="3572501" y="3888444"/>
            <a:ext cx="3289300" cy="2298676"/>
          </a:xfrm>
          <a:prstGeom prst="pie">
            <a:avLst>
              <a:gd name="adj1" fmla="val 7984353"/>
              <a:gd name="adj2" fmla="val 12240179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Pie 6"/>
          <p:cNvSpPr/>
          <p:nvPr/>
        </p:nvSpPr>
        <p:spPr>
          <a:xfrm rot="3590025">
            <a:off x="3678190" y="3844190"/>
            <a:ext cx="3249411" cy="2446217"/>
          </a:xfrm>
          <a:prstGeom prst="pie">
            <a:avLst>
              <a:gd name="adj1" fmla="val 11530922"/>
              <a:gd name="adj2" fmla="val 1394481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7400" y="54102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৬০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%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শর্করা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4600" y="50292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স্নেহ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সম্পৃক্ত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 ৫%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09800" y="3962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স্নেহ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অসম্পৃক্ত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) ২০%</a:t>
            </a:r>
          </a:p>
        </p:txBody>
      </p:sp>
      <p:sp>
        <p:nvSpPr>
          <p:cNvPr id="13" name="TextBox 12"/>
          <p:cNvSpPr txBox="1"/>
          <p:nvPr/>
        </p:nvSpPr>
        <p:spPr>
          <a:xfrm rot="19587837">
            <a:off x="4869118" y="3204823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১৫% প্রোটিন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9571839">
            <a:off x="-46979" y="3322933"/>
            <a:ext cx="4982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দৈনিক ২০০০-২৫০০ কিলোক্যালরির খাবারে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4" grpId="0" animBg="1"/>
      <p:bldP spid="6" grpId="0" animBg="1"/>
      <p:bldP spid="7" grpId="0" animBg="1"/>
      <p:bldP spid="11" grpId="0"/>
      <p:bldP spid="12" grpId="0"/>
      <p:bldP spid="13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haddo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048000"/>
            <a:ext cx="4572000" cy="366124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5800" y="228600"/>
            <a:ext cx="79207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নিম্নের সুষম খাদ্য পিরামিড লক্ষ্য কর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124200"/>
            <a:ext cx="2514600" cy="3581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162800" y="3048000"/>
            <a:ext cx="1981200" cy="3810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162800" y="5943600"/>
            <a:ext cx="1981200" cy="533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শর্করা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181600"/>
            <a:ext cx="2514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ভিটামিন ও খনিজ গ্রুপ </a:t>
            </a:r>
          </a:p>
        </p:txBody>
      </p:sp>
      <p:sp>
        <p:nvSpPr>
          <p:cNvPr id="10" name="Rectangle 9"/>
          <p:cNvSpPr/>
          <p:nvPr/>
        </p:nvSpPr>
        <p:spPr>
          <a:xfrm>
            <a:off x="7162800" y="4343400"/>
            <a:ext cx="1981200" cy="533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আমিষ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3429000"/>
            <a:ext cx="25146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স্নেহ বা ফ্যাট গ্রুপ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43200" y="304800"/>
            <a:ext cx="26100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just"/>
            <a:r>
              <a:rPr lang="bn-IN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4038600"/>
            <a:ext cx="8686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IN" sz="3200" b="1" spc="100" dirty="0" smtClean="0">
                <a:ln w="18000">
                  <a:solidFill>
                    <a:srgbClr val="D34817">
                      <a:satMod val="200000"/>
                      <a:tint val="72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rgbClr val="D34817">
                      <a:satMod val="200000"/>
                      <a:shade val="1000"/>
                      <a:alpha val="6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 খাদ্যগুলো আমাদের বর্জন করা প্রয়োজন তার একটি তালিকা করে আনবে।</a:t>
            </a:r>
            <a:endParaRPr lang="en-US" sz="3200" b="1" spc="100" dirty="0">
              <a:ln w="18000">
                <a:solidFill>
                  <a:srgbClr val="D34817">
                    <a:satMod val="200000"/>
                    <a:tint val="72000"/>
                  </a:srgbClr>
                </a:solidFill>
                <a:prstDash val="solid"/>
              </a:ln>
              <a:solidFill>
                <a:srgbClr val="002060"/>
              </a:solidFill>
              <a:effectLst>
                <a:outerShdw blurRad="25000" dist="20000" dir="16020000" algn="tl">
                  <a:srgbClr val="D34817">
                    <a:satMod val="200000"/>
                    <a:shade val="1000"/>
                    <a:alpha val="6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81" y="152399"/>
            <a:ext cx="8832819" cy="6532055"/>
          </a:xfrm>
          <a:prstGeom prst="rect">
            <a:avLst/>
          </a:prstGeom>
        </p:spPr>
      </p:pic>
    </p:spTree>
  </p:cSld>
  <p:clrMapOvr>
    <a:masterClrMapping/>
  </p:clrMapOvr>
  <p:transition spd="med" advClick="0" advTm="3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00400" y="381000"/>
            <a:ext cx="20152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n-IN" sz="5400" b="1" cap="all" dirty="0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b="1" cap="all" spc="0" dirty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H="1" flipV="1">
            <a:off x="4267200" y="34290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4152900" y="4838700"/>
            <a:ext cx="2057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3962400"/>
            <a:ext cx="4953000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 সাইফুল ইসলাম</a:t>
            </a:r>
          </a:p>
          <a:p>
            <a:pPr algn="ctr"/>
            <a:r>
              <a:rPr lang="bn-IN" sz="2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সহঃ শিক্ষক ( গনিত ও বিজ্ঞান)</a:t>
            </a:r>
          </a:p>
          <a:p>
            <a:pPr algn="ctr"/>
            <a:r>
              <a:rPr lang="bn-IN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হাজী আব্দুল হেকিম ভূঁইয়া হাই স্কুল এন্ড কলেজ, হবিগঞ্জ।</a:t>
            </a:r>
          </a:p>
          <a:p>
            <a:pPr algn="ctr"/>
            <a:r>
              <a:rPr lang="bn-IN" sz="2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মোবাঃ ০১৭২৩০২০৬৪৫</a:t>
            </a:r>
            <a:endParaRPr lang="en-US" sz="2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15000" y="4114800"/>
            <a:ext cx="288091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bn-IN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9ম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/ ১০ম</a:t>
            </a:r>
            <a:endParaRPr lang="bn-IN" sz="2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বিজ্ঞান</a:t>
            </a:r>
          </a:p>
          <a:p>
            <a:pPr algn="ctr"/>
            <a:r>
              <a:rPr lang="bn-IN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১ম</a:t>
            </a:r>
            <a:endParaRPr lang="bn-IN" sz="2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পাঠঃ পাঠ 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১.২-১.৩</a:t>
            </a:r>
            <a:endParaRPr lang="en-US" sz="2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381001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নিচের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দুটির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ওজ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নের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ভারসাম্যতা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-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mo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3231608"/>
            <a:ext cx="2590800" cy="2948576"/>
          </a:xfrm>
          <a:prstGeom prst="rect">
            <a:avLst/>
          </a:prstGeom>
        </p:spPr>
      </p:pic>
      <p:pic>
        <p:nvPicPr>
          <p:cNvPr id="6" name="Picture 5" descr="cikon 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234690"/>
            <a:ext cx="2057400" cy="2880360"/>
          </a:xfrm>
          <a:prstGeom prst="rect">
            <a:avLst/>
          </a:prstGeo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0" y="228600"/>
            <a:ext cx="30380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54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54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urved Up Arrow 4"/>
          <p:cNvSpPr/>
          <p:nvPr/>
        </p:nvSpPr>
        <p:spPr>
          <a:xfrm rot="2676055">
            <a:off x="669232" y="4572952"/>
            <a:ext cx="1023735" cy="372684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Up Arrow 5"/>
          <p:cNvSpPr/>
          <p:nvPr/>
        </p:nvSpPr>
        <p:spPr>
          <a:xfrm rot="1245576">
            <a:off x="642417" y="4055532"/>
            <a:ext cx="1023735" cy="372684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Up Arrow 6"/>
          <p:cNvSpPr/>
          <p:nvPr/>
        </p:nvSpPr>
        <p:spPr>
          <a:xfrm rot="2676055">
            <a:off x="669234" y="5182552"/>
            <a:ext cx="1023735" cy="372684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76400" y="3962400"/>
            <a:ext cx="533400" cy="533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600200" y="4648200"/>
            <a:ext cx="533400" cy="533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600200" y="5257800"/>
            <a:ext cx="533400" cy="533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0" y="38862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বিএমআই বা বডি মাস ইনডেক্স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0" y="4648200"/>
            <a:ext cx="6248400" cy="457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বিএমআই স্বাভাবিক রাখতে পরিমিত খাদ্য গ্রহণ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0" y="52578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পরিমিত খাদ্য গ্রহণে সুষম খাদ্যের পিরামিড যাচাই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5200" y="304800"/>
            <a:ext cx="21291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54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urved Up Arrow 4"/>
          <p:cNvSpPr/>
          <p:nvPr/>
        </p:nvSpPr>
        <p:spPr>
          <a:xfrm rot="2676055">
            <a:off x="-16568" y="4344351"/>
            <a:ext cx="1023735" cy="372684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Up Arrow 5"/>
          <p:cNvSpPr/>
          <p:nvPr/>
        </p:nvSpPr>
        <p:spPr>
          <a:xfrm rot="1245576">
            <a:off x="32815" y="3903132"/>
            <a:ext cx="1023735" cy="372684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Up Arrow 6"/>
          <p:cNvSpPr/>
          <p:nvPr/>
        </p:nvSpPr>
        <p:spPr>
          <a:xfrm rot="2676055">
            <a:off x="-16568" y="5334952"/>
            <a:ext cx="1023735" cy="372684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90600" y="3886200"/>
            <a:ext cx="533400" cy="533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990600" y="4572000"/>
            <a:ext cx="533400" cy="533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990600" y="5562600"/>
            <a:ext cx="533400" cy="533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0" y="36576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বিএমআই বা বডি মাস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ইনডেক্স কি তা বলতে পারবে।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76400" y="4419600"/>
            <a:ext cx="74676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বিএমআই স্বাভাবিক রাখতে পরিমিত খাদ্য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গ্রহণ করা শিখবে।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00200" y="5562600"/>
            <a:ext cx="731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পরিমিত খাদ্য গ্রহণে সুষম খাদ্যের পিরামিড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যাচাই করতে পারবে।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05000" y="228600"/>
            <a:ext cx="5181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বিএমআই পরিমাপ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MS Reference Sans Serif" pitchFamily="34" charset="0"/>
            </a:endParaRPr>
          </a:p>
        </p:txBody>
      </p:sp>
      <p:pic>
        <p:nvPicPr>
          <p:cNvPr id="8" name="Picture 7" descr="cikon 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3429000"/>
            <a:ext cx="1809750" cy="253365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rot="5400000">
            <a:off x="4037409" y="4648597"/>
            <a:ext cx="1982788" cy="794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953000" y="3581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953000" y="5562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181600" y="4572000"/>
            <a:ext cx="838200" cy="1588"/>
          </a:xfrm>
          <a:prstGeom prst="straightConnector1">
            <a:avLst/>
          </a:prstGeom>
          <a:ln w="57150">
            <a:solidFill>
              <a:srgbClr val="FFC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096000" y="4191000"/>
            <a:ext cx="2743200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উচ্চতা= ১.৭ মিটার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" name="Picture 29" descr="oj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4495800"/>
            <a:ext cx="2143125" cy="2143125"/>
          </a:xfrm>
          <a:prstGeom prst="rect">
            <a:avLst/>
          </a:prstGeom>
        </p:spPr>
      </p:pic>
      <p:pic>
        <p:nvPicPr>
          <p:cNvPr id="31" name="Picture 30" descr="fit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1600" y="4876800"/>
            <a:ext cx="2638425" cy="1733550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1143000" y="3657600"/>
            <a:ext cx="2133600" cy="68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ওজন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= ৪৫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কেজি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9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81200" y="457200"/>
            <a:ext cx="487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পরীক্ষিত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ব্যাক্তির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বিএমআই</a:t>
            </a:r>
            <a:endParaRPr lang="en-US" sz="4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38100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৪৫ কেজি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4343400"/>
            <a:ext cx="1752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52400" y="44958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১.৭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মিটার    ১.৭মিটার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rot="10800000" flipV="1">
            <a:off x="1371600" y="4648200"/>
            <a:ext cx="30480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371600" y="4648200"/>
            <a:ext cx="30480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048000" y="41148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657600" y="37338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৪৫ কেজি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3581400" y="4343400"/>
            <a:ext cx="1752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505200" y="44958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৮৯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মিটার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/>
        </p:nvGraphicFramePr>
        <p:xfrm>
          <a:off x="7924800" y="3962400"/>
          <a:ext cx="914400" cy="1066800"/>
        </p:xfrm>
        <a:graphic>
          <a:graphicData uri="http://schemas.openxmlformats.org/presentationml/2006/ole">
            <p:oleObj spid="_x0000_s1026" name="Equation" r:id="rId3" imgW="190440" imgH="317160" progId="Equation.3">
              <p:embed/>
            </p:oleObj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5562600" y="41148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172200" y="41148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15.57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কেজি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/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620000" y="41148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মিটার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648200" y="4343400"/>
          <a:ext cx="914400" cy="1066800"/>
        </p:xfrm>
        <a:graphic>
          <a:graphicData uri="http://schemas.openxmlformats.org/presentationml/2006/ole">
            <p:oleObj spid="_x0000_s1027" name="Equation" r:id="rId4" imgW="190440" imgH="317160" progId="Equation.3">
              <p:embed/>
            </p:oleObj>
          </a:graphicData>
        </a:graphic>
      </p:graphicFrame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/>
      <p:bldP spid="43" grpId="0"/>
      <p:bldP spid="44" grpId="0"/>
      <p:bldP spid="46" grpId="0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ular Callout 3"/>
          <p:cNvSpPr/>
          <p:nvPr/>
        </p:nvSpPr>
        <p:spPr>
          <a:xfrm>
            <a:off x="228600" y="1066800"/>
            <a:ext cx="6324600" cy="914400"/>
          </a:xfrm>
          <a:prstGeom prst="wedgeRectCallout">
            <a:avLst>
              <a:gd name="adj1" fmla="val 25140"/>
              <a:gd name="adj2" fmla="val 1194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বিএমআই নির্ণয়ের সূত্র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2766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বিএমআই=দেহের ওজন(কেজি)/দেহের উচ্চতা( মিটার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)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8001000" y="3048000"/>
          <a:ext cx="914400" cy="1066800"/>
        </p:xfrm>
        <a:graphic>
          <a:graphicData uri="http://schemas.openxmlformats.org/presentationml/2006/ole">
            <p:oleObj spid="_x0000_s2050" name="Equation" r:id="rId3" imgW="190440" imgH="317160" progId="Equation.3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228600" y="4191000"/>
            <a:ext cx="8762335" cy="830997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বিএমআই হওয়া ভাল ১৮.৫-২৪.৯</a:t>
            </a:r>
            <a:r>
              <a:rPr lang="en-US" sz="4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কেজি</a:t>
            </a:r>
            <a:r>
              <a:rPr lang="en-US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মিটার</a:t>
            </a:r>
            <a:endParaRPr lang="bn-IN" sz="48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8229600" y="3810000"/>
          <a:ext cx="914400" cy="1219200"/>
        </p:xfrm>
        <a:graphic>
          <a:graphicData uri="http://schemas.openxmlformats.org/presentationml/2006/ole">
            <p:oleObj spid="_x0000_s2051" name="Equation" r:id="rId4" imgW="190440" imgH="317160" progId="Equation.3">
              <p:embed/>
            </p:oleObj>
          </a:graphicData>
        </a:graphic>
      </p:graphicFrame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381000"/>
            <a:ext cx="457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একক কাজ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3733800"/>
            <a:ext cx="495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৫.৪ ফুট = কত মিটার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Curved Right Arrow 8"/>
          <p:cNvSpPr/>
          <p:nvPr/>
        </p:nvSpPr>
        <p:spPr>
          <a:xfrm rot="19951036">
            <a:off x="696539" y="3452969"/>
            <a:ext cx="731520" cy="1216152"/>
          </a:xfrm>
          <a:prstGeom prst="curvedRightArrow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Right Arrow 4"/>
          <p:cNvSpPr/>
          <p:nvPr/>
        </p:nvSpPr>
        <p:spPr>
          <a:xfrm rot="19951036">
            <a:off x="620341" y="4291171"/>
            <a:ext cx="731520" cy="1216152"/>
          </a:xfrm>
          <a:prstGeom prst="curvedRightArrow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4648200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157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সেমি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= কত মিটার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 animBg="1"/>
      <p:bldP spid="5" grpId="0" animBg="1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</TotalTime>
  <Words>270</Words>
  <Application>Microsoft Office PowerPoint</Application>
  <PresentationFormat>On-screen Show (4:3)</PresentationFormat>
  <Paragraphs>61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Equity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101</cp:revision>
  <dcterms:created xsi:type="dcterms:W3CDTF">2021-02-05T15:43:31Z</dcterms:created>
  <dcterms:modified xsi:type="dcterms:W3CDTF">2021-02-22T21:04:49Z</dcterms:modified>
</cp:coreProperties>
</file>