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325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49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10486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1048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0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10486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4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10486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60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6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10486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8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10485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3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3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3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3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3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104863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4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104864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104859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65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6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6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104866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5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104865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5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104865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0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360714" y="2248715"/>
            <a:ext cx="6382803" cy="4336143"/>
          </a:xfrm>
          <a:prstGeom prst="rect">
            <a:avLst/>
          </a:prstGeom>
        </p:spPr>
      </p:pic>
      <p:sp>
        <p:nvSpPr>
          <p:cNvPr id="1048604" name="TextBox 1048603"/>
          <p:cNvSpPr txBox="1"/>
          <p:nvPr/>
        </p:nvSpPr>
        <p:spPr>
          <a:xfrm>
            <a:off x="997857" y="952774"/>
            <a:ext cx="6745660" cy="14884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>
                <a:solidFill>
                  <a:srgbClr val="800000"/>
                </a:solidFill>
              </a:rPr>
              <a:t>আজকের ক্লাসে সবাইকে    স্বাগতম </a:t>
            </a:r>
            <a:endParaRPr lang="en-US" sz="4400" b="1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0486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২.মেশিন ভাইস(Machine vice)-</a:t>
            </a:r>
            <a:endParaRPr lang="en-US"/>
          </a:p>
        </p:txBody>
      </p:sp>
      <p:sp>
        <p:nvSpPr>
          <p:cNvPr id="1048618" name="Content Placeholder 10486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এই ধরণের ভাইস মেশিনের বেডে/টেবিলে নাট-বোল্ট দিয়ে আটকিয়ে কার্যবস্তুকে দৃঢ়ভাবে ধরে রাখে।
</a:t>
            </a:r>
            <a:endParaRPr lang="en-US"/>
          </a:p>
        </p:txBody>
      </p:sp>
      <p:pic>
        <p:nvPicPr>
          <p:cNvPr id="2097158" name="Picture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75409" y="2998285"/>
            <a:ext cx="7702387" cy="3498485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0486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৩.ইউনিভার্সাল(Universal Vice)</a:t>
            </a:r>
            <a:endParaRPr lang="en-US"/>
          </a:p>
        </p:txBody>
      </p:sp>
      <p:sp>
        <p:nvSpPr>
          <p:cNvPr id="1048620" name="Content Placeholder 10486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এই ধরণের ভাইসকে যে কোন কোণে ঘুরিয়ে কাজ করা যায়,অধিক সংখ্যক বস্তু উৎপাদন ক্ষেত্রে সময়ের অপচয় কমানোর জন্য এটি বিশেষ উপযোগী।
</a:t>
            </a:r>
            <a:endParaRPr lang="en-US"/>
          </a:p>
        </p:txBody>
      </p:sp>
      <p:pic>
        <p:nvPicPr>
          <p:cNvPr id="2097159" name="Picture 209715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55934" y="3316481"/>
            <a:ext cx="7281923" cy="3135947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0486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৪.হ্যান্ড ভাইস(Hand Vice)-</a:t>
            </a:r>
            <a:endParaRPr lang="en-US"/>
          </a:p>
        </p:txBody>
      </p:sp>
      <p:sp>
        <p:nvSpPr>
          <p:cNvPr id="1048622" name="Content Placeholder 10486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ক্ষুদ্র ক্ষুদ্র যন্ত্রাংশ এই ভাইসে হাতে ধারণ করে আবদ্ধ করে কাজ করা যায়।সাধারণত ছোট-খাটো কাজে এই ভাইস ব্যবহার করা হয়।
</a:t>
            </a:r>
            <a:endParaRPr lang="en-US"/>
          </a:p>
        </p:txBody>
      </p:sp>
      <p:pic>
        <p:nvPicPr>
          <p:cNvPr id="2097160" name="Picture 209715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3145613"/>
            <a:ext cx="7863410" cy="32798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0486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৫.পিন ভাইস(Pin Vice)-</a:t>
            </a:r>
            <a:endParaRPr lang="en-US"/>
          </a:p>
        </p:txBody>
      </p:sp>
      <p:sp>
        <p:nvSpPr>
          <p:cNvPr id="1048624" name="Content Placeholder 10486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 altLang="en-US"/>
              <a:t>এই ভাইসে ক্ষদ্র ব্যাসের পিন জাতীয় জবকে আবদ্ধ করা হয়। এর সাহায্যে ফাইলিং,স্ক্রাইবিং এর কাজ করা হয়।</a:t>
            </a:r>
            <a:endParaRPr lang="en-US"/>
          </a:p>
        </p:txBody>
      </p:sp>
      <p:pic>
        <p:nvPicPr>
          <p:cNvPr id="2097161" name="Picture 209716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639033" y="2730036"/>
            <a:ext cx="7150025" cy="3634325"/>
          </a:xfrm>
          <a:prstGeom prst="rect">
            <a:avLst/>
          </a:prstGeom>
        </p:spPr>
      </p:pic>
    </p:spTree>
  </p:cSld>
  <p:clrMapOvr>
    <a:masterClrMapping/>
  </p:clrMapOvr>
  <p:transition spd="slow">
    <p:check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0486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৬.টুল মেকার্স(Tool maker's vice)-</a:t>
            </a:r>
            <a:endParaRPr lang="en-US"/>
          </a:p>
        </p:txBody>
      </p:sp>
      <p:sp>
        <p:nvSpPr>
          <p:cNvPr id="1048626" name="Content Placeholder 10486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এই ভাইসের অপর নাম প্যারালাল ক্ল্যাম্প।যন্ত্রনির্মাতা,ডাই পাঞ্চ নির্মাতারা এই ভাইস ব্যবহার করে।
</a:t>
            </a:r>
            <a:endParaRPr lang="en-US"/>
          </a:p>
        </p:txBody>
      </p:sp>
      <p:pic>
        <p:nvPicPr>
          <p:cNvPr id="2097162" name="Picture 209716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68039" y="2686649"/>
            <a:ext cx="8184173" cy="34903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048626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  <a:ln w="25400">
            <a:solidFill>
              <a:srgbClr val="993D00"/>
            </a:solidFill>
            <a:prstDash val="solid"/>
          </a:ln>
        </p:spPr>
        <p:txBody>
          <a:bodyPr/>
          <a:lstStyle/>
          <a:p>
            <a:r>
              <a:rPr lang="en-US" altLang="en-US">
                <a:solidFill>
                  <a:srgbClr val="FFFFFF"/>
                </a:solidFill>
              </a:rPr>
              <a:t>ভাইসের যত্ন ও রক্ষণাবেক্ষণ -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48628" name="Content Placeholder 104862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/>
              <a:t>১.ভাইসের থ্রেড এবং নাটগুলো তৈলাক্ত রাখতে হবে।
২.কাজ শেষে ভাইস কে নরম ধাতব পদার্থ দিয়ে ঢেকে রাখতে হবে।
৩.ব্রাস ব্যবহার করে ভাইসকে ধূলামুক্ত রাখতে হবে।</a:t>
            </a:r>
            <a:endParaRPr lang="en-US" sz="3200"/>
          </a:p>
        </p:txBody>
      </p:sp>
    </p:spTree>
  </p:cSld>
  <p:clrMapOvr>
    <a:masterClrMapping/>
  </p:clrMapOvr>
  <p:transition spd="slow"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extBox 1048628"/>
          <p:cNvSpPr txBox="1"/>
          <p:nvPr/>
        </p:nvSpPr>
        <p:spPr>
          <a:xfrm>
            <a:off x="2079117" y="996003"/>
            <a:ext cx="5542758" cy="599439"/>
          </a:xfrm>
          <a:prstGeom prst="rect">
            <a:avLst/>
          </a:prstGeom>
          <a:solidFill>
            <a:srgbClr val="000000"/>
          </a:solidFill>
          <a:ln w="25400">
            <a:solidFill>
              <a:srgbClr val="000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3200">
                <a:solidFill>
                  <a:srgbClr val="FFFFFF"/>
                </a:solidFill>
              </a:rPr>
              <a:t>সবাইকে অসংখ্য ধন্যবাদ </a:t>
            </a: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1048630" name="TextBox 1048629"/>
          <p:cNvSpPr txBox="1"/>
          <p:nvPr/>
        </p:nvSpPr>
        <p:spPr>
          <a:xfrm>
            <a:off x="850495" y="4896687"/>
            <a:ext cx="5172934" cy="138499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rgbClr val="000000"/>
                </a:solidFill>
              </a:rPr>
              <a:t>নিজাম বিন জামান</a:t>
            </a:r>
          </a:p>
          <a:p>
            <a:r>
              <a:rPr lang="en-GB" sz="2800">
                <a:solidFill>
                  <a:srgbClr val="000000"/>
                </a:solidFill>
              </a:rPr>
              <a:t>শশীদল ইউনিয়ন উচ্চ বিদ্যালয়</a:t>
            </a:r>
          </a:p>
          <a:p>
            <a:r>
              <a:rPr lang="en-GB" sz="2800">
                <a:solidFill>
                  <a:srgbClr val="000000"/>
                </a:solidFill>
              </a:rPr>
              <a:t>ট্রেড ইন্সট্রাক্টর জেনারেল মেকানিক্স </a:t>
            </a:r>
            <a:endParaRPr lang="en-US" sz="2800">
              <a:solidFill>
                <a:srgbClr val="000000"/>
              </a:solidFill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DC737FF-A56E-C649-B1D3-6615F4A96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11261" y="1880811"/>
            <a:ext cx="1265264" cy="22493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AD8D45-8535-BD45-AD12-26DB95A23E5D}"/>
              </a:ext>
            </a:extLst>
          </p:cNvPr>
          <p:cNvSpPr txBox="1"/>
          <p:nvPr/>
        </p:nvSpPr>
        <p:spPr>
          <a:xfrm>
            <a:off x="2974644" y="2301243"/>
            <a:ext cx="29963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/>
              <a:t>শশীদল ইউনিয়ন উচ্চ বিদ্যালয়</a:t>
            </a:r>
          </a:p>
          <a:p>
            <a:r>
              <a:rPr lang="en-GB"/>
              <a:t>বি- পাড়া </a:t>
            </a:r>
          </a:p>
          <a:p>
            <a:r>
              <a:rPr lang="en-GB"/>
              <a:t>কুমিল্লা,</a:t>
            </a:r>
          </a:p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EF7AB9-3ACF-CA4F-8623-895985C91618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4466582" y="0"/>
            <a:ext cx="3323581" cy="57151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0421930-1F82-7940-9B27-52639171117E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4314182" y="152400"/>
            <a:ext cx="3323581" cy="5715162"/>
          </a:xfrm>
          <a:prstGeom prst="rect">
            <a:avLst/>
          </a:prstGeom>
        </p:spPr>
      </p:pic>
      <p:pic>
        <p:nvPicPr>
          <p:cNvPr id="2" name="Picture 4">
            <a:extLst>
              <a:ext uri="{FF2B5EF4-FFF2-40B4-BE49-F238E27FC236}">
                <a16:creationId xmlns:a16="http://schemas.microsoft.com/office/drawing/2014/main" id="{3E20935B-9C67-E943-8377-34920F3E77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078" y="977981"/>
            <a:ext cx="3910930" cy="406400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048586"/>
          <p:cNvSpPr>
            <a:spLocks noGrp="1"/>
          </p:cNvSpPr>
          <p:nvPr>
            <p:ph type="title"/>
          </p:nvPr>
        </p:nvSpPr>
        <p:spPr>
          <a:xfrm>
            <a:off x="3173920" y="159607"/>
            <a:ext cx="7886700" cy="1325563"/>
          </a:xfrm>
        </p:spPr>
        <p:txBody>
          <a:bodyPr/>
          <a:lstStyle/>
          <a:p>
            <a:r>
              <a:rPr lang="en-US" altLang="en-US" b="1">
                <a:solidFill>
                  <a:srgbClr val="800000"/>
                </a:solidFill>
              </a:rPr>
              <a:t>শিক্ষক পরিচিতি -</a:t>
            </a:r>
            <a:endParaRPr lang="en-US" b="1">
              <a:solidFill>
                <a:srgbClr val="800000"/>
              </a:solidFill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2BC74A7-403B-E941-BF6B-6C65B9D57A7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-229964" y="1795036"/>
            <a:ext cx="4520975" cy="3716384"/>
          </a:xfrm>
        </p:spPr>
      </p:pic>
      <p:sp>
        <p:nvSpPr>
          <p:cNvPr id="1048589" name="Content Placeholder 104858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altLang="en-US" sz="3200" b="1">
                <a:solidFill>
                  <a:srgbClr val="008000"/>
                </a:solidFill>
              </a:rPr>
              <a:t>নিজাম বিন জামান</a:t>
            </a:r>
            <a:r>
              <a:rPr lang="en-US" altLang="en-US" sz="3200" b="1">
                <a:solidFill>
                  <a:srgbClr val="008000"/>
                </a:solidFill>
              </a:rPr>
              <a:t>
(ট্রেড ইন্সট্রাক্টর)
 </a:t>
            </a:r>
            <a:r>
              <a:rPr lang="en-GB" altLang="en-US" sz="3200" b="1">
                <a:solidFill>
                  <a:srgbClr val="008000"/>
                </a:solidFill>
              </a:rPr>
              <a:t>শশীদল ইউনিয়ন </a:t>
            </a:r>
            <a:r>
              <a:rPr lang="en-US" altLang="en-US" sz="3200" b="1">
                <a:solidFill>
                  <a:srgbClr val="008000"/>
                </a:solidFill>
              </a:rPr>
              <a:t> উচ্চ বিদ্যালয়।
</a:t>
            </a:r>
            <a:r>
              <a:rPr lang="en-GB" altLang="en-US" sz="3200" b="1">
                <a:solidFill>
                  <a:srgbClr val="008000"/>
                </a:solidFill>
              </a:rPr>
              <a:t>বি- পাড়া, কুমিল্লা </a:t>
            </a:r>
            <a:r>
              <a:rPr lang="en-US" altLang="en-US" sz="3200" b="1">
                <a:solidFill>
                  <a:srgbClr val="008000"/>
                </a:solidFill>
              </a:rPr>
              <a:t>। 
মোবাইল-
</a:t>
            </a:r>
            <a:r>
              <a:rPr lang="en-GB" altLang="en-US" sz="3200" b="1">
                <a:solidFill>
                  <a:srgbClr val="008000"/>
                </a:solidFill>
              </a:rPr>
              <a:t>০১৮১৮৮৭৯৭২০</a:t>
            </a:r>
            <a:r>
              <a:rPr lang="en-US" altLang="en-US" sz="3200" b="1">
                <a:solidFill>
                  <a:srgbClr val="008000"/>
                </a:solidFill>
              </a:rPr>
              <a:t> </a:t>
            </a:r>
            <a:endParaRPr lang="en-US" sz="3200" b="1">
              <a:solidFill>
                <a:srgbClr val="008000"/>
              </a:solidFill>
            </a:endParaRPr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-1686811" y="7692571"/>
            <a:ext cx="1686812" cy="3282448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048594"/>
          <p:cNvSpPr>
            <a:spLocks noGrp="1"/>
          </p:cNvSpPr>
          <p:nvPr>
            <p:ph type="title"/>
          </p:nvPr>
        </p:nvSpPr>
        <p:spPr>
          <a:xfrm>
            <a:off x="1535792" y="935491"/>
            <a:ext cx="7886700" cy="1325563"/>
          </a:xfrm>
        </p:spPr>
        <p:txBody>
          <a:bodyPr/>
          <a:lstStyle/>
          <a:p>
            <a:r>
              <a:rPr lang="en-US" altLang="en-US"/>
              <a:t>পাঠ পরিচিতি </a:t>
            </a:r>
            <a:endParaRPr lang="en-US"/>
          </a:p>
        </p:txBody>
      </p:sp>
      <p:sp>
        <p:nvSpPr>
          <p:cNvPr id="1048596" name="Content Placeholder 104859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rgbClr val="FF0000"/>
                </a:solidFill>
              </a:rPr>
              <a:t>বিষয়- জেনারেল মেকানিক্স-১
নবম শ্রেনী (ভোকেশনাল</a:t>
            </a:r>
            <a:r>
              <a:rPr lang="en-GB" altLang="en-US" sz="4000" b="1">
                <a:solidFill>
                  <a:srgbClr val="FF0000"/>
                </a:solidFill>
              </a:rPr>
              <a:t> শাখা)</a:t>
            </a:r>
            <a:r>
              <a:rPr lang="en-US" altLang="en-US" sz="4000" b="1">
                <a:solidFill>
                  <a:srgbClr val="FF0000"/>
                </a:solidFill>
              </a:rPr>
              <a:t>
অধ্যায়-৫ম
ভাইস(vice)</a:t>
            </a:r>
            <a:endParaRPr lang="en-US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extBox 1048599"/>
          <p:cNvSpPr txBox="1"/>
          <p:nvPr/>
        </p:nvSpPr>
        <p:spPr>
          <a:xfrm>
            <a:off x="786721" y="543249"/>
            <a:ext cx="7073966" cy="713740"/>
          </a:xfrm>
          <a:prstGeom prst="rect">
            <a:avLst/>
          </a:prstGeom>
          <a:solidFill>
            <a:srgbClr val="008000"/>
          </a:solidFill>
          <a:ln w="25400">
            <a:solidFill>
              <a:srgbClr val="0066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altLang="en-US" sz="4000">
                <a:solidFill>
                  <a:srgbClr val="FFFFFF"/>
                </a:solidFill>
              </a:rPr>
              <a:t>পাঠশেষে যা জানতে পারবে-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1048601" name="TextBox 1048600"/>
          <p:cNvSpPr txBox="1"/>
          <p:nvPr/>
        </p:nvSpPr>
        <p:spPr>
          <a:xfrm rot="10800000" flipV="1">
            <a:off x="1396390" y="1965652"/>
            <a:ext cx="6259672" cy="1200329"/>
          </a:xfrm>
          <a:prstGeom prst="rect">
            <a:avLst/>
          </a:prstGeom>
          <a:solidFill>
            <a:srgbClr val="FF6600"/>
          </a:solidFill>
          <a:ln w="25400">
            <a:solidFill>
              <a:srgbClr val="993D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altLang="en-US" sz="3600">
                <a:solidFill>
                  <a:srgbClr val="FFFFFF"/>
                </a:solidFill>
              </a:rPr>
              <a:t>১.ভাইস কি ও এর বিভিন্ন অংশের নাম</a:t>
            </a:r>
            <a:endParaRPr lang="en-US" sz="3600">
              <a:solidFill>
                <a:srgbClr val="FFFFFF"/>
              </a:solidFill>
            </a:endParaRPr>
          </a:p>
        </p:txBody>
      </p:sp>
      <p:sp>
        <p:nvSpPr>
          <p:cNvPr id="1048602" name="TextBox 1048601"/>
          <p:cNvSpPr txBox="1"/>
          <p:nvPr/>
        </p:nvSpPr>
        <p:spPr>
          <a:xfrm>
            <a:off x="820966" y="3219450"/>
            <a:ext cx="6646006" cy="1209040"/>
          </a:xfrm>
          <a:prstGeom prst="rect">
            <a:avLst/>
          </a:prstGeom>
          <a:solidFill>
            <a:srgbClr val="FF6600"/>
          </a:solidFill>
          <a:ln w="25400">
            <a:solidFill>
              <a:srgbClr val="993D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altLang="en-US" sz="3600">
                <a:solidFill>
                  <a:srgbClr val="FFFFFF"/>
                </a:solidFill>
              </a:rPr>
              <a:t>২.ভাইসের শ্রেণিবিভাগ ও এদের ব্যবহার</a:t>
            </a:r>
            <a:endParaRPr lang="en-US" sz="3600">
              <a:solidFill>
                <a:srgbClr val="FFFFFF"/>
              </a:solidFill>
            </a:endParaRPr>
          </a:p>
        </p:txBody>
      </p:sp>
      <p:sp>
        <p:nvSpPr>
          <p:cNvPr id="1048603" name="TextBox 1048602"/>
          <p:cNvSpPr txBox="1"/>
          <p:nvPr/>
        </p:nvSpPr>
        <p:spPr>
          <a:xfrm>
            <a:off x="820966" y="5012342"/>
            <a:ext cx="5932622" cy="1200329"/>
          </a:xfrm>
          <a:prstGeom prst="rect">
            <a:avLst/>
          </a:prstGeom>
          <a:solidFill>
            <a:srgbClr val="FF6600"/>
          </a:solidFill>
          <a:ln w="25400">
            <a:solidFill>
              <a:srgbClr val="993D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altLang="en-US" sz="3600">
                <a:solidFill>
                  <a:srgbClr val="FFFFFF"/>
                </a:solidFill>
              </a:rPr>
              <a:t>৩.ভাইসের যত্ন ও রক্ষণাবেক্ষণ </a:t>
            </a:r>
            <a:r>
              <a:rPr lang="en-GB" altLang="en-US" sz="3600">
                <a:solidFill>
                  <a:srgbClr val="FFFFFF"/>
                </a:solidFill>
              </a:rPr>
              <a:t> </a:t>
            </a:r>
          </a:p>
          <a:p>
            <a:r>
              <a:rPr lang="en-GB" sz="3600">
                <a:solidFill>
                  <a:srgbClr val="FFFFFF"/>
                </a:solidFill>
              </a:rPr>
              <a:t>ভাইসের ব্যবহারে সতর্কতা </a:t>
            </a:r>
            <a:endParaRPr lang="en-US" sz="36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048604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  <a:ln w="25400">
            <a:solidFill>
              <a:srgbClr val="993D00"/>
            </a:solidFill>
            <a:prstDash val="solid"/>
          </a:ln>
        </p:spPr>
        <p:txBody>
          <a:bodyPr/>
          <a:lstStyle/>
          <a:p>
            <a:r>
              <a:rPr lang="en-US" altLang="en-US">
                <a:solidFill>
                  <a:srgbClr val="FFFFFF"/>
                </a:solidFill>
              </a:rPr>
              <a:t>ভাইস(vice) কি?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48606" name="Content Placeholder 104860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মেটাল ওয়ার্কের সময় কোন বস্তু বা যন্ত্রাংশ দৃঢ়ভাবে আবদ্ধ করে এর আকার-আকৃতি তৈরি করার জন্য দুইটি ভারী চোয়ালের(যা দেখতে জ' এর মত),যে যন্ত্র ব্যবহার করা হয় তাকে ভাইস বলে।</a:t>
            </a:r>
            <a:endParaRPr lang="en-US"/>
          </a:p>
        </p:txBody>
      </p:sp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 rot="33519">
            <a:off x="612423" y="3556365"/>
            <a:ext cx="7466147" cy="3122778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048611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  <a:ln w="25400">
            <a:solidFill>
              <a:srgbClr val="993D00"/>
            </a:solidFill>
            <a:prstDash val="solid"/>
          </a:ln>
        </p:spPr>
        <p:txBody>
          <a:bodyPr/>
          <a:lstStyle/>
          <a:p>
            <a:r>
              <a:rPr lang="en-US" altLang="en-US">
                <a:solidFill>
                  <a:srgbClr val="FFFFFF"/>
                </a:solidFill>
              </a:rPr>
              <a:t>ভাইসের বিভিন্ন অংশ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48613" name="Vertical Text Placeholder 104861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6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 rot="21585614">
            <a:off x="185543" y="1362148"/>
            <a:ext cx="8641650" cy="5276940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048613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  <a:ln w="25400">
            <a:solidFill>
              <a:srgbClr val="993D00"/>
            </a:solidFill>
            <a:prstDash val="solid"/>
          </a:ln>
        </p:spPr>
        <p:txBody>
          <a:bodyPr/>
          <a:lstStyle/>
          <a:p>
            <a:r>
              <a:rPr lang="en-US" altLang="en-US">
                <a:solidFill>
                  <a:srgbClr val="FFFFFF"/>
                </a:solidFill>
              </a:rPr>
              <a:t>ভাইসের শ্রেনিবিভাগ ও ব্যবহার-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48615" name="Content Placeholder 10486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/>
              <a:t>ভাইসকে প্রধানত ৬ শ্রেণিতে ভাগ করা যায়-
১. বেঞ্চ ভাইস(Bench Vice)-ভাইসকে নাট ও বোল্টের সাহায্যে টেবিলের সাথে আবদ্ধ করা হয় বলে,একে বেঞ্চ ভাইস বলে।ফাইলিং,পাইপ কাটা,কাঠের কাজ,কামারশালা ইত্যাদি জায়গায় বেঞ্চ ভাইস ব্যবহার করা হয়।</a:t>
            </a:r>
            <a:endParaRPr lang="en-US" sz="3200"/>
          </a:p>
        </p:txBody>
      </p:sp>
    </p:spTree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00985" y="178856"/>
            <a:ext cx="7598088" cy="6500288"/>
          </a:xfrm>
          <a:prstGeom prst="rect">
            <a:avLst/>
          </a:prstGeom>
        </p:spPr>
      </p:pic>
      <p:sp>
        <p:nvSpPr>
          <p:cNvPr id="1048616" name="TextBox 1048615"/>
          <p:cNvSpPr txBox="1"/>
          <p:nvPr/>
        </p:nvSpPr>
        <p:spPr>
          <a:xfrm>
            <a:off x="3674504" y="5168014"/>
            <a:ext cx="4000000" cy="5359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চিত্র-বেঞ্চ ভাইস</a:t>
            </a:r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শিক্ষক পরিচিতি -</vt:lpstr>
      <vt:lpstr>পাঠ পরিচিতি </vt:lpstr>
      <vt:lpstr>PowerPoint Presentation</vt:lpstr>
      <vt:lpstr>ভাইস(vice) কি?</vt:lpstr>
      <vt:lpstr>ভাইসের বিভিন্ন অংশ</vt:lpstr>
      <vt:lpstr>ভাইসের শ্রেনিবিভাগ ও ব্যবহার-</vt:lpstr>
      <vt:lpstr>PowerPoint Presentation</vt:lpstr>
      <vt:lpstr>২.মেশিন ভাইস(Machine vice)-</vt:lpstr>
      <vt:lpstr>৩.ইউনিভার্সাল(Universal Vice)</vt:lpstr>
      <vt:lpstr>৪.হ্যান্ড ভাইস(Hand Vice)-</vt:lpstr>
      <vt:lpstr>৫.পিন ভাইস(Pin Vice)-</vt:lpstr>
      <vt:lpstr>৬.টুল মেকার্স(Tool maker's vice)-</vt:lpstr>
      <vt:lpstr>ভাইসের যত্ন ও রক্ষণাবেক্ষণ -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Nizam Jaman</cp:lastModifiedBy>
  <cp:revision>3</cp:revision>
  <dcterms:created xsi:type="dcterms:W3CDTF">2015-05-10T09:30:45Z</dcterms:created>
  <dcterms:modified xsi:type="dcterms:W3CDTF">2021-02-23T11:19:56Z</dcterms:modified>
</cp:coreProperties>
</file>