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1" r:id="rId3"/>
    <p:sldId id="260" r:id="rId4"/>
    <p:sldId id="285" r:id="rId5"/>
    <p:sldId id="286" r:id="rId6"/>
    <p:sldId id="304" r:id="rId7"/>
    <p:sldId id="300" r:id="rId8"/>
    <p:sldId id="287" r:id="rId9"/>
    <p:sldId id="274" r:id="rId10"/>
    <p:sldId id="294" r:id="rId11"/>
    <p:sldId id="306" r:id="rId12"/>
    <p:sldId id="303" r:id="rId13"/>
    <p:sldId id="283" r:id="rId14"/>
    <p:sldId id="288" r:id="rId15"/>
    <p:sldId id="312" r:id="rId16"/>
    <p:sldId id="296" r:id="rId17"/>
    <p:sldId id="311" r:id="rId18"/>
    <p:sldId id="310" r:id="rId19"/>
    <p:sldId id="292" r:id="rId20"/>
    <p:sldId id="295" r:id="rId21"/>
    <p:sldId id="313" r:id="rId22"/>
    <p:sldId id="305" r:id="rId23"/>
    <p:sldId id="293" r:id="rId24"/>
    <p:sldId id="297" r:id="rId25"/>
    <p:sldId id="299" r:id="rId26"/>
    <p:sldId id="308" r:id="rId27"/>
    <p:sldId id="307" r:id="rId28"/>
    <p:sldId id="298" r:id="rId29"/>
    <p:sldId id="309" r:id="rId30"/>
    <p:sldId id="290" r:id="rId31"/>
    <p:sldId id="301" r:id="rId32"/>
    <p:sldId id="302" r:id="rId33"/>
    <p:sldId id="264" r:id="rId34"/>
    <p:sldId id="265" r:id="rId35"/>
    <p:sldId id="26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>
        <p:scale>
          <a:sx n="53" d="100"/>
          <a:sy n="53" d="100"/>
        </p:scale>
        <p:origin x="1026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3BFC3-2B55-4E2A-9C91-E164BA42FD20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A9F7E-E1DB-41C1-8C5A-70A9CEF542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72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3DC7-FA61-426A-9047-126AD3791A2A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D044-3E1B-42E0-9749-440A6D3E91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24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3DC7-FA61-426A-9047-126AD3791A2A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D044-3E1B-42E0-9749-440A6D3E91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5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3DC7-FA61-426A-9047-126AD3791A2A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D044-3E1B-42E0-9749-440A6D3E91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0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3DC7-FA61-426A-9047-126AD3791A2A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D044-3E1B-42E0-9749-440A6D3E91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5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3DC7-FA61-426A-9047-126AD3791A2A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D044-3E1B-42E0-9749-440A6D3E91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6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3DC7-FA61-426A-9047-126AD3791A2A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D044-3E1B-42E0-9749-440A6D3E91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1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3DC7-FA61-426A-9047-126AD3791A2A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D044-3E1B-42E0-9749-440A6D3E91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8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3DC7-FA61-426A-9047-126AD3791A2A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D044-3E1B-42E0-9749-440A6D3E91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6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3DC7-FA61-426A-9047-126AD3791A2A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D044-3E1B-42E0-9749-440A6D3E91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40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3DC7-FA61-426A-9047-126AD3791A2A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D044-3E1B-42E0-9749-440A6D3E91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6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3DC7-FA61-426A-9047-126AD3791A2A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D044-3E1B-42E0-9749-440A6D3E91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6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73DC7-FA61-426A-9047-126AD3791A2A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4D044-3E1B-42E0-9749-440A6D3E91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7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f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fif"/><Relationship Id="rId4" Type="http://schemas.openxmlformats.org/officeDocument/2006/relationships/image" Target="../media/image30.jf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fif"/><Relationship Id="rId5" Type="http://schemas.openxmlformats.org/officeDocument/2006/relationships/image" Target="../media/image10.jfif"/><Relationship Id="rId4" Type="http://schemas.openxmlformats.org/officeDocument/2006/relationships/image" Target="../media/image2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একাদশ দ্বাদশ\Image of flower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143" y="414805"/>
            <a:ext cx="8382000" cy="6248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41608" y="-93027"/>
            <a:ext cx="3259226" cy="101566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3" y="914400"/>
            <a:ext cx="8154857" cy="524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3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7924800" cy="4343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dirty="0" err="1" smtClean="0"/>
              <a:t>একক</a:t>
            </a:r>
            <a:r>
              <a:rPr lang="en-US" sz="8000" dirty="0" smtClean="0"/>
              <a:t> </a:t>
            </a:r>
            <a:r>
              <a:rPr lang="en-US" sz="8000" dirty="0" err="1" smtClean="0"/>
              <a:t>কাজ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>
                <a:latin typeface="NikoshBAN" pitchFamily="2" charset="0"/>
              </a:rPr>
              <a:t/>
            </a:r>
            <a:br>
              <a:rPr lang="en-US" sz="4800" dirty="0">
                <a:latin typeface="NikoshBAN" pitchFamily="2" charset="0"/>
              </a:rPr>
            </a:br>
            <a:r>
              <a:rPr lang="as-IN" sz="4800" b="1" dirty="0" smtClean="0">
                <a:latin typeface="NikoshBAN" pitchFamily="2" charset="0"/>
                <a:cs typeface="NikoshBAN" pitchFamily="2" charset="0"/>
              </a:rPr>
              <a:t>তমদ্দুন </a:t>
            </a:r>
            <a:r>
              <a:rPr lang="as-IN" sz="4800" b="1" dirty="0">
                <a:latin typeface="NikoshBAN" pitchFamily="2" charset="0"/>
                <a:cs typeface="NikoshBAN" pitchFamily="2" charset="0"/>
              </a:rPr>
              <a:t>মজলিসের প্রতিষ্ঠাতা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?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0014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305800" cy="518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7358062" cy="601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88" y="0"/>
            <a:ext cx="8233434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1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04800"/>
            <a:ext cx="7924800" cy="58785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সর্বদলীয়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বিস্তার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১৯৪৮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২৩শে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ফেব্রুয়ারিতে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করাচিতে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পাকিস্তানে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গণপরিষদের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অধিবেশনে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উর্দুতে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বক্তৃতা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প্রস্তাব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কংগ্রেস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কুমিল্লার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ধীরেন্দ্রনাথ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দত্ত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সিদ্ধান্তের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প্রতিবাদ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মাতৃভাষার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প্রতিষ্ঠায়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ঐক্যবদ্ধ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পরিচালনার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উদ্দেশ্যে১৯৪৮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যুবসংগঠন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মিলিতভাবে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শামসুল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আলমকে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আহবায়ক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‘‘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সর্বদলীয়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’’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বাংলাকে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দাবিতে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১১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ধর্মঘট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আহবান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। ‘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চাই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‘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স্লোগান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রাজপথে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মিছিল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পুলিশ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আক্রমনে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বহু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আহত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বেশ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কয়েকজন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গ্রেফতার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প্রতিবাদে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12-15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ঢাকাসহ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ধর্মঘট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কর্মসূচি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পালিত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মুখ্যমন্ত্রী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খাজা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নাজিমুদ্দীন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পরিষদের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8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দফা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দাবি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সংবরিত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চুক্তি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স্বাক্ষর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63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6" y="-27384"/>
            <a:ext cx="9129550" cy="30863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596823"/>
            <a:ext cx="9093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মাতৃভাষা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দিবস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96" y="4892967"/>
            <a:ext cx="909303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১৯৯৯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১৭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নভেম্বর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8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ভাষা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আন্দোলনের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পটভূমি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 smtClean="0"/>
              <a:t>২১শে </a:t>
            </a:r>
            <a:r>
              <a:rPr lang="en-US" dirty="0" err="1" smtClean="0"/>
              <a:t>ফেব্রুয়ারী</a:t>
            </a:r>
            <a:r>
              <a:rPr lang="en-US" dirty="0" smtClean="0"/>
              <a:t> </a:t>
            </a:r>
            <a:r>
              <a:rPr lang="en-US" dirty="0" err="1" smtClean="0"/>
              <a:t>ঢাকা</a:t>
            </a:r>
            <a:r>
              <a:rPr lang="en-US" dirty="0" smtClean="0"/>
              <a:t> </a:t>
            </a:r>
            <a:r>
              <a:rPr lang="en-US" dirty="0" err="1" smtClean="0"/>
              <a:t>বিশ্ববিদ্যালয়ে</a:t>
            </a:r>
            <a:r>
              <a:rPr lang="en-US" dirty="0" smtClean="0"/>
              <a:t> </a:t>
            </a:r>
            <a:r>
              <a:rPr lang="en-US" dirty="0" err="1" smtClean="0"/>
              <a:t>আমতলায়</a:t>
            </a:r>
            <a:r>
              <a:rPr lang="en-US" dirty="0" smtClean="0"/>
              <a:t> ( </a:t>
            </a:r>
            <a:r>
              <a:rPr lang="en-US" dirty="0" err="1" smtClean="0"/>
              <a:t>ঢামেক</a:t>
            </a:r>
            <a:r>
              <a:rPr lang="en-US" dirty="0" smtClean="0"/>
              <a:t>) </a:t>
            </a:r>
            <a:r>
              <a:rPr lang="en-US" dirty="0" err="1" smtClean="0"/>
              <a:t>ছাত্রজনতা</a:t>
            </a:r>
            <a:r>
              <a:rPr lang="en-US" dirty="0" smtClean="0"/>
              <a:t> ১৪৪ </a:t>
            </a:r>
            <a:r>
              <a:rPr lang="en-US" dirty="0" err="1" smtClean="0"/>
              <a:t>ধারা</a:t>
            </a:r>
            <a:r>
              <a:rPr lang="en-US" dirty="0" smtClean="0"/>
              <a:t> </a:t>
            </a:r>
            <a:r>
              <a:rPr lang="en-US" dirty="0" err="1" smtClean="0"/>
              <a:t>ভঙ্গ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রাষ্ট্রভাষা</a:t>
            </a:r>
            <a:r>
              <a:rPr lang="en-US" dirty="0" smtClean="0"/>
              <a:t> </a:t>
            </a:r>
            <a:r>
              <a:rPr lang="en-US" dirty="0" err="1" smtClean="0"/>
              <a:t>বাংলা</a:t>
            </a:r>
            <a:r>
              <a:rPr lang="en-US" dirty="0" smtClean="0"/>
              <a:t> </a:t>
            </a:r>
            <a:r>
              <a:rPr lang="en-US" dirty="0" err="1" smtClean="0"/>
              <a:t>চাই</a:t>
            </a:r>
            <a:r>
              <a:rPr lang="en-US" dirty="0" smtClean="0"/>
              <a:t> </a:t>
            </a:r>
            <a:r>
              <a:rPr lang="en-US" dirty="0" err="1" smtClean="0"/>
              <a:t>শ্লোগান</a:t>
            </a:r>
            <a:r>
              <a:rPr lang="en-US" dirty="0" smtClean="0"/>
              <a:t> </a:t>
            </a:r>
            <a:r>
              <a:rPr lang="en-US" dirty="0" err="1" smtClean="0"/>
              <a:t>দিতে</a:t>
            </a:r>
            <a:r>
              <a:rPr lang="en-US" dirty="0" smtClean="0"/>
              <a:t> </a:t>
            </a:r>
            <a:r>
              <a:rPr lang="en-US" dirty="0" err="1" smtClean="0"/>
              <a:t>থাকে</a:t>
            </a:r>
            <a:r>
              <a:rPr lang="en-US" dirty="0" smtClean="0"/>
              <a:t>।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পুলিশ</a:t>
            </a:r>
            <a:r>
              <a:rPr lang="en-US" dirty="0" smtClean="0"/>
              <a:t> </a:t>
            </a:r>
            <a:r>
              <a:rPr lang="en-US" dirty="0" err="1" smtClean="0"/>
              <a:t>ছাত্র</a:t>
            </a:r>
            <a:r>
              <a:rPr lang="en-US" dirty="0" smtClean="0"/>
              <a:t> </a:t>
            </a:r>
            <a:r>
              <a:rPr lang="en-US" dirty="0" err="1" smtClean="0"/>
              <a:t>জনতার</a:t>
            </a:r>
            <a:r>
              <a:rPr lang="en-US" dirty="0" smtClean="0"/>
              <a:t> </a:t>
            </a:r>
            <a:r>
              <a:rPr lang="en-US" dirty="0" err="1" smtClean="0"/>
              <a:t>উপর</a:t>
            </a:r>
            <a:r>
              <a:rPr lang="en-US" dirty="0" smtClean="0"/>
              <a:t> </a:t>
            </a:r>
            <a:r>
              <a:rPr lang="en-US" dirty="0" err="1" smtClean="0"/>
              <a:t>গুলি</a:t>
            </a:r>
            <a:r>
              <a:rPr lang="en-US" dirty="0" smtClean="0"/>
              <a:t> </a:t>
            </a:r>
            <a:r>
              <a:rPr lang="en-US" dirty="0" err="1" smtClean="0"/>
              <a:t>বর্ষন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। </a:t>
            </a:r>
            <a:r>
              <a:rPr lang="en-US" dirty="0" err="1" smtClean="0"/>
              <a:t>এতে</a:t>
            </a:r>
            <a:r>
              <a:rPr lang="en-US" dirty="0" smtClean="0"/>
              <a:t> </a:t>
            </a:r>
            <a:r>
              <a:rPr lang="en-US" dirty="0" err="1" smtClean="0"/>
              <a:t>ছালাম</a:t>
            </a:r>
            <a:r>
              <a:rPr lang="en-US" dirty="0" smtClean="0"/>
              <a:t>, </a:t>
            </a:r>
            <a:r>
              <a:rPr lang="en-US" dirty="0" err="1" smtClean="0"/>
              <a:t>বরকত</a:t>
            </a:r>
            <a:r>
              <a:rPr lang="en-US" dirty="0" smtClean="0"/>
              <a:t>, </a:t>
            </a:r>
            <a:r>
              <a:rPr lang="en-US" dirty="0" err="1" smtClean="0"/>
              <a:t>জব্বার</a:t>
            </a:r>
            <a:r>
              <a:rPr lang="en-US" dirty="0" smtClean="0"/>
              <a:t>, </a:t>
            </a:r>
            <a:r>
              <a:rPr lang="en-US" dirty="0" err="1" smtClean="0"/>
              <a:t>রফিকসহ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 </a:t>
            </a:r>
            <a:r>
              <a:rPr lang="en-US" dirty="0" err="1" smtClean="0"/>
              <a:t>জানা</a:t>
            </a:r>
            <a:r>
              <a:rPr lang="en-US" dirty="0" smtClean="0"/>
              <a:t> </a:t>
            </a:r>
            <a:r>
              <a:rPr lang="en-US" dirty="0" err="1" smtClean="0"/>
              <a:t>অনেকে</a:t>
            </a:r>
            <a:r>
              <a:rPr lang="en-US" dirty="0" smtClean="0"/>
              <a:t> </a:t>
            </a:r>
            <a:r>
              <a:rPr lang="en-US" dirty="0" err="1" smtClean="0"/>
              <a:t>শহীদ</a:t>
            </a:r>
            <a:r>
              <a:rPr lang="en-US" dirty="0" smtClean="0"/>
              <a:t> </a:t>
            </a:r>
            <a:r>
              <a:rPr lang="en-US" dirty="0" err="1" smtClean="0"/>
              <a:t>হন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বর্বরচিত</a:t>
            </a:r>
            <a:r>
              <a:rPr lang="en-US" dirty="0" smtClean="0"/>
              <a:t> </a:t>
            </a:r>
            <a:r>
              <a:rPr lang="en-US" dirty="0" err="1" smtClean="0"/>
              <a:t>হত্যা</a:t>
            </a:r>
            <a:r>
              <a:rPr lang="en-US" dirty="0" smtClean="0"/>
              <a:t> </a:t>
            </a:r>
            <a:r>
              <a:rPr lang="en-US" dirty="0" err="1" smtClean="0"/>
              <a:t>কন্ডের</a:t>
            </a:r>
            <a:r>
              <a:rPr lang="en-US" dirty="0" smtClean="0"/>
              <a:t> </a:t>
            </a:r>
            <a:r>
              <a:rPr lang="en-US" dirty="0" err="1" smtClean="0"/>
              <a:t>প্রতিবাদে</a:t>
            </a:r>
            <a:r>
              <a:rPr lang="en-US" dirty="0" smtClean="0"/>
              <a:t> ২২ </a:t>
            </a:r>
            <a:r>
              <a:rPr lang="en-US" dirty="0" err="1" smtClean="0"/>
              <a:t>শে</a:t>
            </a:r>
            <a:r>
              <a:rPr lang="en-US" dirty="0" smtClean="0"/>
              <a:t> </a:t>
            </a:r>
            <a:r>
              <a:rPr lang="en-US" dirty="0" err="1" smtClean="0"/>
              <a:t>ফেব্রুয়ারী</a:t>
            </a:r>
            <a:r>
              <a:rPr lang="en-US" dirty="0" smtClean="0"/>
              <a:t> </a:t>
            </a:r>
            <a:r>
              <a:rPr lang="en-US" dirty="0" err="1" smtClean="0"/>
              <a:t>গণবিক্ষোভ</a:t>
            </a:r>
            <a:r>
              <a:rPr lang="en-US" dirty="0" smtClean="0"/>
              <a:t> </a:t>
            </a:r>
            <a:r>
              <a:rPr lang="en-US" dirty="0" err="1" smtClean="0"/>
              <a:t>শুরু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 </a:t>
            </a:r>
            <a:endParaRPr lang="en-US" dirty="0" smtClean="0"/>
          </a:p>
          <a:p>
            <a:r>
              <a:rPr lang="en-US" dirty="0" smtClean="0"/>
              <a:t>২৩ </a:t>
            </a:r>
            <a:r>
              <a:rPr lang="en-US" dirty="0" err="1" smtClean="0"/>
              <a:t>শে</a:t>
            </a:r>
            <a:r>
              <a:rPr lang="en-US" dirty="0" smtClean="0"/>
              <a:t> </a:t>
            </a:r>
            <a:r>
              <a:rPr lang="en-US" dirty="0" err="1" smtClean="0"/>
              <a:t>ফেব্রুয়ারী</a:t>
            </a:r>
            <a:r>
              <a:rPr lang="en-US" dirty="0" smtClean="0"/>
              <a:t> </a:t>
            </a:r>
            <a:r>
              <a:rPr lang="en-US" dirty="0" err="1" smtClean="0"/>
              <a:t>ছাত্ররা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শহীদ</a:t>
            </a:r>
            <a:r>
              <a:rPr lang="en-US" dirty="0" smtClean="0"/>
              <a:t> </a:t>
            </a:r>
            <a:r>
              <a:rPr lang="en-US" dirty="0" err="1" smtClean="0"/>
              <a:t>মিনার</a:t>
            </a:r>
            <a:r>
              <a:rPr lang="en-US" dirty="0" smtClean="0"/>
              <a:t> </a:t>
            </a:r>
            <a:r>
              <a:rPr lang="en-US" dirty="0" err="1" smtClean="0"/>
              <a:t>নির্মাণ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। ১৯৫৬ </a:t>
            </a:r>
            <a:r>
              <a:rPr lang="en-US" dirty="0" err="1" smtClean="0"/>
              <a:t>সালের</a:t>
            </a:r>
            <a:r>
              <a:rPr lang="en-US" dirty="0" smtClean="0"/>
              <a:t> </a:t>
            </a:r>
            <a:r>
              <a:rPr lang="en-US" dirty="0" err="1" smtClean="0"/>
              <a:t>সংবিধানে</a:t>
            </a:r>
            <a:r>
              <a:rPr lang="en-US" dirty="0" smtClean="0"/>
              <a:t> </a:t>
            </a:r>
            <a:r>
              <a:rPr lang="en-US" dirty="0" err="1" smtClean="0"/>
              <a:t>বাংলাকে</a:t>
            </a:r>
            <a:r>
              <a:rPr lang="en-US" dirty="0" smtClean="0"/>
              <a:t> </a:t>
            </a:r>
            <a:r>
              <a:rPr lang="en-US" dirty="0" err="1" smtClean="0"/>
              <a:t>রাষ্ট্রভাষা</a:t>
            </a:r>
            <a:r>
              <a:rPr lang="en-US" dirty="0" smtClean="0"/>
              <a:t> </a:t>
            </a:r>
            <a:r>
              <a:rPr lang="en-US" dirty="0" err="1" smtClean="0"/>
              <a:t>হিসেবে</a:t>
            </a:r>
            <a:r>
              <a:rPr lang="en-US" dirty="0" smtClean="0"/>
              <a:t> </a:t>
            </a:r>
            <a:r>
              <a:rPr lang="en-US" dirty="0" err="1" smtClean="0"/>
              <a:t>স্বীকৃতি</a:t>
            </a:r>
            <a:r>
              <a:rPr lang="en-US" dirty="0" smtClean="0"/>
              <a:t> </a:t>
            </a:r>
            <a:r>
              <a:rPr lang="en-US" dirty="0" err="1" smtClean="0"/>
              <a:t>দেওয়া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আন্দোলনে</a:t>
            </a:r>
            <a:r>
              <a:rPr lang="en-US" dirty="0" smtClean="0"/>
              <a:t> </a:t>
            </a:r>
            <a:r>
              <a:rPr lang="en-US" dirty="0" err="1" smtClean="0"/>
              <a:t>বহু</a:t>
            </a:r>
            <a:r>
              <a:rPr lang="en-US" dirty="0" smtClean="0"/>
              <a:t> </a:t>
            </a:r>
            <a:r>
              <a:rPr lang="en-US" dirty="0" err="1" smtClean="0"/>
              <a:t>নারী</a:t>
            </a:r>
            <a:r>
              <a:rPr lang="en-US" dirty="0" smtClean="0"/>
              <a:t> ও </a:t>
            </a:r>
            <a:r>
              <a:rPr lang="en-US" dirty="0" err="1" smtClean="0"/>
              <a:t>অংশগ্রহন</a:t>
            </a:r>
            <a:r>
              <a:rPr lang="en-US" dirty="0" smtClean="0"/>
              <a:t> </a:t>
            </a:r>
            <a:r>
              <a:rPr lang="en-US" dirty="0" err="1" smtClean="0"/>
              <a:t>করেন</a:t>
            </a:r>
            <a:r>
              <a:rPr lang="en-US" dirty="0" smtClean="0"/>
              <a:t>।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তাদের</a:t>
            </a:r>
            <a:r>
              <a:rPr lang="en-US" dirty="0" smtClean="0"/>
              <a:t> </a:t>
            </a:r>
            <a:r>
              <a:rPr lang="en-US" dirty="0" err="1" smtClean="0"/>
              <a:t>মধ্যে</a:t>
            </a:r>
            <a:r>
              <a:rPr lang="en-US" dirty="0" smtClean="0"/>
              <a:t> </a:t>
            </a:r>
            <a:r>
              <a:rPr lang="en-US" dirty="0" err="1" smtClean="0"/>
              <a:t>নাদিরা</a:t>
            </a:r>
            <a:r>
              <a:rPr lang="en-US" dirty="0" smtClean="0"/>
              <a:t> </a:t>
            </a:r>
            <a:r>
              <a:rPr lang="en-US" dirty="0" err="1" smtClean="0"/>
              <a:t>চৌধরী</a:t>
            </a:r>
            <a:r>
              <a:rPr lang="en-US" dirty="0" smtClean="0"/>
              <a:t>, </a:t>
            </a:r>
            <a:r>
              <a:rPr lang="en-US" dirty="0" err="1" smtClean="0"/>
              <a:t>হামিদা</a:t>
            </a:r>
            <a:r>
              <a:rPr lang="en-US" dirty="0" smtClean="0"/>
              <a:t> </a:t>
            </a:r>
            <a:r>
              <a:rPr lang="en-US" dirty="0" err="1" smtClean="0"/>
              <a:t>রহমান</a:t>
            </a:r>
            <a:r>
              <a:rPr lang="en-US" dirty="0" smtClean="0"/>
              <a:t>, </a:t>
            </a:r>
            <a:r>
              <a:rPr lang="en-US" dirty="0" err="1" smtClean="0"/>
              <a:t>রহিমা</a:t>
            </a:r>
            <a:r>
              <a:rPr lang="en-US" dirty="0" smtClean="0"/>
              <a:t> </a:t>
            </a:r>
            <a:r>
              <a:rPr lang="en-US" dirty="0" err="1" smtClean="0"/>
              <a:t>খাতুন</a:t>
            </a:r>
            <a:r>
              <a:rPr lang="en-US" dirty="0" smtClean="0"/>
              <a:t>, </a:t>
            </a:r>
            <a:r>
              <a:rPr lang="en-US" dirty="0" err="1" smtClean="0"/>
              <a:t>নিবেদিতা</a:t>
            </a:r>
            <a:r>
              <a:rPr lang="en-US" dirty="0" smtClean="0"/>
              <a:t> </a:t>
            </a:r>
            <a:r>
              <a:rPr lang="en-US" dirty="0" err="1" smtClean="0"/>
              <a:t>নাগ</a:t>
            </a:r>
            <a:r>
              <a:rPr lang="en-US" dirty="0" smtClean="0"/>
              <a:t>, </a:t>
            </a:r>
            <a:r>
              <a:rPr lang="en-US" dirty="0" err="1" smtClean="0"/>
              <a:t>সাহেরা</a:t>
            </a:r>
            <a:r>
              <a:rPr lang="en-US" dirty="0" smtClean="0"/>
              <a:t> </a:t>
            </a:r>
            <a:r>
              <a:rPr lang="en-US" dirty="0" err="1" smtClean="0"/>
              <a:t>বানু</a:t>
            </a:r>
            <a:r>
              <a:rPr lang="en-US" dirty="0" smtClean="0"/>
              <a:t>, </a:t>
            </a:r>
            <a:r>
              <a:rPr lang="en-US" dirty="0" err="1" smtClean="0"/>
              <a:t>সারা</a:t>
            </a:r>
            <a:r>
              <a:rPr lang="en-US" dirty="0" smtClean="0"/>
              <a:t> </a:t>
            </a:r>
            <a:r>
              <a:rPr lang="en-US" dirty="0" err="1" smtClean="0"/>
              <a:t>তৈফুর</a:t>
            </a:r>
            <a:r>
              <a:rPr lang="en-US" dirty="0" smtClean="0"/>
              <a:t>, </a:t>
            </a:r>
            <a:r>
              <a:rPr lang="en-US" dirty="0" err="1" smtClean="0"/>
              <a:t>শাসসুন্নাহার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</a:t>
            </a:r>
            <a:r>
              <a:rPr lang="en-US" dirty="0" err="1" smtClean="0"/>
              <a:t>বিষেশভাবে</a:t>
            </a:r>
            <a:r>
              <a:rPr lang="en-US" dirty="0" smtClean="0"/>
              <a:t> </a:t>
            </a:r>
            <a:r>
              <a:rPr lang="en-US" dirty="0" err="1" smtClean="0"/>
              <a:t>উল্লেখযোগ্য</a:t>
            </a:r>
            <a:r>
              <a:rPr lang="en-US" dirty="0" smtClean="0"/>
              <a:t>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252728"/>
            <a:ext cx="7832271" cy="438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4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n-GB" b="1" dirty="0">
                <a:latin typeface="NikoshBAN" pitchFamily="2" charset="0"/>
                <a:cs typeface="NikoshBAN" pitchFamily="2" charset="0"/>
              </a:rPr>
              <a:t>১৯৪৮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১৯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গর্ভনর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জেনারেল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আলী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জিন্নাহ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সফরে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আসেন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। ২১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রেসকোর্স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ময়দানের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জনসভায়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২৪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কার্জন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অুষ্ঠিত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বিশ্ববিদ্যালয়ের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সমাবর্তন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অনুষ্ঠানে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জিন্নাহ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ঘোষনা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উর্দু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উর্দই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জিন্নাহর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ঘোষনা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প্রতিক্রিয়া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 smtClean="0">
                <a:latin typeface="NikoshBAN" pitchFamily="2" charset="0"/>
                <a:cs typeface="NikoshBAN" pitchFamily="2" charset="0"/>
              </a:rPr>
              <a:t>সমাবেশ</a:t>
            </a:r>
            <a:r>
              <a:rPr lang="en-GB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 smtClean="0">
                <a:latin typeface="NikoshBAN" pitchFamily="2" charset="0"/>
                <a:cs typeface="NikoshBAN" pitchFamily="2" charset="0"/>
              </a:rPr>
              <a:t>তাৎক্ষণিক</a:t>
            </a:r>
            <a:r>
              <a:rPr lang="en-GB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প্রতিবাদ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জানায়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0809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7239000" cy="5607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156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14400"/>
            <a:ext cx="624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4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as-IN" b="1" dirty="0">
                <a:latin typeface="NikoshBAN" pitchFamily="2" charset="0"/>
                <a:cs typeface="NikoshBAN" pitchFamily="2" charset="0"/>
              </a:rPr>
              <a:t>পাকিস্তানি শাসনামলে (১৯৪৭-১৯৭১ খ্রিষ্টাব্দ) তৎকালীন পূর্ব-পাকিস্তানের রাষ্ট্রভাষা হিসেবে বাংলা ভাষার স্বীকৃতি লাভের জন্য যে আন্দোলন সংঘটিত হয়েছিল, সেই আন্দোলনকেই 'বাংলা ভাষা-আন্দোলন' হিসেবে বিবেচনা করা হয়। .</a:t>
            </a:r>
            <a:endParaRPr lang="en-GB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828835"/>
            <a:ext cx="4572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GB" b="1" dirty="0">
                <a:latin typeface="NikoshBAN" pitchFamily="2" charset="0"/>
                <a:cs typeface="NikoshBAN" pitchFamily="2" charset="0"/>
              </a:rPr>
              <a:t>১৯৪৭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আগষ্ট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মাসে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পরপরই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– এ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বিতর্ক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বহুভাষী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:-</a:t>
            </a:r>
          </a:p>
        </p:txBody>
      </p:sp>
    </p:spTree>
    <p:extLst>
      <p:ext uri="{BB962C8B-B14F-4D97-AF65-F5344CB8AC3E}">
        <p14:creationId xmlns:p14="http://schemas.microsoft.com/office/powerpoint/2010/main" val="256563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762000"/>
            <a:ext cx="29450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762000" y="1828800"/>
            <a:ext cx="3124201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i="1" dirty="0" err="1">
                <a:latin typeface="NikoshBAN" pitchFamily="2" charset="0"/>
                <a:cs typeface="NikoshBAN" pitchFamily="2" charset="0"/>
              </a:rPr>
              <a:t>চামেলি</a:t>
            </a:r>
            <a:r>
              <a:rPr lang="en-US" sz="2400" b="1" i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i="1" dirty="0" err="1">
                <a:latin typeface="NikoshBAN" pitchFamily="2" charset="0"/>
                <a:cs typeface="NikoshBAN" pitchFamily="2" charset="0"/>
              </a:rPr>
              <a:t>আফরোজ</a:t>
            </a:r>
            <a:endParaRPr lang="en-US" sz="2400" b="1" i="1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2400" b="1" i="1" dirty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i="1" dirty="0">
                <a:latin typeface="NikoshBAN" pitchFamily="2" charset="0"/>
                <a:cs typeface="NikoshBAN" pitchFamily="2" charset="0"/>
              </a:rPr>
              <a:t>:</a:t>
            </a:r>
            <a:endParaRPr lang="bn-BD" sz="2400" b="1" i="1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2400" b="1" i="1" dirty="0">
                <a:latin typeface="NikoshBAN" pitchFamily="2" charset="0"/>
                <a:cs typeface="NikoshBAN" pitchFamily="2" charset="0"/>
              </a:rPr>
              <a:t>	ইসলামের ইতিহাস ও সংস্কৃতি</a:t>
            </a:r>
          </a:p>
          <a:p>
            <a:pPr algn="ctr">
              <a:buNone/>
            </a:pPr>
            <a:r>
              <a:rPr lang="en-US" sz="2800" b="1" i="1" dirty="0" err="1">
                <a:latin typeface="NikoshBAN" pitchFamily="2" charset="0"/>
                <a:cs typeface="NikoshBAN" pitchFamily="2" charset="0"/>
              </a:rPr>
              <a:t>সফিউদ্দিন</a:t>
            </a:r>
            <a:r>
              <a:rPr lang="en-US" sz="28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8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latin typeface="NikoshBAN" pitchFamily="2" charset="0"/>
                <a:cs typeface="NikoshBAN" pitchFamily="2" charset="0"/>
              </a:rPr>
              <a:t>একাডেমী</a:t>
            </a:r>
            <a:r>
              <a:rPr lang="en-US" sz="28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8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b="1" i="1" dirty="0">
                <a:latin typeface="NikoshBAN" pitchFamily="2" charset="0"/>
                <a:cs typeface="NikoshBAN" pitchFamily="2" charset="0"/>
              </a:rPr>
              <a:t> </a:t>
            </a:r>
            <a:endParaRPr lang="bn-BD" sz="2800" b="1" i="1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400" b="1" i="1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b="1" i="1" dirty="0">
                <a:latin typeface="NikoshBAN" pitchFamily="2" charset="0"/>
                <a:cs typeface="NikoshBAN" pitchFamily="2" charset="0"/>
              </a:rPr>
              <a:t> নং:01711565687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6800" y="1828800"/>
            <a:ext cx="2895600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শ্রেনী-একাদশ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-৫ম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আন্দোলন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 ৪৫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77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-02-02-19-22-50-510d678a45db1-untitled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8964" y="1464918"/>
            <a:ext cx="5087939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aporajitairborne-1488081350-0564a41_x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629" y="1271368"/>
            <a:ext cx="3966995" cy="2334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700" y="3929453"/>
            <a:ext cx="2336613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 t="13333" b="13333"/>
          <a:stretch>
            <a:fillRect/>
          </a:stretch>
        </p:blipFill>
        <p:spPr bwMode="auto">
          <a:xfrm>
            <a:off x="3835288" y="3808474"/>
            <a:ext cx="2186535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6645" y="4253039"/>
            <a:ext cx="2237930" cy="18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771265" y="3335445"/>
            <a:ext cx="686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ঊর্দু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35669" y="3602419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সিন্ধি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96126" y="6172200"/>
            <a:ext cx="1285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পাঞ্জাবি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43903" y="6172200"/>
            <a:ext cx="1098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পশতু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4200" y="6221668"/>
            <a:ext cx="931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বালুচ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712" y="296274"/>
            <a:ext cx="876008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১৯৪৭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আগষ্ট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মাসে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পরপরই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– এ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বিতর্ক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বহুভাষী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400" b="1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GB" sz="2400" b="1" dirty="0" smtClean="0">
                <a:latin typeface="NikoshBAN" pitchFamily="2" charset="0"/>
                <a:cs typeface="NikoshBAN" pitchFamily="2" charset="0"/>
              </a:rPr>
              <a:t>:-</a:t>
            </a:r>
            <a:endParaRPr lang="en-GB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41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3D9328A-F380-450C-851E-B99A19FBD913}"/>
              </a:ext>
            </a:extLst>
          </p:cNvPr>
          <p:cNvSpPr/>
          <p:nvPr/>
        </p:nvSpPr>
        <p:spPr>
          <a:xfrm>
            <a:off x="152400" y="457200"/>
            <a:ext cx="7848600" cy="61771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োষ্ঠ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৬.৪০%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ুখের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সত্বেও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রিষ্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%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নগো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্ঠীর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চাপিয়ে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চেয়েছিল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শাসকগো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্ঠী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১৯৪৮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খ্যাগোরিষ্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ুষের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উপেক্ষা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ষাকেই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্ধিজীবি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প্রতিবাদ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ৈষম্য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ূলক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াষা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সুত্রপাত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0819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33936"/>
            <a:ext cx="8686800" cy="66684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00" y="143229"/>
            <a:ext cx="8077200" cy="6523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152522"/>
            <a:ext cx="8051641" cy="53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7" y="143229"/>
            <a:ext cx="7873946" cy="609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9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04800" y="457200"/>
            <a:ext cx="8077200" cy="6096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/>
              <a:t>জোড়ায়</a:t>
            </a:r>
            <a:r>
              <a:rPr lang="en-US" sz="7200" dirty="0" smtClean="0"/>
              <a:t> </a:t>
            </a:r>
            <a:r>
              <a:rPr lang="en-US" sz="7200" dirty="0" err="1" smtClean="0"/>
              <a:t>কাজ</a:t>
            </a:r>
            <a:endParaRPr lang="en-US" sz="7200" dirty="0" smtClean="0"/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120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133600"/>
            <a:ext cx="66294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তমদ্দুন মজলিস</a:t>
            </a:r>
            <a:r>
              <a:rPr lang="as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১৯৪৭ সালে 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আবুল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কাশেম</a:t>
            </a:r>
            <a:r>
              <a:rPr lang="as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কর্তৃক প্রতিষ্ঠিত </a:t>
            </a:r>
            <a:r>
              <a:rPr lang="as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তৎকালীন </a:t>
            </a:r>
            <a:r>
              <a:rPr lang="as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 </a:t>
            </a:r>
            <a:r>
              <a:rPr lang="as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পাকিস্তা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নের</a:t>
            </a:r>
            <a:r>
              <a:rPr lang="as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ইসলামি সাংস্কৃতিক সংগঠন</a:t>
            </a:r>
            <a:r>
              <a:rPr lang="as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as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প্রতিষ্ঠার পর প্রথম বাংলা ভাষাকে রাষ্ট্রভাষা হিসেবে দাবি তুলে তমদ্দুন </a:t>
            </a:r>
            <a:r>
              <a:rPr lang="as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মজলিস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as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শুরু করে।</a:t>
            </a:r>
            <a:endParaRPr lang="en-GB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03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229600" cy="486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1600" b="1" dirty="0">
                <a:latin typeface="NikoshBAN" pitchFamily="2" charset="0"/>
                <a:cs typeface="NikoshBAN" pitchFamily="2" charset="0"/>
              </a:rPr>
              <a:t>অধ্যাপক আবুল কাসেম কিছুসংক্ষিপ্ত প্রস্তাবনা তুলে ধরেন যার মূল </a:t>
            </a:r>
            <a:r>
              <a:rPr lang="as-IN" sz="1600" b="1" dirty="0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1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-----</a:t>
            </a:r>
            <a:endParaRPr lang="as-IN" sz="1600" b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as-IN" sz="1600" b="1" dirty="0" smtClean="0">
                <a:latin typeface="NikoshBAN" pitchFamily="2" charset="0"/>
                <a:cs typeface="NikoshBAN" pitchFamily="2" charset="0"/>
              </a:rPr>
              <a:t>বাংলা </a:t>
            </a:r>
            <a:r>
              <a:rPr lang="as-IN" sz="1600" b="1" dirty="0">
                <a:latin typeface="NikoshBAN" pitchFamily="2" charset="0"/>
                <a:cs typeface="NikoshBAN" pitchFamily="2" charset="0"/>
              </a:rPr>
              <a:t>হবেঃ</a:t>
            </a:r>
          </a:p>
          <a:p>
            <a:pPr lvl="1" algn="just"/>
            <a:r>
              <a:rPr lang="en-GB" sz="16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GB" sz="1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as-IN" sz="1600" b="1" dirty="0">
                <a:latin typeface="NikoshBAN" pitchFamily="2" charset="0"/>
                <a:cs typeface="NikoshBAN" pitchFamily="2" charset="0"/>
              </a:rPr>
              <a:t>পূর্ব-পাকিস্তানে তথ্য আদান-প্রদানের মাধ্যম;</a:t>
            </a:r>
          </a:p>
          <a:p>
            <a:pPr lvl="1" algn="just"/>
            <a:r>
              <a:rPr lang="en-GB" sz="16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GB" sz="1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as-IN" sz="1600" b="1" dirty="0">
                <a:latin typeface="NikoshBAN" pitchFamily="2" charset="0"/>
                <a:cs typeface="NikoshBAN" pitchFamily="2" charset="0"/>
              </a:rPr>
              <a:t>পূর্ব-পাকিস্তানের আদালতের ভাষা; এবং</a:t>
            </a:r>
          </a:p>
          <a:p>
            <a:pPr lvl="1" algn="just"/>
            <a:r>
              <a:rPr lang="en-GB" sz="16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GB" sz="1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as-IN" sz="1600" b="1" dirty="0">
                <a:latin typeface="NikoshBAN" pitchFamily="2" charset="0"/>
                <a:cs typeface="NikoshBAN" pitchFamily="2" charset="0"/>
              </a:rPr>
              <a:t>পূর্ব-পাকিস্তানের দাপ্তরিক ভাষা।</a:t>
            </a:r>
          </a:p>
          <a:p>
            <a:pPr algn="just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২.উর্দু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 এবং 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 হবে 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পাকিস্তানের কেন্দ্রীয় সরকারের দাপ্তরিক ভাষা।</a:t>
            </a:r>
          </a:p>
          <a:p>
            <a:pPr algn="just"/>
            <a:r>
              <a:rPr lang="en-GB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GB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পূর্ব-পাকিস্তানে শিক্ষার প্রধান মাধ্যম হবে বাংলা ভাষা; যা সব শ্রেণীর মানুষ </a:t>
            </a:r>
            <a:r>
              <a:rPr lang="as-IN" sz="600" b="1" dirty="0">
                <a:latin typeface="NikoshBAN" pitchFamily="2" charset="0"/>
                <a:cs typeface="NikoshBAN" pitchFamily="2" charset="0"/>
              </a:rPr>
              <a:t>শিখবে;</a:t>
            </a:r>
          </a:p>
          <a:p>
            <a:pPr lvl="1" algn="just"/>
            <a:r>
              <a:rPr lang="en-GB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GB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উর্দুপূর্ব-পাকিস্তানের দ্বিতীয় ভাষা বা আন্তঃ-প্রাদেশিক ভাষা হিসেবে গণ্য হতে পারে, যা সেই সমস্ত মানুষকে শেখানো হবে যারা 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পাকিস্তানে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 কাজ করবে। পূর্ব-পাকিস্তানের মোট জনসংখ্যার মাত্র ৫% থেকে ১০% মানুষ </a:t>
            </a:r>
            <a:r>
              <a:rPr lang="as-IN" b="1" dirty="0" smtClean="0">
                <a:latin typeface="NikoshBAN" pitchFamily="2" charset="0"/>
                <a:cs typeface="NikoshBAN" pitchFamily="2" charset="0"/>
              </a:rPr>
              <a:t>উর্দু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 smtClean="0">
                <a:latin typeface="NikoshBAN" pitchFamily="2" charset="0"/>
                <a:cs typeface="NikoshBAN" pitchFamily="2" charset="0"/>
              </a:rPr>
              <a:t>শিখলেই 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যথেষ্ট</a:t>
            </a:r>
            <a:r>
              <a:rPr lang="as-IN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lvl="1" algn="just"/>
            <a:r>
              <a:rPr lang="as-IN" b="1" dirty="0" smtClean="0">
                <a:latin typeface="NikoshBAN" pitchFamily="2" charset="0"/>
                <a:cs typeface="NikoshBAN" pitchFamily="2" charset="0"/>
              </a:rPr>
              <a:t>মাধ্যমিক 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পর্যায়ের 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বিদ্যালয়গুলোতে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 উপরের দিকের শ্রেণীতে </a:t>
            </a:r>
            <a:r>
              <a:rPr lang="as-IN" b="1" dirty="0" smtClean="0">
                <a:latin typeface="NikoshBAN" pitchFamily="2" charset="0"/>
                <a:cs typeface="NikoshBAN" pitchFamily="2" charset="0"/>
              </a:rPr>
              <a:t>উর্দু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 smtClean="0">
                <a:latin typeface="NikoshBAN" pitchFamily="2" charset="0"/>
                <a:cs typeface="NikoshBAN" pitchFamily="2" charset="0"/>
              </a:rPr>
              <a:t>শেখানো 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যেতে পারে;এবং</a:t>
            </a:r>
          </a:p>
          <a:p>
            <a:pPr lvl="1" algn="just"/>
            <a:r>
              <a:rPr lang="en-US" b="1" dirty="0" smtClean="0">
                <a:latin typeface="NikoshBAN" pitchFamily="2" charset="0"/>
                <a:cs typeface="NikoshBAN" pitchFamily="2" charset="0"/>
              </a:rPr>
              <a:t>২.ইংরেজি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 হবে পূর্ব-পাকিস্তানের তৃতীয় </a:t>
            </a:r>
            <a:r>
              <a:rPr lang="as-IN" b="1" dirty="0" smtClean="0">
                <a:latin typeface="NikoshBAN" pitchFamily="2" charset="0"/>
                <a:cs typeface="NikoshBAN" pitchFamily="2" charset="0"/>
              </a:rPr>
              <a:t>বা 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আন্তর্জাতিক ভাষা।</a:t>
            </a:r>
          </a:p>
          <a:p>
            <a:pPr algn="just"/>
            <a:r>
              <a:rPr lang="en-GB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GB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কয়েক বছরের জন্য ইংরেজি ও বাংলা উভয়েই পূর্ব-পাকিস্তানের দাপ্তরিক ভাষা হিসেবে ব্যবহার হবে।</a:t>
            </a:r>
          </a:p>
        </p:txBody>
      </p:sp>
    </p:spTree>
    <p:extLst>
      <p:ext uri="{BB962C8B-B14F-4D97-AF65-F5344CB8AC3E}">
        <p14:creationId xmlns:p14="http://schemas.microsoft.com/office/powerpoint/2010/main" val="144871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innah-combo-1030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04800"/>
            <a:ext cx="7019925" cy="5105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76600" y="5410200"/>
            <a:ext cx="52578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মুহাম্মাদ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আলী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জিন্নাহ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2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400" y="838200"/>
            <a:ext cx="6553200" cy="4095065"/>
            <a:chOff x="3440112" y="1219200"/>
            <a:chExt cx="4597400" cy="2895600"/>
          </a:xfrm>
        </p:grpSpPr>
        <p:pic>
          <p:nvPicPr>
            <p:cNvPr id="3" name="Picture 2" descr="149382556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16312" y="1219200"/>
              <a:ext cx="4521200" cy="2705100"/>
            </a:xfrm>
            <a:prstGeom prst="rect">
              <a:avLst/>
            </a:prstGeom>
          </p:spPr>
        </p:pic>
        <p:pic>
          <p:nvPicPr>
            <p:cNvPr id="4" name="Picture 3" descr="download (1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40112" y="1371600"/>
              <a:ext cx="3124200" cy="274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872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752600"/>
            <a:ext cx="6019800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b="1" dirty="0">
                <a:latin typeface="NikoshBAN" pitchFamily="2" charset="0"/>
                <a:cs typeface="NikoshBAN" pitchFamily="2" charset="0"/>
              </a:rPr>
              <a:t>প্রতিষ্ঠা ও আদর্শগত </a:t>
            </a:r>
            <a:r>
              <a:rPr lang="as-IN" b="1" dirty="0" smtClean="0">
                <a:latin typeface="NikoshBAN" pitchFamily="2" charset="0"/>
                <a:cs typeface="NikoshBAN" pitchFamily="2" charset="0"/>
              </a:rPr>
              <a:t>পটভূমি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 smtClean="0">
                <a:latin typeface="NikoshBAN" pitchFamily="2" charset="0"/>
                <a:cs typeface="NikoshBAN" pitchFamily="2" charset="0"/>
              </a:rPr>
              <a:t>তমদ্দুন 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মজলিসের প্রতিষ্ঠাতা 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আবুল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কাশেম</a:t>
            </a:r>
            <a:r>
              <a:rPr lang="as-IN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 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বিভাগের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 পরপরই ১৯৪৭ সালের পহেলা </a:t>
            </a:r>
            <a:r>
              <a:rPr lang="as-IN" b="1" dirty="0" smtClean="0">
                <a:latin typeface="NikoshBAN" pitchFamily="2" charset="0"/>
                <a:cs typeface="NikoshBAN" pitchFamily="2" charset="0"/>
              </a:rPr>
              <a:t>সেপ্টেম্বরে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বিশ্ববিদ্যালয়ের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 পদার্থবিজ্ঞান বিভাগের অধ্যাপক আবুল কাসেম  তমদ্দুন মজলিস প্রতিষ্ঠা করেন</a:t>
            </a:r>
            <a:r>
              <a:rPr lang="as-IN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 প্রথমদিকে সংগঠনটি বেশ </a:t>
            </a:r>
            <a:r>
              <a:rPr lang="as-IN" b="1" dirty="0" smtClean="0">
                <a:latin typeface="NikoshBAN" pitchFamily="2" charset="0"/>
                <a:cs typeface="NikoshBAN" pitchFamily="2" charset="0"/>
              </a:rPr>
              <a:t>সক্রি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আন্দোলনে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 সংগঠনটি গুরুত্বপূর্ণ ভূমিকা রাখে। এই সংগঠনের সদস্যগণ 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গন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 ধ্যান ধারণা </a:t>
            </a:r>
            <a:r>
              <a:rPr lang="as-IN" b="1" dirty="0" smtClean="0">
                <a:latin typeface="NikoshBAN" pitchFamily="2" charset="0"/>
                <a:cs typeface="NikoshBAN" pitchFamily="2" charset="0"/>
              </a:rPr>
              <a:t>দ্বারা 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প্রভাবিত হয়েছিল। </a:t>
            </a:r>
            <a:r>
              <a:rPr lang="as-IN" b="1" dirty="0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 smtClean="0">
                <a:latin typeface="NikoshBAN" pitchFamily="2" charset="0"/>
                <a:cs typeface="NikoshBAN" pitchFamily="2" charset="0"/>
              </a:rPr>
              <a:t>ভাগের 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পর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as-IN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বুঝতে পেরেছিল যে 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 সরকার সেই আদর্শ দ্বারা পরিচালিত হচ্ছিল না যার প্রতিশ্রুতি দেয়া হয়েছিল। এই কারণে তমদ্দুন মজলিস 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লীগ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 থেকে আলাদা হয়ে যায়</a:t>
            </a:r>
          </a:p>
        </p:txBody>
      </p:sp>
    </p:spTree>
    <p:extLst>
      <p:ext uri="{BB962C8B-B14F-4D97-AF65-F5344CB8AC3E}">
        <p14:creationId xmlns:p14="http://schemas.microsoft.com/office/powerpoint/2010/main" val="407949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Input 1"/>
          <p:cNvSpPr/>
          <p:nvPr/>
        </p:nvSpPr>
        <p:spPr>
          <a:xfrm>
            <a:off x="533400" y="533400"/>
            <a:ext cx="7086600" cy="5410200"/>
          </a:xfrm>
          <a:prstGeom prst="flowChartManualIn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</a:rPr>
              <a:t>দলীয়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কাজ</a:t>
            </a:r>
            <a:endParaRPr lang="en-US" sz="6000" dirty="0" smtClean="0">
              <a:solidFill>
                <a:schemeClr val="tx1"/>
              </a:solidFill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মাতৃভাষা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দিবসের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81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rved Up Ribbon 5"/>
          <p:cNvSpPr/>
          <p:nvPr/>
        </p:nvSpPr>
        <p:spPr>
          <a:xfrm>
            <a:off x="593348" y="303160"/>
            <a:ext cx="7488832" cy="1512168"/>
          </a:xfrm>
          <a:prstGeom prst="ellipseRibbon2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334814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u="sng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u="sng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u="sng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u="sng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40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392925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6616" y="2967766"/>
            <a:ext cx="91310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১)</a:t>
            </a:r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তমদ্দুন মজলিসের প্রতিষ্ঠাতা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২)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৩)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মাতৃভাষা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দিবসের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98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5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18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ভাষা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আন্দোলনের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তাৎপর্য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8"/>
            <a:ext cx="8229600" cy="4906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১৯৫২ </a:t>
            </a:r>
            <a:r>
              <a:rPr lang="en-US" dirty="0" err="1" smtClean="0"/>
              <a:t>সালে</a:t>
            </a:r>
            <a:r>
              <a:rPr lang="en-US" dirty="0" smtClean="0"/>
              <a:t> </a:t>
            </a:r>
            <a:r>
              <a:rPr lang="en-US" dirty="0" err="1" smtClean="0"/>
              <a:t>ভাষা</a:t>
            </a:r>
            <a:r>
              <a:rPr lang="en-US" dirty="0" smtClean="0"/>
              <a:t> </a:t>
            </a:r>
            <a:r>
              <a:rPr lang="en-US" dirty="0" err="1" smtClean="0"/>
              <a:t>আন্দোলন</a:t>
            </a:r>
            <a:r>
              <a:rPr lang="en-US" dirty="0" smtClean="0"/>
              <a:t> </a:t>
            </a:r>
            <a:r>
              <a:rPr lang="en-US" dirty="0" err="1" smtClean="0"/>
              <a:t>বাংলাদেশের</a:t>
            </a:r>
            <a:r>
              <a:rPr lang="en-US" dirty="0" smtClean="0"/>
              <a:t> </a:t>
            </a:r>
            <a:r>
              <a:rPr lang="en-US" dirty="0" err="1" smtClean="0"/>
              <a:t>ইতিহাসে</a:t>
            </a:r>
            <a:r>
              <a:rPr lang="en-US" dirty="0" smtClean="0"/>
              <a:t> </a:t>
            </a:r>
            <a:r>
              <a:rPr lang="en-US" dirty="0" err="1" smtClean="0"/>
              <a:t>এক</a:t>
            </a:r>
            <a:r>
              <a:rPr lang="en-US" dirty="0" smtClean="0"/>
              <a:t> </a:t>
            </a:r>
            <a:r>
              <a:rPr lang="en-US" dirty="0" err="1" smtClean="0"/>
              <a:t>অন্যন্য</a:t>
            </a:r>
            <a:r>
              <a:rPr lang="en-US" dirty="0" smtClean="0"/>
              <a:t> </a:t>
            </a:r>
            <a:r>
              <a:rPr lang="en-US" dirty="0" err="1" smtClean="0"/>
              <a:t>সাধারণ</a:t>
            </a:r>
            <a:r>
              <a:rPr lang="en-US" dirty="0" smtClean="0"/>
              <a:t> </a:t>
            </a:r>
            <a:r>
              <a:rPr lang="en-US" dirty="0" err="1" smtClean="0"/>
              <a:t>ঘটনা</a:t>
            </a:r>
            <a:r>
              <a:rPr lang="en-US" dirty="0" smtClean="0"/>
              <a:t>। </a:t>
            </a:r>
            <a:r>
              <a:rPr lang="en-US" dirty="0" err="1" smtClean="0"/>
              <a:t>পাকিস্তান</a:t>
            </a:r>
            <a:r>
              <a:rPr lang="en-US" dirty="0" smtClean="0"/>
              <a:t> </a:t>
            </a:r>
            <a:r>
              <a:rPr lang="en-US" dirty="0" err="1" smtClean="0"/>
              <a:t>রাষ্ট্রের</a:t>
            </a:r>
            <a:r>
              <a:rPr lang="en-US" dirty="0" smtClean="0"/>
              <a:t> </a:t>
            </a:r>
            <a:r>
              <a:rPr lang="en-US" dirty="0" err="1" smtClean="0"/>
              <a:t>বৈষম্যমূলক</a:t>
            </a:r>
            <a:r>
              <a:rPr lang="en-US" dirty="0" smtClean="0"/>
              <a:t> </a:t>
            </a:r>
            <a:r>
              <a:rPr lang="en-US" dirty="0" err="1" smtClean="0"/>
              <a:t>আচরণের</a:t>
            </a:r>
            <a:r>
              <a:rPr lang="en-US" dirty="0" smtClean="0"/>
              <a:t> </a:t>
            </a:r>
            <a:r>
              <a:rPr lang="en-US" dirty="0" err="1" smtClean="0"/>
              <a:t>প্রতি</a:t>
            </a:r>
            <a:r>
              <a:rPr lang="en-US" dirty="0" smtClean="0"/>
              <a:t> </a:t>
            </a:r>
            <a:r>
              <a:rPr lang="en-US" dirty="0" err="1" smtClean="0"/>
              <a:t>এটি</a:t>
            </a:r>
            <a:r>
              <a:rPr lang="en-US" dirty="0" smtClean="0"/>
              <a:t> </a:t>
            </a:r>
            <a:r>
              <a:rPr lang="en-US" dirty="0" err="1" smtClean="0"/>
              <a:t>ছিল</a:t>
            </a:r>
            <a:r>
              <a:rPr lang="en-US" dirty="0" smtClean="0"/>
              <a:t> </a:t>
            </a:r>
            <a:r>
              <a:rPr lang="en-US" dirty="0" err="1" smtClean="0"/>
              <a:t>বাঙালীর</a:t>
            </a:r>
            <a:r>
              <a:rPr lang="en-US" dirty="0" smtClean="0"/>
              <a:t> </a:t>
            </a:r>
            <a:r>
              <a:rPr lang="en-US" dirty="0" err="1" smtClean="0"/>
              <a:t>প্রথম</a:t>
            </a:r>
            <a:r>
              <a:rPr lang="en-US" dirty="0" smtClean="0"/>
              <a:t> </a:t>
            </a:r>
            <a:r>
              <a:rPr lang="en-US" dirty="0" err="1" smtClean="0"/>
              <a:t>প্রতিবাদ</a:t>
            </a:r>
            <a:r>
              <a:rPr lang="en-US" dirty="0" smtClean="0"/>
              <a:t>।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বিদ্রোহ</a:t>
            </a:r>
            <a:r>
              <a:rPr lang="en-US" dirty="0" smtClean="0"/>
              <a:t> ও </a:t>
            </a:r>
            <a:r>
              <a:rPr lang="en-US" dirty="0" err="1" smtClean="0"/>
              <a:t>বাঙালী</a:t>
            </a:r>
            <a:r>
              <a:rPr lang="en-US" dirty="0" smtClean="0"/>
              <a:t> </a:t>
            </a:r>
            <a:r>
              <a:rPr lang="en-US" dirty="0" err="1" smtClean="0"/>
              <a:t>জাতীয়তাবাদের</a:t>
            </a:r>
            <a:r>
              <a:rPr lang="en-US" dirty="0" smtClean="0"/>
              <a:t> </a:t>
            </a:r>
            <a:r>
              <a:rPr lang="en-US" dirty="0" err="1" smtClean="0"/>
              <a:t>প্রথম</a:t>
            </a:r>
            <a:r>
              <a:rPr lang="en-US" dirty="0" smtClean="0"/>
              <a:t> </a:t>
            </a:r>
            <a:r>
              <a:rPr lang="en-US" dirty="0" err="1" smtClean="0"/>
              <a:t>প্রেরণা</a:t>
            </a:r>
            <a:r>
              <a:rPr lang="en-US" dirty="0" smtClean="0"/>
              <a:t>। </a:t>
            </a:r>
            <a:r>
              <a:rPr lang="en-US" dirty="0" err="1" smtClean="0"/>
              <a:t>পাকিস্তানীরা</a:t>
            </a:r>
            <a:r>
              <a:rPr lang="en-US" dirty="0" smtClean="0"/>
              <a:t> </a:t>
            </a:r>
            <a:r>
              <a:rPr lang="en-US" dirty="0" err="1" smtClean="0"/>
              <a:t>বাংলা</a:t>
            </a:r>
            <a:r>
              <a:rPr lang="en-US" dirty="0" smtClean="0"/>
              <a:t> </a:t>
            </a:r>
            <a:r>
              <a:rPr lang="en-US" dirty="0" err="1" smtClean="0"/>
              <a:t>ভাষা</a:t>
            </a:r>
            <a:r>
              <a:rPr lang="en-US" dirty="0" smtClean="0"/>
              <a:t> </a:t>
            </a:r>
            <a:r>
              <a:rPr lang="en-US" dirty="0" err="1" smtClean="0"/>
              <a:t>সংস্কৃতি</a:t>
            </a:r>
            <a:r>
              <a:rPr lang="en-US" dirty="0" smtClean="0"/>
              <a:t>, </a:t>
            </a:r>
            <a:r>
              <a:rPr lang="en-US" dirty="0" err="1" smtClean="0"/>
              <a:t>অর্থনীতি</a:t>
            </a:r>
            <a:r>
              <a:rPr lang="en-US" dirty="0" smtClean="0"/>
              <a:t>, </a:t>
            </a:r>
            <a:r>
              <a:rPr lang="en-US" dirty="0" err="1" smtClean="0"/>
              <a:t>রাজনীতি</a:t>
            </a:r>
            <a:r>
              <a:rPr lang="en-US" dirty="0" smtClean="0"/>
              <a:t>, </a:t>
            </a:r>
            <a:r>
              <a:rPr lang="en-US" dirty="0" err="1" smtClean="0"/>
              <a:t>শিক্ষানীতি</a:t>
            </a:r>
            <a:r>
              <a:rPr lang="en-US" dirty="0" smtClean="0"/>
              <a:t> </a:t>
            </a:r>
            <a:r>
              <a:rPr lang="en-US" dirty="0" err="1" smtClean="0"/>
              <a:t>কোথাও</a:t>
            </a:r>
            <a:r>
              <a:rPr lang="en-US" dirty="0" smtClean="0"/>
              <a:t> </a:t>
            </a:r>
            <a:r>
              <a:rPr lang="en-US" dirty="0" err="1" smtClean="0"/>
              <a:t>বাঙালীকে</a:t>
            </a:r>
            <a:r>
              <a:rPr lang="en-US" dirty="0" smtClean="0"/>
              <a:t> </a:t>
            </a:r>
            <a:r>
              <a:rPr lang="en-US" dirty="0" err="1" smtClean="0"/>
              <a:t>নিরাপদ</a:t>
            </a:r>
            <a:r>
              <a:rPr lang="en-US" dirty="0" smtClean="0"/>
              <a:t> </a:t>
            </a:r>
            <a:r>
              <a:rPr lang="en-US" dirty="0" err="1" smtClean="0"/>
              <a:t>রাখেনি</a:t>
            </a:r>
            <a:r>
              <a:rPr lang="en-US" dirty="0" smtClean="0"/>
              <a:t>।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বাংলাদেশ</a:t>
            </a:r>
            <a:r>
              <a:rPr lang="en-US" dirty="0" smtClean="0"/>
              <a:t> </a:t>
            </a:r>
            <a:r>
              <a:rPr lang="en-US" dirty="0" err="1" smtClean="0"/>
              <a:t>সৃষ্টির</a:t>
            </a:r>
            <a:r>
              <a:rPr lang="en-US" dirty="0" smtClean="0"/>
              <a:t> </a:t>
            </a:r>
            <a:r>
              <a:rPr lang="en-US" dirty="0" err="1" smtClean="0"/>
              <a:t>পর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একুশে</a:t>
            </a:r>
            <a:r>
              <a:rPr lang="en-US" dirty="0" smtClean="0"/>
              <a:t> </a:t>
            </a:r>
            <a:r>
              <a:rPr lang="en-US" dirty="0" err="1" smtClean="0"/>
              <a:t>ফেব্রুয়ারী</a:t>
            </a:r>
            <a:r>
              <a:rPr lang="en-US" dirty="0" smtClean="0"/>
              <a:t> </a:t>
            </a:r>
            <a:r>
              <a:rPr lang="en-US" dirty="0" err="1" smtClean="0"/>
              <a:t>রাত</a:t>
            </a:r>
            <a:r>
              <a:rPr lang="en-US" dirty="0" smtClean="0"/>
              <a:t> ১২ </a:t>
            </a:r>
            <a:r>
              <a:rPr lang="en-US" dirty="0" err="1" smtClean="0"/>
              <a:t>টা</a:t>
            </a:r>
            <a:r>
              <a:rPr lang="en-US" dirty="0" smtClean="0"/>
              <a:t> </a:t>
            </a:r>
            <a:r>
              <a:rPr lang="en-US" dirty="0" err="1" smtClean="0"/>
              <a:t>এক</a:t>
            </a:r>
            <a:r>
              <a:rPr lang="en-US" dirty="0" smtClean="0"/>
              <a:t> </a:t>
            </a:r>
            <a:r>
              <a:rPr lang="en-US" dirty="0" err="1" smtClean="0"/>
              <a:t>মিনিটে</a:t>
            </a:r>
            <a:r>
              <a:rPr lang="en-US" dirty="0" smtClean="0"/>
              <a:t> </a:t>
            </a:r>
            <a:r>
              <a:rPr lang="en-US" dirty="0" err="1" smtClean="0"/>
              <a:t>রাষ্ট্রপতি</a:t>
            </a:r>
            <a:r>
              <a:rPr lang="en-US" dirty="0" smtClean="0"/>
              <a:t> ও </a:t>
            </a:r>
            <a:r>
              <a:rPr lang="en-US" dirty="0" err="1" smtClean="0"/>
              <a:t>প্রধানমন্ত্রীসহ</a:t>
            </a:r>
            <a:r>
              <a:rPr lang="en-US" dirty="0" smtClean="0"/>
              <a:t> </a:t>
            </a:r>
            <a:r>
              <a:rPr lang="en-US" dirty="0" err="1" smtClean="0"/>
              <a:t>সর্বস্তরের</a:t>
            </a:r>
            <a:r>
              <a:rPr lang="en-US" dirty="0" smtClean="0"/>
              <a:t> </a:t>
            </a:r>
            <a:r>
              <a:rPr lang="en-US" dirty="0" err="1" smtClean="0"/>
              <a:t>জনগন</a:t>
            </a:r>
            <a:r>
              <a:rPr lang="en-US" dirty="0" smtClean="0"/>
              <a:t> </a:t>
            </a:r>
            <a:r>
              <a:rPr lang="en-US" dirty="0" err="1" smtClean="0"/>
              <a:t>শহীন</a:t>
            </a:r>
            <a:r>
              <a:rPr lang="en-US" dirty="0" smtClean="0"/>
              <a:t> </a:t>
            </a:r>
            <a:r>
              <a:rPr lang="en-US" dirty="0" err="1" smtClean="0"/>
              <a:t>মিনারে</a:t>
            </a:r>
            <a:r>
              <a:rPr lang="en-US" dirty="0" smtClean="0"/>
              <a:t> </a:t>
            </a:r>
            <a:r>
              <a:rPr lang="en-US" dirty="0" err="1" smtClean="0"/>
              <a:t>পুষ্প</a:t>
            </a:r>
            <a:r>
              <a:rPr lang="en-US" dirty="0" smtClean="0"/>
              <a:t> </a:t>
            </a:r>
            <a:r>
              <a:rPr lang="en-US" dirty="0" err="1" smtClean="0"/>
              <a:t>অর্পন</a:t>
            </a:r>
            <a:r>
              <a:rPr lang="en-US" dirty="0" smtClean="0"/>
              <a:t> </a:t>
            </a:r>
            <a:r>
              <a:rPr lang="en-US" dirty="0" err="1" smtClean="0"/>
              <a:t>করেন</a:t>
            </a:r>
            <a:r>
              <a:rPr lang="en-US" dirty="0" smtClean="0"/>
              <a:t>। </a:t>
            </a:r>
            <a:endParaRPr lang="en-US" dirty="0" smtClean="0"/>
          </a:p>
          <a:p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প্রভাত</a:t>
            </a:r>
            <a:r>
              <a:rPr lang="en-US" dirty="0" smtClean="0"/>
              <a:t> </a:t>
            </a:r>
            <a:r>
              <a:rPr lang="en-US" dirty="0" err="1" smtClean="0"/>
              <a:t>ফেরী</a:t>
            </a:r>
            <a:r>
              <a:rPr lang="en-US" dirty="0" smtClean="0"/>
              <a:t> </a:t>
            </a:r>
            <a:r>
              <a:rPr lang="en-US" dirty="0" err="1" smtClean="0"/>
              <a:t>বাঙালী</a:t>
            </a:r>
            <a:r>
              <a:rPr lang="en-US" dirty="0" smtClean="0"/>
              <a:t> </a:t>
            </a:r>
            <a:r>
              <a:rPr lang="en-US" dirty="0" err="1" smtClean="0"/>
              <a:t>সংস্কৃতির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অবিচ্ছেদ্য</a:t>
            </a:r>
            <a:r>
              <a:rPr lang="en-US" dirty="0" smtClean="0"/>
              <a:t> </a:t>
            </a:r>
            <a:r>
              <a:rPr lang="en-US" dirty="0" err="1" smtClean="0"/>
              <a:t>অংশ</a:t>
            </a:r>
            <a:r>
              <a:rPr lang="en-US" dirty="0" smtClean="0"/>
              <a:t>। </a:t>
            </a:r>
            <a:endParaRPr lang="en-US" dirty="0" smtClean="0"/>
          </a:p>
          <a:p>
            <a:r>
              <a:rPr lang="en-US" dirty="0" smtClean="0"/>
              <a:t>১৯৯৯ </a:t>
            </a:r>
            <a:r>
              <a:rPr lang="en-US" dirty="0" err="1" smtClean="0"/>
              <a:t>সালের</a:t>
            </a:r>
            <a:r>
              <a:rPr lang="en-US" dirty="0" smtClean="0"/>
              <a:t> ১৭ ই </a:t>
            </a:r>
            <a:r>
              <a:rPr lang="en-US" dirty="0" err="1" smtClean="0"/>
              <a:t>নভেম্বর</a:t>
            </a:r>
            <a:r>
              <a:rPr lang="en-US" dirty="0" smtClean="0"/>
              <a:t> </a:t>
            </a:r>
            <a:r>
              <a:rPr lang="en-US" dirty="0" err="1" smtClean="0"/>
              <a:t>প্যারিসে</a:t>
            </a:r>
            <a:r>
              <a:rPr lang="en-US" dirty="0" smtClean="0"/>
              <a:t> </a:t>
            </a:r>
            <a:r>
              <a:rPr lang="en-US" dirty="0" err="1" smtClean="0"/>
              <a:t>ইউনেস্কোর</a:t>
            </a:r>
            <a:r>
              <a:rPr lang="en-US" dirty="0" smtClean="0"/>
              <a:t> </a:t>
            </a:r>
            <a:r>
              <a:rPr lang="en-US" dirty="0" err="1" smtClean="0"/>
              <a:t>অধিবেশনে</a:t>
            </a:r>
            <a:r>
              <a:rPr lang="en-US" dirty="0" smtClean="0"/>
              <a:t> ২১শে </a:t>
            </a:r>
            <a:r>
              <a:rPr lang="en-US" dirty="0" err="1" smtClean="0"/>
              <a:t>ফেব্রুয়ারীকে</a:t>
            </a:r>
            <a:r>
              <a:rPr lang="en-US" dirty="0" smtClean="0"/>
              <a:t> </a:t>
            </a:r>
            <a:r>
              <a:rPr lang="en-US" dirty="0" err="1" smtClean="0"/>
              <a:t>আন্তর্জাতিক</a:t>
            </a:r>
            <a:r>
              <a:rPr lang="en-US" dirty="0" smtClean="0"/>
              <a:t> </a:t>
            </a:r>
            <a:r>
              <a:rPr lang="en-US" dirty="0" err="1" smtClean="0"/>
              <a:t>মাতৃভাষা</a:t>
            </a:r>
            <a:r>
              <a:rPr lang="en-US" dirty="0" smtClean="0"/>
              <a:t> </a:t>
            </a:r>
            <a:r>
              <a:rPr lang="en-US" dirty="0" err="1" smtClean="0"/>
              <a:t>দিবস</a:t>
            </a:r>
            <a:r>
              <a:rPr lang="en-US" dirty="0" smtClean="0"/>
              <a:t> </a:t>
            </a:r>
            <a:r>
              <a:rPr lang="en-US" dirty="0" err="1" smtClean="0"/>
              <a:t>হিসেবে</a:t>
            </a:r>
            <a:r>
              <a:rPr lang="en-US" dirty="0" smtClean="0"/>
              <a:t> </a:t>
            </a:r>
            <a:r>
              <a:rPr lang="en-US" dirty="0" err="1" smtClean="0"/>
              <a:t>ঘোষনা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 </a:t>
            </a:r>
            <a:endParaRPr lang="en-US" dirty="0" smtClean="0"/>
          </a:p>
          <a:p>
            <a:r>
              <a:rPr lang="en-US" dirty="0" smtClean="0"/>
              <a:t>২০০০ </a:t>
            </a:r>
            <a:r>
              <a:rPr lang="en-US" dirty="0" err="1" smtClean="0"/>
              <a:t>সালের</a:t>
            </a:r>
            <a:r>
              <a:rPr lang="en-US" dirty="0" smtClean="0"/>
              <a:t> ২১ </a:t>
            </a:r>
            <a:r>
              <a:rPr lang="en-US" dirty="0" err="1" smtClean="0"/>
              <a:t>শে</a:t>
            </a:r>
            <a:r>
              <a:rPr lang="en-US" dirty="0" smtClean="0"/>
              <a:t> </a:t>
            </a:r>
            <a:r>
              <a:rPr lang="en-US" dirty="0" err="1" smtClean="0"/>
              <a:t>ফেব্রুয়ারী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দিনটি</a:t>
            </a:r>
            <a:r>
              <a:rPr lang="en-US" dirty="0" smtClean="0"/>
              <a:t> </a:t>
            </a:r>
            <a:r>
              <a:rPr lang="en-US" dirty="0" err="1" smtClean="0"/>
              <a:t>সারা</a:t>
            </a:r>
            <a:r>
              <a:rPr lang="en-US" dirty="0" smtClean="0"/>
              <a:t> </a:t>
            </a:r>
            <a:r>
              <a:rPr lang="en-US" dirty="0" err="1" smtClean="0"/>
              <a:t>বিশ্বে</a:t>
            </a:r>
            <a:r>
              <a:rPr lang="en-US" dirty="0" smtClean="0"/>
              <a:t> </a:t>
            </a:r>
            <a:r>
              <a:rPr lang="en-US" dirty="0" err="1" smtClean="0"/>
              <a:t>আন্তর্জাতিক</a:t>
            </a:r>
            <a:r>
              <a:rPr lang="en-US" dirty="0" smtClean="0"/>
              <a:t> </a:t>
            </a:r>
            <a:r>
              <a:rPr lang="en-US" dirty="0" err="1" smtClean="0"/>
              <a:t>মাতৃভাষা</a:t>
            </a:r>
            <a:r>
              <a:rPr lang="en-US" dirty="0" smtClean="0"/>
              <a:t> </a:t>
            </a:r>
            <a:r>
              <a:rPr lang="en-US" dirty="0" err="1" smtClean="0"/>
              <a:t>দিবস</a:t>
            </a:r>
            <a:r>
              <a:rPr lang="en-US" dirty="0" smtClean="0"/>
              <a:t> </a:t>
            </a:r>
            <a:r>
              <a:rPr lang="en-US" dirty="0" err="1" smtClean="0"/>
              <a:t>হিসেবে</a:t>
            </a:r>
            <a:r>
              <a:rPr lang="en-US" dirty="0" smtClean="0"/>
              <a:t> </a:t>
            </a:r>
            <a:r>
              <a:rPr lang="en-US" dirty="0" err="1" smtClean="0"/>
              <a:t>পালন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762001"/>
            <a:ext cx="7848600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১.উর্দুকে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GB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GB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মূল</a:t>
            </a:r>
            <a:r>
              <a:rPr lang="en-GB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GB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GB" sz="2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/>
            <a:r>
              <a:rPr lang="en-GB" sz="2000" b="1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উর্দূ</a:t>
            </a:r>
            <a:r>
              <a:rPr lang="en-GB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GB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GB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GB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GB" sz="2000" b="1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GB" sz="2000" b="1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বাঙালিদের</a:t>
            </a:r>
            <a:r>
              <a:rPr lang="en-GB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অবদমিত</a:t>
            </a:r>
            <a:r>
              <a:rPr lang="en-GB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রাখা</a:t>
            </a:r>
            <a:endParaRPr lang="en-GB" sz="2000" b="1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GB" sz="2000" b="1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GB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GB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নিশ্চিহ্ন</a:t>
            </a:r>
            <a:r>
              <a:rPr lang="en-GB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GB" sz="2000" b="1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GB" sz="2000" b="1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উর্দুভাষীদের</a:t>
            </a:r>
            <a:r>
              <a:rPr lang="en-GB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GB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GB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GB" sz="2000" b="1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endParaRPr lang="en-GB" sz="2000" b="1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GB" sz="20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GB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GB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GB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GB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GB" sz="2000" b="1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42900" indent="-342900"/>
            <a:r>
              <a:rPr lang="en-GB" sz="2000" b="1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যুক্তফ্রন্টের</a:t>
            </a:r>
            <a:r>
              <a:rPr lang="en-GB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বিজয়</a:t>
            </a:r>
            <a:endParaRPr lang="en-GB" sz="2000" b="1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GB" sz="2000" b="1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রাষ্ট্রভাষার</a:t>
            </a:r>
            <a:r>
              <a:rPr lang="en-GB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স্বীকৃতি</a:t>
            </a:r>
            <a:endParaRPr lang="en-GB" sz="2000" b="1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GB" sz="2000" b="1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আইয়ুব</a:t>
            </a:r>
            <a:r>
              <a:rPr lang="en-GB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খানের</a:t>
            </a:r>
            <a:r>
              <a:rPr lang="en-GB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পতন</a:t>
            </a:r>
            <a:endParaRPr lang="en-GB" sz="2000" b="1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GB" sz="2000" b="1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GB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GB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অর্জন</a:t>
            </a:r>
            <a:endParaRPr lang="en-GB" sz="2000" b="1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endParaRPr lang="en-GB" sz="2000" b="1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GB" sz="20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.তমদ্দুন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মজলিস</a:t>
            </a:r>
            <a:r>
              <a:rPr lang="en-GB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GB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GB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GB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2000" b="1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42900" indent="-342900"/>
            <a:r>
              <a:rPr lang="en-GB" sz="2000" b="1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সাংস্কৃতিক</a:t>
            </a:r>
            <a:endParaRPr lang="en-GB" sz="2000" b="1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GB" sz="2000" b="1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রাজনৈতিক</a:t>
            </a:r>
            <a:endParaRPr lang="en-GB" sz="2000" b="1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GB" sz="2000" b="1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ধর্মীয়</a:t>
            </a:r>
            <a:endParaRPr lang="en-GB" sz="2000" b="1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GB" sz="2000" b="1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GB" sz="2000" b="1" dirty="0" err="1">
                <a:latin typeface="NikoshBAN" pitchFamily="2" charset="0"/>
                <a:cs typeface="NikoshBAN" pitchFamily="2" charset="0"/>
              </a:rPr>
              <a:t>অথনৈতিক</a:t>
            </a:r>
            <a:endParaRPr lang="en-GB" sz="2000" b="1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endParaRPr lang="en-GB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54115"/>
            <a:ext cx="19062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16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600200"/>
            <a:ext cx="4572000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/>
            <a:r>
              <a:rPr lang="en-GB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GB" b="1" dirty="0" smtClean="0">
                <a:latin typeface="NikoshBAN" pitchFamily="2" charset="0"/>
                <a:cs typeface="NikoshBAN" pitchFamily="2" charset="0"/>
              </a:rPr>
              <a:t>.ভাষা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প্রধানমন্ত্রী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42900" indent="-342900"/>
            <a:r>
              <a:rPr lang="en-GB" b="1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লিয়াকত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আলী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খান</a:t>
            </a:r>
            <a:endParaRPr lang="en-GB" b="1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GB" b="1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খাজা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নাজিমউদ্দিন</a:t>
            </a:r>
            <a:endParaRPr lang="en-GB" b="1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GB" b="1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ইয়াহিয়া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খান</a:t>
            </a:r>
            <a:endParaRPr lang="en-GB" b="1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GB" b="1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মঞ্জুর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endParaRPr lang="en-GB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GB" b="1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GB" b="1" dirty="0" smtClean="0">
                <a:latin typeface="NikoshBAN" pitchFamily="2" charset="0"/>
                <a:cs typeface="NikoshBAN" pitchFamily="2" charset="0"/>
              </a:rPr>
              <a:t>.কেন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42900" indent="-342900"/>
            <a:r>
              <a:rPr lang="en-GB" b="1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রক্ষায়</a:t>
            </a:r>
            <a:endParaRPr lang="en-GB" b="1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GB" b="1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রক্ষায়</a:t>
            </a:r>
            <a:endParaRPr lang="en-GB" b="1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GB" b="1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কুসংস্কার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দূরীকরণে</a:t>
            </a:r>
            <a:endParaRPr lang="en-GB" b="1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GB" b="1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সেনাবাহিনী</a:t>
            </a:r>
            <a:r>
              <a:rPr lang="en-GB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latin typeface="NikoshBAN" pitchFamily="2" charset="0"/>
                <a:cs typeface="NikoshBAN" pitchFamily="2" charset="0"/>
              </a:rPr>
              <a:t>গঠনে</a:t>
            </a:r>
            <a:endParaRPr lang="en-GB" b="1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endParaRPr lang="en-GB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78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232881"/>
            <a:ext cx="7091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শহিদদের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012" y="1524000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                       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১.জাতিসংঘ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ফেব্রুয়ারিকে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মাতৃভাষা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ঘোষনা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1630" y="4540659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9098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9612" y="609600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3048000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বাঙ্গালীর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আন্দোলনে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শহীদদের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48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249" y="-228600"/>
            <a:ext cx="8784976" cy="22159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49" y="1600200"/>
            <a:ext cx="8889402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5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472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5733256"/>
            <a:ext cx="89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১৪৪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ভঙ্গ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মিছিল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523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5"/>
            <a:ext cx="9144000" cy="5523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5"/>
            <a:ext cx="9144000" cy="55233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5"/>
            <a:ext cx="9144000" cy="552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9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7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7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7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85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6" y="0"/>
            <a:ext cx="9045588" cy="6019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3" y="228600"/>
            <a:ext cx="9041872" cy="563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025834" cy="540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1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1595"/>
            <a:ext cx="2303145" cy="27496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4064" y="2850086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ভাষা শহীদ আব্দুল জব্বার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39731"/>
            <a:ext cx="2238353" cy="27103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52898" y="2965892"/>
            <a:ext cx="2419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শহীদ শফিউর রহমান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011" y="98479"/>
            <a:ext cx="1883867" cy="27516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81800" y="2965892"/>
            <a:ext cx="2329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ভাষা শহীদ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বরকত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31" y="3335224"/>
            <a:ext cx="2362200" cy="31242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599" y="6422738"/>
            <a:ext cx="1899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ভাষা শহীদ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সালাম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87" y="3247296"/>
            <a:ext cx="2157602" cy="29907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47887" y="6334810"/>
            <a:ext cx="1891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ভাষা শহীদ রফিক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3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600200"/>
            <a:ext cx="6629400" cy="3539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১৯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৫২সালে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বিকশিত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জাতীয়তাবাদী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চেতনা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শ্রুতিতে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সংগ্রামের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প্রাণপ্রিয়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মাতৃভূমি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১৯৫২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ব্যপক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রূপ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সারাদেশ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ব্যাপী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গড়ে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উঠে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হলেন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বাঙ্গালীরা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66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44076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540" y="4380259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মিনার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540" y="5674022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চত্ত্বর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813"/>
            <a:ext cx="9144000" cy="64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2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1880" y="2846546"/>
            <a:ext cx="5652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8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আন্দোলন</a:t>
            </a:r>
            <a:endParaRPr lang="en-US" sz="8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295400"/>
            <a:ext cx="7772400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১৯৪৭ </a:t>
            </a:r>
            <a:r>
              <a:rPr lang="en-US" sz="2400" dirty="0" err="1"/>
              <a:t>সালে</a:t>
            </a:r>
            <a:r>
              <a:rPr lang="en-US" sz="2400" dirty="0"/>
              <a:t> ১৪ ই </a:t>
            </a:r>
            <a:r>
              <a:rPr lang="en-US" sz="2400" dirty="0" err="1"/>
              <a:t>আগস্ট</a:t>
            </a:r>
            <a:r>
              <a:rPr lang="en-US" sz="2400" dirty="0"/>
              <a:t> </a:t>
            </a:r>
            <a:r>
              <a:rPr lang="en-US" sz="2400" dirty="0" err="1"/>
              <a:t>ভারত</a:t>
            </a:r>
            <a:r>
              <a:rPr lang="en-US" sz="2400" dirty="0"/>
              <a:t> </a:t>
            </a:r>
            <a:r>
              <a:rPr lang="en-US" sz="2400" dirty="0" err="1"/>
              <a:t>উপমহাদেশ</a:t>
            </a:r>
            <a:r>
              <a:rPr lang="en-US" sz="2400" dirty="0"/>
              <a:t> </a:t>
            </a:r>
            <a:r>
              <a:rPr lang="en-US" sz="2400" dirty="0" err="1"/>
              <a:t>বিভক্ত</a:t>
            </a:r>
            <a:r>
              <a:rPr lang="en-US" sz="2400" dirty="0"/>
              <a:t> </a:t>
            </a:r>
            <a:r>
              <a:rPr lang="en-US" sz="2400" dirty="0" err="1"/>
              <a:t>হয়ে</a:t>
            </a:r>
            <a:r>
              <a:rPr lang="en-US" sz="2400" dirty="0"/>
              <a:t> </a:t>
            </a:r>
            <a:r>
              <a:rPr lang="en-US" sz="2400" dirty="0" err="1"/>
              <a:t>পাকিস্তান</a:t>
            </a:r>
            <a:r>
              <a:rPr lang="en-US" sz="2400" dirty="0"/>
              <a:t> </a:t>
            </a:r>
            <a:r>
              <a:rPr lang="en-US" sz="2400" dirty="0" err="1"/>
              <a:t>রাষ্ট্রের</a:t>
            </a:r>
            <a:r>
              <a:rPr lang="en-US" sz="2400" dirty="0"/>
              <a:t> </a:t>
            </a:r>
            <a:r>
              <a:rPr lang="en-US" sz="2400" dirty="0" err="1"/>
              <a:t>সৃষ্টি</a:t>
            </a:r>
            <a:r>
              <a:rPr lang="en-US" sz="2400" dirty="0"/>
              <a:t> </a:t>
            </a:r>
            <a:r>
              <a:rPr lang="en-US" sz="2400" dirty="0" err="1"/>
              <a:t>হয়</a:t>
            </a:r>
            <a:r>
              <a:rPr lang="en-US" sz="2400" dirty="0"/>
              <a:t>। </a:t>
            </a:r>
            <a:r>
              <a:rPr lang="en-US" sz="2400" dirty="0" err="1"/>
              <a:t>বর্তমান</a:t>
            </a:r>
            <a:r>
              <a:rPr lang="en-US" sz="2400" dirty="0"/>
              <a:t> </a:t>
            </a:r>
            <a:r>
              <a:rPr lang="en-US" sz="2400" dirty="0" err="1"/>
              <a:t>বাংলাদেশ</a:t>
            </a:r>
            <a:r>
              <a:rPr lang="en-US" sz="2400" dirty="0"/>
              <a:t> </a:t>
            </a:r>
            <a:r>
              <a:rPr lang="en-US" sz="2400" dirty="0" err="1"/>
              <a:t>পাকিস্তানের</a:t>
            </a:r>
            <a:r>
              <a:rPr lang="en-US" sz="2400" dirty="0"/>
              <a:t> </a:t>
            </a:r>
            <a:r>
              <a:rPr lang="en-US" sz="2400" dirty="0" err="1"/>
              <a:t>একটি</a:t>
            </a:r>
            <a:r>
              <a:rPr lang="en-US" sz="2400" dirty="0"/>
              <a:t> </a:t>
            </a:r>
            <a:r>
              <a:rPr lang="en-US" sz="2400" dirty="0" err="1"/>
              <a:t>অংশে</a:t>
            </a:r>
            <a:r>
              <a:rPr lang="en-US" sz="2400" dirty="0"/>
              <a:t> </a:t>
            </a:r>
            <a:r>
              <a:rPr lang="en-US" sz="2400" dirty="0" err="1"/>
              <a:t>পরিনত</a:t>
            </a:r>
            <a:r>
              <a:rPr lang="en-US" sz="2400" dirty="0"/>
              <a:t> </a:t>
            </a:r>
            <a:r>
              <a:rPr lang="en-US" sz="2400" dirty="0" err="1"/>
              <a:t>হয়</a:t>
            </a:r>
            <a:r>
              <a:rPr lang="en-US" sz="2400" dirty="0"/>
              <a:t>। এ </a:t>
            </a:r>
            <a:r>
              <a:rPr lang="en-US" sz="2400" dirty="0" err="1"/>
              <a:t>নতুন</a:t>
            </a:r>
            <a:r>
              <a:rPr lang="en-US" sz="2400" dirty="0"/>
              <a:t> </a:t>
            </a:r>
            <a:r>
              <a:rPr lang="en-US" sz="2400" dirty="0" err="1"/>
              <a:t>রাষ্ট্রের</a:t>
            </a:r>
            <a:r>
              <a:rPr lang="en-US" sz="2400" dirty="0"/>
              <a:t> </a:t>
            </a:r>
            <a:r>
              <a:rPr lang="en-US" sz="2400" dirty="0" err="1"/>
              <a:t>শাসকগোষ্ঠী</a:t>
            </a:r>
            <a:r>
              <a:rPr lang="en-US" sz="2400" dirty="0"/>
              <a:t> </a:t>
            </a:r>
            <a:r>
              <a:rPr lang="en-US" sz="2400" dirty="0" err="1"/>
              <a:t>প্রথমেই</a:t>
            </a:r>
            <a:r>
              <a:rPr lang="en-US" sz="2400" dirty="0"/>
              <a:t> </a:t>
            </a:r>
            <a:r>
              <a:rPr lang="en-US" sz="2400" dirty="0" err="1"/>
              <a:t>বাঙালীকে</a:t>
            </a:r>
            <a:r>
              <a:rPr lang="en-US" sz="2400" dirty="0"/>
              <a:t> </a:t>
            </a:r>
            <a:r>
              <a:rPr lang="en-US" sz="2400" dirty="0" err="1"/>
              <a:t>শোষন</a:t>
            </a:r>
            <a:r>
              <a:rPr lang="en-US" sz="2400" dirty="0"/>
              <a:t> </a:t>
            </a:r>
            <a:r>
              <a:rPr lang="en-US" sz="2400" dirty="0" err="1"/>
              <a:t>করার</a:t>
            </a:r>
            <a:r>
              <a:rPr lang="en-US" sz="2400" dirty="0"/>
              <a:t> </a:t>
            </a:r>
            <a:r>
              <a:rPr lang="en-US" sz="2400" dirty="0" err="1"/>
              <a:t>কৌশল</a:t>
            </a:r>
            <a:r>
              <a:rPr lang="en-US" sz="2400" dirty="0"/>
              <a:t> </a:t>
            </a:r>
            <a:r>
              <a:rPr lang="en-US" sz="2400" dirty="0" err="1"/>
              <a:t>হিসেবে</a:t>
            </a:r>
            <a:r>
              <a:rPr lang="en-US" sz="2400" dirty="0"/>
              <a:t> </a:t>
            </a:r>
            <a:r>
              <a:rPr lang="en-US" sz="2400" dirty="0" err="1"/>
              <a:t>বাংলাভাষার</a:t>
            </a:r>
            <a:r>
              <a:rPr lang="en-US" sz="2400" dirty="0"/>
              <a:t> </a:t>
            </a:r>
            <a:r>
              <a:rPr lang="en-US" sz="2400" dirty="0" err="1"/>
              <a:t>উপর</a:t>
            </a:r>
            <a:r>
              <a:rPr lang="en-US" sz="2400" dirty="0"/>
              <a:t> </a:t>
            </a:r>
            <a:r>
              <a:rPr lang="en-US" sz="2400" dirty="0" err="1"/>
              <a:t>আঘাত</a:t>
            </a:r>
            <a:r>
              <a:rPr lang="en-US" sz="2400" dirty="0"/>
              <a:t> </a:t>
            </a:r>
            <a:r>
              <a:rPr lang="en-US" sz="2400" dirty="0" err="1"/>
              <a:t>হানে</a:t>
            </a:r>
            <a:r>
              <a:rPr lang="en-US" sz="2400" dirty="0"/>
              <a:t> । </a:t>
            </a:r>
            <a:r>
              <a:rPr lang="en-US" sz="2400" dirty="0" err="1"/>
              <a:t>তখন</a:t>
            </a:r>
            <a:r>
              <a:rPr lang="en-US" sz="2400" dirty="0"/>
              <a:t> ড. </a:t>
            </a:r>
            <a:r>
              <a:rPr lang="en-US" sz="2400" dirty="0" err="1"/>
              <a:t>মুহাম্মদ</a:t>
            </a:r>
            <a:r>
              <a:rPr lang="en-US" sz="2400" dirty="0"/>
              <a:t> </a:t>
            </a:r>
            <a:r>
              <a:rPr lang="en-US" sz="2400" dirty="0" err="1"/>
              <a:t>শহিদুল্লাহ</a:t>
            </a:r>
            <a:r>
              <a:rPr lang="en-US" sz="2400" dirty="0"/>
              <a:t> </a:t>
            </a:r>
            <a:r>
              <a:rPr lang="en-US" sz="2400" dirty="0" err="1"/>
              <a:t>সহ</a:t>
            </a:r>
            <a:r>
              <a:rPr lang="en-US" sz="2400" dirty="0"/>
              <a:t>  </a:t>
            </a:r>
            <a:r>
              <a:rPr lang="en-US" sz="2400" dirty="0" err="1"/>
              <a:t>বাংলার</a:t>
            </a:r>
            <a:r>
              <a:rPr lang="en-US" sz="2400" dirty="0"/>
              <a:t> </a:t>
            </a:r>
            <a:r>
              <a:rPr lang="en-US" sz="2400" dirty="0" err="1"/>
              <a:t>বুদ্ধিজীবী</a:t>
            </a:r>
            <a:r>
              <a:rPr lang="en-US" sz="2400" dirty="0"/>
              <a:t> </a:t>
            </a:r>
            <a:r>
              <a:rPr lang="en-US" sz="2400" dirty="0" err="1"/>
              <a:t>লেখকগণ</a:t>
            </a:r>
            <a:r>
              <a:rPr lang="en-US" sz="2400" dirty="0"/>
              <a:t> ও </a:t>
            </a:r>
            <a:r>
              <a:rPr lang="en-US" sz="2400" dirty="0" err="1"/>
              <a:t>এর</a:t>
            </a:r>
            <a:r>
              <a:rPr lang="en-US" sz="2400" dirty="0"/>
              <a:t> </a:t>
            </a:r>
            <a:r>
              <a:rPr lang="en-US" sz="2400" dirty="0" err="1"/>
              <a:t>প্রতিবাদ</a:t>
            </a:r>
            <a:r>
              <a:rPr lang="en-US" sz="2400" dirty="0"/>
              <a:t> </a:t>
            </a:r>
            <a:r>
              <a:rPr lang="en-US" sz="2400" dirty="0" err="1"/>
              <a:t>করেন</a:t>
            </a:r>
            <a:r>
              <a:rPr lang="en-US" sz="2400" dirty="0"/>
              <a:t>। </a:t>
            </a:r>
            <a:r>
              <a:rPr lang="en-US" sz="2400" dirty="0" err="1"/>
              <a:t>ঢাকা</a:t>
            </a:r>
            <a:r>
              <a:rPr lang="en-US" sz="2400" dirty="0"/>
              <a:t> </a:t>
            </a:r>
            <a:r>
              <a:rPr lang="en-US" sz="2400" dirty="0" err="1"/>
              <a:t>বিশ্ববিদ্যালয়ের</a:t>
            </a:r>
            <a:r>
              <a:rPr lang="en-US" sz="2400" dirty="0"/>
              <a:t> প/</a:t>
            </a:r>
            <a:r>
              <a:rPr lang="en-US" sz="2400" dirty="0" err="1"/>
              <a:t>বি</a:t>
            </a:r>
            <a:r>
              <a:rPr lang="en-US" sz="2400" dirty="0"/>
              <a:t> </a:t>
            </a:r>
            <a:r>
              <a:rPr lang="en-US" sz="2400" dirty="0" err="1"/>
              <a:t>বিভাগের</a:t>
            </a:r>
            <a:r>
              <a:rPr lang="en-US" sz="2400" dirty="0"/>
              <a:t> </a:t>
            </a:r>
            <a:r>
              <a:rPr lang="en-US" sz="2400" dirty="0" err="1"/>
              <a:t>অধ্যাপক</a:t>
            </a:r>
            <a:r>
              <a:rPr lang="en-US" sz="2400" dirty="0"/>
              <a:t> </a:t>
            </a:r>
            <a:r>
              <a:rPr lang="en-US" sz="2400" dirty="0" err="1"/>
              <a:t>আবুল</a:t>
            </a:r>
            <a:r>
              <a:rPr lang="en-US" sz="2400" dirty="0"/>
              <a:t> </a:t>
            </a:r>
            <a:r>
              <a:rPr lang="en-US" sz="2400" dirty="0" err="1"/>
              <a:t>কাশেমের</a:t>
            </a:r>
            <a:r>
              <a:rPr lang="en-US" sz="2400" dirty="0"/>
              <a:t> </a:t>
            </a:r>
            <a:r>
              <a:rPr lang="en-US" sz="2400" dirty="0" err="1"/>
              <a:t>নেতৃত্বে</a:t>
            </a:r>
            <a:r>
              <a:rPr lang="en-US" sz="2400" dirty="0"/>
              <a:t> </a:t>
            </a:r>
            <a:r>
              <a:rPr lang="en-US" sz="2400" dirty="0" err="1"/>
              <a:t>তুমুদ্দিন</a:t>
            </a:r>
            <a:r>
              <a:rPr lang="en-US" sz="2400" dirty="0"/>
              <a:t> </a:t>
            </a:r>
            <a:r>
              <a:rPr lang="en-US" sz="2400" dirty="0" err="1"/>
              <a:t>মজলিশ</a:t>
            </a:r>
            <a:r>
              <a:rPr lang="en-US" sz="2400" dirty="0"/>
              <a:t> </a:t>
            </a:r>
            <a:r>
              <a:rPr lang="en-US" sz="2400" dirty="0" err="1"/>
              <a:t>গঠিত</a:t>
            </a:r>
            <a:r>
              <a:rPr lang="en-US" sz="2400" dirty="0"/>
              <a:t> </a:t>
            </a:r>
            <a:r>
              <a:rPr lang="en-US" sz="2400" dirty="0" err="1"/>
              <a:t>হয়</a:t>
            </a:r>
            <a:r>
              <a:rPr lang="en-US" sz="2400" dirty="0"/>
              <a:t>। </a:t>
            </a:r>
            <a:r>
              <a:rPr lang="en-US" sz="2400" dirty="0" err="1"/>
              <a:t>এটি</a:t>
            </a:r>
            <a:r>
              <a:rPr lang="en-US" sz="2400" dirty="0"/>
              <a:t> </a:t>
            </a:r>
            <a:r>
              <a:rPr lang="en-US" sz="2400" dirty="0" err="1"/>
              <a:t>ভাষা</a:t>
            </a:r>
            <a:r>
              <a:rPr lang="en-US" sz="2400" dirty="0"/>
              <a:t> </a:t>
            </a:r>
            <a:r>
              <a:rPr lang="en-US" sz="2400" dirty="0" err="1"/>
              <a:t>আন্দোলনের</a:t>
            </a:r>
            <a:r>
              <a:rPr lang="en-US" sz="2400" dirty="0"/>
              <a:t> </a:t>
            </a:r>
            <a:r>
              <a:rPr lang="en-US" sz="2400" dirty="0" err="1"/>
              <a:t>প্রথম</a:t>
            </a:r>
            <a:r>
              <a:rPr lang="en-US" sz="2400" dirty="0"/>
              <a:t> </a:t>
            </a:r>
            <a:r>
              <a:rPr lang="en-US" sz="2400" dirty="0" err="1"/>
              <a:t>সংগঠন</a:t>
            </a:r>
            <a:r>
              <a:rPr lang="en-US" sz="2400" dirty="0"/>
              <a:t>। </a:t>
            </a:r>
            <a:r>
              <a:rPr lang="en-US" sz="2400" dirty="0" err="1"/>
              <a:t>এরই</a:t>
            </a:r>
            <a:r>
              <a:rPr lang="en-US" sz="2400" dirty="0"/>
              <a:t> </a:t>
            </a:r>
            <a:r>
              <a:rPr lang="en-US" sz="2400" dirty="0" err="1"/>
              <a:t>ধারাবাহিকতায়</a:t>
            </a:r>
            <a:r>
              <a:rPr lang="en-US" sz="2400" dirty="0"/>
              <a:t> </a:t>
            </a:r>
            <a:r>
              <a:rPr lang="en-US" sz="2400" dirty="0" err="1"/>
              <a:t>পাকিস্তানের</a:t>
            </a:r>
            <a:r>
              <a:rPr lang="en-US" sz="2400" dirty="0"/>
              <a:t> </a:t>
            </a:r>
            <a:r>
              <a:rPr lang="en-US" sz="2400" dirty="0" err="1"/>
              <a:t>নতুন</a:t>
            </a:r>
            <a:r>
              <a:rPr lang="en-US" sz="2400" dirty="0"/>
              <a:t> </a:t>
            </a:r>
            <a:r>
              <a:rPr lang="en-US" sz="2400" dirty="0" err="1"/>
              <a:t>প্রধান</a:t>
            </a:r>
            <a:r>
              <a:rPr lang="en-US" sz="2400" dirty="0"/>
              <a:t> </a:t>
            </a:r>
            <a:r>
              <a:rPr lang="en-US" sz="2400" dirty="0" err="1"/>
              <a:t>মন্ত্রী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/>
              <a:t>নাজিম</a:t>
            </a:r>
            <a:r>
              <a:rPr lang="en-US" sz="2400" dirty="0"/>
              <a:t> </a:t>
            </a:r>
            <a:r>
              <a:rPr lang="en-US" sz="2400" dirty="0" err="1"/>
              <a:t>উদ্দিন</a:t>
            </a:r>
            <a:r>
              <a:rPr lang="en-US" sz="2400" dirty="0"/>
              <a:t> ১৯৫২ </a:t>
            </a:r>
            <a:r>
              <a:rPr lang="en-US" sz="2400" dirty="0" err="1"/>
              <a:t>সালে</a:t>
            </a:r>
            <a:r>
              <a:rPr lang="en-US" sz="2400" dirty="0"/>
              <a:t> ২৬ </a:t>
            </a:r>
            <a:r>
              <a:rPr lang="en-US" sz="2400" dirty="0" err="1"/>
              <a:t>শে</a:t>
            </a:r>
            <a:r>
              <a:rPr lang="en-US" sz="2400" dirty="0"/>
              <a:t> </a:t>
            </a:r>
            <a:r>
              <a:rPr lang="en-US" sz="2400" dirty="0" err="1"/>
              <a:t>জানুয়ারী</a:t>
            </a:r>
            <a:r>
              <a:rPr lang="en-US" sz="2400" dirty="0"/>
              <a:t> </a:t>
            </a:r>
            <a:r>
              <a:rPr lang="en-US" sz="2400" dirty="0" err="1"/>
              <a:t>পল্টন</a:t>
            </a:r>
            <a:r>
              <a:rPr lang="en-US" sz="2400" dirty="0"/>
              <a:t> </a:t>
            </a:r>
            <a:r>
              <a:rPr lang="en-US" sz="2400" dirty="0" err="1"/>
              <a:t>ময়দানে</a:t>
            </a:r>
            <a:r>
              <a:rPr lang="en-US" sz="2400" dirty="0"/>
              <a:t> </a:t>
            </a:r>
            <a:r>
              <a:rPr lang="en-US" sz="2400" dirty="0" err="1"/>
              <a:t>ঘোষণা</a:t>
            </a:r>
            <a:r>
              <a:rPr lang="en-US" sz="2400" dirty="0"/>
              <a:t> </a:t>
            </a:r>
            <a:r>
              <a:rPr lang="en-US" sz="2400" dirty="0" err="1"/>
              <a:t>দেন</a:t>
            </a:r>
            <a:r>
              <a:rPr lang="en-US" sz="2400" dirty="0"/>
              <a:t> </a:t>
            </a:r>
            <a:r>
              <a:rPr lang="en-US" sz="2400" dirty="0" err="1"/>
              <a:t>পাকিস্তানের</a:t>
            </a:r>
            <a:r>
              <a:rPr lang="en-US" sz="2400" dirty="0"/>
              <a:t> </a:t>
            </a:r>
            <a:r>
              <a:rPr lang="en-US" sz="2400" dirty="0" err="1"/>
              <a:t>রাষ্ট্রভাষা</a:t>
            </a:r>
            <a:r>
              <a:rPr lang="en-US" sz="2400" dirty="0"/>
              <a:t> </a:t>
            </a:r>
            <a:r>
              <a:rPr lang="en-US" sz="2400" dirty="0" err="1"/>
              <a:t>হবে</a:t>
            </a:r>
            <a:r>
              <a:rPr lang="en-US" sz="2400" dirty="0"/>
              <a:t> </a:t>
            </a:r>
            <a:r>
              <a:rPr lang="en-US" sz="2400" dirty="0" err="1"/>
              <a:t>উর্দূ</a:t>
            </a:r>
            <a:r>
              <a:rPr lang="en-US" sz="2400" dirty="0"/>
              <a:t>। </a:t>
            </a:r>
            <a:r>
              <a:rPr lang="en-US" sz="2400" dirty="0" err="1"/>
              <a:t>বাংলার</a:t>
            </a:r>
            <a:r>
              <a:rPr lang="en-US" sz="2400" dirty="0"/>
              <a:t> </a:t>
            </a:r>
            <a:r>
              <a:rPr lang="en-US" sz="2400" dirty="0" err="1"/>
              <a:t>আপামর</a:t>
            </a:r>
            <a:r>
              <a:rPr lang="en-US" sz="2400" dirty="0"/>
              <a:t> </a:t>
            </a:r>
            <a:r>
              <a:rPr lang="en-US" sz="2400" dirty="0" err="1"/>
              <a:t>জনতা</a:t>
            </a:r>
            <a:r>
              <a:rPr lang="en-US" sz="2400" dirty="0"/>
              <a:t> </a:t>
            </a:r>
            <a:r>
              <a:rPr lang="en-US" sz="2400" dirty="0" err="1"/>
              <a:t>বিশেষ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 </a:t>
            </a:r>
            <a:r>
              <a:rPr lang="en-US" sz="2400" dirty="0" err="1"/>
              <a:t>ঢাকায়</a:t>
            </a:r>
            <a:r>
              <a:rPr lang="en-US" sz="2400" dirty="0"/>
              <a:t> </a:t>
            </a:r>
            <a:r>
              <a:rPr lang="en-US" sz="2400" dirty="0" err="1"/>
              <a:t>উত্তেজনা</a:t>
            </a:r>
            <a:r>
              <a:rPr lang="en-US" sz="2400" dirty="0"/>
              <a:t> </a:t>
            </a:r>
            <a:r>
              <a:rPr lang="en-US" sz="2400" dirty="0" err="1"/>
              <a:t>ছড়িয়ে</a:t>
            </a:r>
            <a:r>
              <a:rPr lang="en-US" sz="2400" dirty="0"/>
              <a:t> </a:t>
            </a:r>
            <a:r>
              <a:rPr lang="en-US" sz="2400" dirty="0" err="1"/>
              <a:t>পড়ে</a:t>
            </a:r>
            <a:r>
              <a:rPr lang="en-US" sz="2400" dirty="0"/>
              <a:t>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97151" y="666445"/>
            <a:ext cx="35125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err="1"/>
              <a:t>ভাষা</a:t>
            </a:r>
            <a:r>
              <a:rPr lang="en-US" sz="2400" dirty="0"/>
              <a:t> </a:t>
            </a:r>
            <a:r>
              <a:rPr lang="en-US" sz="2400" dirty="0" err="1"/>
              <a:t>আন্দোলনের</a:t>
            </a:r>
            <a:r>
              <a:rPr lang="en-US" sz="2400" dirty="0"/>
              <a:t> </a:t>
            </a:r>
            <a:r>
              <a:rPr lang="en-US" sz="2400" dirty="0" err="1"/>
              <a:t>পটভূমি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567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1460</TotalTime>
  <Words>1210</Words>
  <Application>Microsoft Office PowerPoint</Application>
  <PresentationFormat>On-screen Show (4:3)</PresentationFormat>
  <Paragraphs>121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  তমদ্দুন মজলিসের প্রতিষ্ঠাতা কে?  </vt:lpstr>
      <vt:lpstr>PowerPoint Presentation</vt:lpstr>
      <vt:lpstr>PowerPoint Presentation</vt:lpstr>
      <vt:lpstr>PowerPoint Presentation</vt:lpstr>
      <vt:lpstr>ভাষা আন্দোলনের পটভূমি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ভাষা আন্দোলনের তাৎপর্য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Shilpi Akter</dc:creator>
  <cp:lastModifiedBy>ps</cp:lastModifiedBy>
  <cp:revision>222</cp:revision>
  <dcterms:created xsi:type="dcterms:W3CDTF">2014-04-26T06:05:53Z</dcterms:created>
  <dcterms:modified xsi:type="dcterms:W3CDTF">2021-02-23T17:52:07Z</dcterms:modified>
</cp:coreProperties>
</file>