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3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58" r:id="rId13"/>
    <p:sldId id="259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5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8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4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3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2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8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A98A-8516-4A22-B65B-AC715A1D29A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0714-BE89-4F86-B0BD-E223F806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1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1182" y="618566"/>
                <a:ext cx="11721353" cy="2823881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দশমিক ভগ্নাংশ সংখ্যা : সকল মূলদ ও অমূলদ সংখ্যাকে  দশমিক দিয়ে </a:t>
                </a:r>
              </a:p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প্রকাশ করলে একে দশমিক ভগ্নাংশ বলে।। যেমন : 3 = 3.00 , 5/2 = 2.50, </a:t>
                </a:r>
              </a:p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10/3 = 3.3333… 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 = 1.732….ইত্যাদি দশমিক ভগ্নাংশ।</a:t>
                </a:r>
                <a:endParaRPr lang="en-US" sz="32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82" y="618566"/>
                <a:ext cx="11721353" cy="2823881"/>
              </a:xfrm>
              <a:prstGeom prst="rect">
                <a:avLst/>
              </a:prstGeom>
              <a:blipFill rotWithShape="0">
                <a:blip r:embed="rId2"/>
                <a:stretch>
                  <a:fillRect r="-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70647" y="4155141"/>
            <a:ext cx="11322425" cy="19229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smtClean="0">
                <a:latin typeface="Kalpurush" panose="02000600000000000000" pitchFamily="2" charset="0"/>
                <a:cs typeface="Kalpurush" panose="02000600000000000000" pitchFamily="2" charset="0"/>
              </a:rPr>
              <a:t>দশমিক ভগ্নাংশ আবার দুই প্রকার : যথা</a:t>
            </a:r>
          </a:p>
          <a:p>
            <a:r>
              <a:rPr lang="en-US" sz="4000" b="1" smtClean="0">
                <a:latin typeface="Kalpurush" panose="02000600000000000000" pitchFamily="2" charset="0"/>
                <a:cs typeface="Kalpurush" panose="02000600000000000000" pitchFamily="2" charset="0"/>
              </a:rPr>
              <a:t>১। সসীম দশমিক  ভগ্নাংশ 2.589</a:t>
            </a:r>
          </a:p>
          <a:p>
            <a:r>
              <a:rPr lang="en-US" sz="4000" b="1" smtClean="0">
                <a:latin typeface="Kalpurush" panose="02000600000000000000" pitchFamily="2" charset="0"/>
                <a:cs typeface="Kalpurush" panose="02000600000000000000" pitchFamily="2" charset="0"/>
              </a:rPr>
              <a:t>২। অসীম দশমিক ভগ্নাংশ 2.3680146….</a:t>
            </a:r>
            <a:endParaRPr lang="en-US" sz="40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1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" y="564775"/>
            <a:ext cx="11510682" cy="282388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বাস্তব সংখ্যা </a:t>
            </a:r>
            <a:r>
              <a:rPr lang="en-US" sz="3600" b="1" smtClean="0">
                <a:latin typeface="Kalpurush" panose="02000600000000000000" pitchFamily="2" charset="0"/>
                <a:cs typeface="Kalpurush" panose="02000600000000000000" pitchFamily="2" charset="0"/>
              </a:rPr>
              <a:t>:  সকল মূলদ সংখ্যা এবং সকল অমূলদ</a:t>
            </a:r>
          </a:p>
          <a:p>
            <a:r>
              <a:rPr lang="en-US" sz="3600" b="1" smtClean="0">
                <a:latin typeface="Kalpurush" panose="02000600000000000000" pitchFamily="2" charset="0"/>
                <a:cs typeface="Kalpurush" panose="02000600000000000000" pitchFamily="2" charset="0"/>
              </a:rPr>
              <a:t> সংখ্যাকে বাস্তব সংখ্যা বলে ।</a:t>
            </a:r>
          </a:p>
          <a:p>
            <a:r>
              <a:rPr lang="en-US" sz="3600" b="1" smtClean="0">
                <a:latin typeface="Kalpurush" panose="02000600000000000000" pitchFamily="2" charset="0"/>
                <a:cs typeface="Kalpurush" panose="02000600000000000000" pitchFamily="2" charset="0"/>
              </a:rPr>
              <a:t>১। ধনাত্মক সংখ্যা -</a:t>
            </a:r>
            <a:r>
              <a:rPr lang="en-US" sz="3600" b="1" smtClean="0">
                <a:latin typeface="Book Antiqua" panose="02040602050305030304" pitchFamily="18" charset="0"/>
                <a:cs typeface="Kalpurush" panose="02000600000000000000" pitchFamily="2" charset="0"/>
              </a:rPr>
              <a:t>5, -4, -6 </a:t>
            </a:r>
            <a:r>
              <a:rPr lang="en-US" sz="3600" b="1" smtClean="0">
                <a:latin typeface="Kalpurush" panose="02000600000000000000" pitchFamily="2" charset="0"/>
                <a:cs typeface="Kalpurush" panose="02000600000000000000" pitchFamily="2" charset="0"/>
              </a:rPr>
              <a:t> ইত্যাদি ধনাত্মক সংখ্যা।</a:t>
            </a:r>
          </a:p>
          <a:p>
            <a:r>
              <a:rPr lang="en-US" sz="3600" b="1" smtClean="0">
                <a:latin typeface="Kalpurush" panose="02000600000000000000" pitchFamily="2" charset="0"/>
                <a:cs typeface="Kalpurush" panose="02000600000000000000" pitchFamily="2" charset="0"/>
              </a:rPr>
              <a:t>২। ঋনাত্মক সংখ্যা 1, 2 ,3 ,4 ইত্যাদি ঋনাত্মক সংখ্যা।</a:t>
            </a:r>
            <a:endParaRPr lang="en-US" sz="36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094" y="4047564"/>
            <a:ext cx="11295530" cy="551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এছাড়া শূন্য সহ সকল ধনাত্মক সংখ্যাকে অঋনাত্মক সংখ্যা বলে।</a:t>
            </a:r>
            <a:endParaRPr lang="en-US" sz="3600" b="1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094" y="4948519"/>
            <a:ext cx="11295530" cy="156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তাহলে সকল বাস্তব সংখ্যাকে আমরা নিন্মোক্ত চিত্রের মাধ্যমে প্রকাশ করতে পারি।</a:t>
            </a:r>
            <a:endParaRPr lang="en-US" sz="36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1719" y="206663"/>
            <a:ext cx="34290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বাস্তব</a:t>
            </a:r>
            <a:r>
              <a:rPr lang="en-US" sz="4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4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b="1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Left-Right-Up Arrow 2"/>
          <p:cNvSpPr/>
          <p:nvPr/>
        </p:nvSpPr>
        <p:spPr>
          <a:xfrm>
            <a:off x="4222375" y="936487"/>
            <a:ext cx="6481483" cy="32753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-Up Arrow 3"/>
          <p:cNvSpPr/>
          <p:nvPr/>
        </p:nvSpPr>
        <p:spPr>
          <a:xfrm>
            <a:off x="2236690" y="1993849"/>
            <a:ext cx="5226428" cy="32753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82786" y="1390795"/>
            <a:ext cx="1788461" cy="6030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মূলদ</a:t>
            </a:r>
            <a:endParaRPr lang="en-US" sz="36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86096" y="1394896"/>
            <a:ext cx="1711139" cy="83113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অমূলদ</a:t>
            </a:r>
            <a:endParaRPr lang="en-US" sz="36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 flipH="1">
            <a:off x="4164775" y="1225052"/>
            <a:ext cx="301213" cy="179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10460245" y="1211176"/>
            <a:ext cx="301213" cy="179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16419" y="2275730"/>
            <a:ext cx="1797428" cy="71989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পূর্ণ</a:t>
            </a:r>
            <a:r>
              <a:rPr lang="en-US" sz="32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endParaRPr lang="en-US" sz="32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52978" y="2301353"/>
            <a:ext cx="1405222" cy="71989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ভগ্নাংশ</a:t>
            </a:r>
            <a:endParaRPr lang="en-US" sz="32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1990" y="3224686"/>
            <a:ext cx="3653122" cy="299924"/>
            <a:chOff x="2236690" y="3693852"/>
            <a:chExt cx="3653122" cy="29992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236690" y="3711388"/>
              <a:ext cx="3653122" cy="268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254615" y="3693852"/>
              <a:ext cx="0" cy="2125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876365" y="3781258"/>
              <a:ext cx="0" cy="2125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061012" y="3738282"/>
              <a:ext cx="0" cy="2554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12367" y="4554911"/>
            <a:ext cx="3937194" cy="422110"/>
            <a:chOff x="2236690" y="3693852"/>
            <a:chExt cx="3653122" cy="29992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236690" y="3711388"/>
              <a:ext cx="3653122" cy="268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254615" y="3693852"/>
              <a:ext cx="0" cy="2125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876365" y="3781258"/>
              <a:ext cx="0" cy="2125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061012" y="3738282"/>
              <a:ext cx="0" cy="2554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29689" y="3414710"/>
            <a:ext cx="1555381" cy="721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ধনাত্মক</a:t>
            </a:r>
            <a:endParaRPr lang="en-US" sz="32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1492" y="3515717"/>
            <a:ext cx="1749028" cy="6639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ঋনাত্মক</a:t>
            </a:r>
            <a:endParaRPr lang="en-US" sz="32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66500" y="3508379"/>
            <a:ext cx="424102" cy="6236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9689" y="4971073"/>
            <a:ext cx="1643638" cy="1126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মৌলিক</a:t>
            </a:r>
            <a:endParaRPr lang="en-US" sz="32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84832" y="5032580"/>
            <a:ext cx="1740955" cy="10037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যৌগিক</a:t>
            </a:r>
            <a:endParaRPr lang="en-US" sz="32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6554" y="5172414"/>
            <a:ext cx="439684" cy="8639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smtClean="0"/>
              <a:t>1</a:t>
            </a:r>
            <a:endParaRPr lang="en-US" sz="3200" b="1"/>
          </a:p>
        </p:txBody>
      </p:sp>
      <p:sp>
        <p:nvSpPr>
          <p:cNvPr id="8" name="TextBox 7"/>
          <p:cNvSpPr txBox="1"/>
          <p:nvPr/>
        </p:nvSpPr>
        <p:spPr>
          <a:xfrm>
            <a:off x="5102705" y="3455527"/>
            <a:ext cx="1781731" cy="6394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err="1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endParaRPr lang="en-US" sz="4800" b="1">
              <a:solidFill>
                <a:schemeClr val="accent2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96663" y="3540232"/>
            <a:ext cx="1882588" cy="6394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দশমিক</a:t>
            </a:r>
            <a:endParaRPr lang="en-US" sz="4800" b="1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080376" y="2225655"/>
            <a:ext cx="26894" cy="289668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251700" y="5140816"/>
            <a:ext cx="1711139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err="1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অসীম</a:t>
            </a:r>
            <a:endParaRPr lang="en-US" sz="2800" b="1" smtClean="0">
              <a:solidFill>
                <a:schemeClr val="accent1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err="1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অনাবৃত</a:t>
            </a:r>
            <a:endParaRPr lang="en-US" sz="2800" b="1" smtClean="0">
              <a:solidFill>
                <a:schemeClr val="accent1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err="1" smtClean="0">
                <a:solidFill>
                  <a:schemeClr val="accent1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দশমিক</a:t>
            </a:r>
            <a:endParaRPr lang="en-US" sz="2800" b="1">
              <a:solidFill>
                <a:schemeClr val="accent1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13955" y="3220748"/>
            <a:ext cx="3646748" cy="306349"/>
            <a:chOff x="5713955" y="3220748"/>
            <a:chExt cx="3646748" cy="306349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718351" y="3294558"/>
              <a:ext cx="3637434" cy="16231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Down Arrow 11"/>
            <p:cNvSpPr/>
            <p:nvPr/>
          </p:nvSpPr>
          <p:spPr>
            <a:xfrm>
              <a:off x="5713955" y="3220748"/>
              <a:ext cx="157547" cy="2876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9203156" y="3239466"/>
              <a:ext cx="157547" cy="2876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26680" y="4353613"/>
            <a:ext cx="2035822" cy="617460"/>
            <a:chOff x="5676775" y="3212633"/>
            <a:chExt cx="3637434" cy="314464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5676775" y="3212633"/>
              <a:ext cx="3637434" cy="16231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Down Arrow 42"/>
            <p:cNvSpPr/>
            <p:nvPr/>
          </p:nvSpPr>
          <p:spPr>
            <a:xfrm>
              <a:off x="5713955" y="3220748"/>
              <a:ext cx="157547" cy="2876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own Arrow 43"/>
            <p:cNvSpPr/>
            <p:nvPr/>
          </p:nvSpPr>
          <p:spPr>
            <a:xfrm>
              <a:off x="9130919" y="3239466"/>
              <a:ext cx="157547" cy="2876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39779" y="4954579"/>
            <a:ext cx="1360887" cy="6992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err="1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প্রকৃত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10834" y="4942789"/>
            <a:ext cx="1360887" cy="6992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err="1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অপ্রকৃত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9945" y="5893749"/>
            <a:ext cx="995468" cy="5173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err="1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মিশ্র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42186" y="5176579"/>
            <a:ext cx="1037065" cy="8409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অসীম</a:t>
            </a:r>
            <a:endParaRPr lang="en-US" sz="2800" b="1" smtClean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err="1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</a:t>
            </a:r>
            <a:r>
              <a:rPr lang="en-US" sz="28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বৃত</a:t>
            </a:r>
            <a:endParaRPr lang="en-US" sz="2800" b="1" smtClean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32672" y="5195698"/>
            <a:ext cx="1037065" cy="4016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সসীম</a:t>
            </a:r>
            <a:endParaRPr lang="en-US" sz="2800" b="1" smtClean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755775" y="5534460"/>
            <a:ext cx="0" cy="35928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8546013" y="4192845"/>
            <a:ext cx="486523" cy="98876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9028142" y="4156167"/>
            <a:ext cx="626894" cy="107205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7668108" y="2943384"/>
            <a:ext cx="0" cy="35928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976510" y="4013200"/>
            <a:ext cx="0" cy="35928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1072152" y="4016788"/>
            <a:ext cx="3613" cy="66113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69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4" grpId="0" animBg="1"/>
      <p:bldP spid="17" grpId="0" animBg="1"/>
      <p:bldP spid="1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8" grpId="0" animBg="1"/>
      <p:bldP spid="39" grpId="0" animBg="1"/>
      <p:bldP spid="11" grpId="0" animBg="1"/>
      <p:bldP spid="21" grpId="0" animBg="1"/>
      <p:bldP spid="45" grpId="0" animBg="1"/>
      <p:bldP spid="47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1317" y="349623"/>
            <a:ext cx="2299447" cy="833718"/>
          </a:xfrm>
          <a:prstGeom prst="horizontalScroll">
            <a:avLst/>
          </a:prstGeom>
          <a:noFill/>
          <a:effectLst>
            <a:softEdge rad="63500"/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মূল্যায়ন </a:t>
            </a:r>
            <a:endParaRPr lang="en-US" sz="3600" b="1">
              <a:ln>
                <a:solidFill>
                  <a:srgbClr val="0070C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70646" y="1680882"/>
                <a:ext cx="11093824" cy="197671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১। নিচের কোনটি অমূলদ সংখ্যা ?  </a:t>
                </a:r>
              </a:p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ক) 2.356  খ) 2.363636..  গ)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 ঘ)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𝟗</m:t>
                        </m:r>
                      </m:e>
                    </m:rad>
                  </m:oMath>
                </a14:m>
                <a:endParaRPr lang="en-US" sz="32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46" y="1680882"/>
                <a:ext cx="11093824" cy="1976718"/>
              </a:xfrm>
              <a:prstGeom prst="rect">
                <a:avLst/>
              </a:prstGeom>
              <a:blipFill rotWithShape="0">
                <a:blip r:embed="rId2"/>
                <a:stretch>
                  <a:fillRect t="-309" r="-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70646" y="4545107"/>
                <a:ext cx="11093823" cy="1210234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6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২।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6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এবং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36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এর মাঝে দুটি অমূলদ সংখ্যা নির্ণয় কর</a:t>
                </a:r>
                <a:endParaRPr lang="en-US" sz="36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46" y="4545107"/>
                <a:ext cx="11093823" cy="1210234"/>
              </a:xfrm>
              <a:prstGeom prst="rect">
                <a:avLst/>
              </a:prstGeom>
              <a:blipFill rotWithShape="0">
                <a:blip r:embed="rId3"/>
                <a:stretch>
                  <a:fillRect t="-505" r="-55" b="-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78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6753" y="537882"/>
            <a:ext cx="8713694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66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en-US" sz="166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06823" y="3805517"/>
                <a:ext cx="10273553" cy="1938992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60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0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60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একটি অমূলদ সংখ্যা</a:t>
                </a:r>
                <a:endParaRPr lang="en-US" sz="60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23" y="3805517"/>
                <a:ext cx="10273553" cy="1938992"/>
              </a:xfrm>
              <a:prstGeom prst="rect">
                <a:avLst/>
              </a:prstGeom>
              <a:blipFill rotWithShape="0">
                <a:blip r:embed="rId3"/>
                <a:stretch>
                  <a:fillRect b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27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0612" y="779929"/>
            <a:ext cx="10421469" cy="520142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6600" b="1" smtClean="0">
                <a:ln w="13462">
                  <a:solidFill>
                    <a:srgbClr val="00B0F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আল্লাহ হাফেজ</a:t>
            </a:r>
            <a:endParaRPr lang="en-US" sz="16600" b="1">
              <a:ln w="13462">
                <a:solidFill>
                  <a:srgbClr val="00B0F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8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336177"/>
            <a:ext cx="11887199" cy="6400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7200" b="1" err="1" smtClean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আসসালামু</a:t>
            </a:r>
            <a:r>
              <a:rPr lang="en-US" sz="7200" b="1" smtClean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7200" b="1" err="1" smtClean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আলাইকুম</a:t>
            </a:r>
            <a:endParaRPr lang="en-US" sz="7200" b="1">
              <a:ln w="13462">
                <a:solidFill>
                  <a:srgbClr val="FF000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51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" t="16721" r="5370"/>
          <a:stretch/>
        </p:blipFill>
        <p:spPr>
          <a:xfrm>
            <a:off x="822418" y="134471"/>
            <a:ext cx="3063782" cy="30351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97761" y="3348317"/>
            <a:ext cx="5586180" cy="32945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4400" b="1" err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মোঃ</a:t>
            </a:r>
            <a:r>
              <a:rPr lang="en-US" sz="4400" b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রিয়াজ</a:t>
            </a:r>
            <a:r>
              <a:rPr lang="en-US" sz="4400" b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উদ্দিন</a:t>
            </a:r>
            <a:endParaRPr lang="en-US" sz="4400" b="1" smtClean="0">
              <a:solidFill>
                <a:srgbClr val="C0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algn="ctr"/>
            <a:r>
              <a:rPr lang="en-US" sz="44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বড়ৈকান্দি</a:t>
            </a:r>
            <a:r>
              <a:rPr lang="en-US" sz="4400" b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বাহরুল</a:t>
            </a:r>
            <a:r>
              <a:rPr lang="en-US" sz="4400" b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উলূম</a:t>
            </a:r>
            <a:r>
              <a:rPr lang="en-US" sz="4400" b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দাখিল</a:t>
            </a:r>
            <a:r>
              <a:rPr lang="en-US" sz="4400" b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মাদরাসা</a:t>
            </a:r>
            <a:endParaRPr lang="en-US" sz="4400" b="1" smtClean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কেরাণীগঞ্জ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ঢাকা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4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692" y="147918"/>
            <a:ext cx="4785814" cy="649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5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64" y="322729"/>
            <a:ext cx="4760259" cy="9278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0" b="1" err="1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শিখন</a:t>
            </a:r>
            <a:r>
              <a:rPr lang="en-US" sz="6000" b="1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b="1" err="1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ফল</a:t>
            </a:r>
            <a:endParaRPr lang="en-US" sz="6000" b="1">
              <a:ln w="6600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388" y="1667435"/>
            <a:ext cx="11721353" cy="469302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4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4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শেষে</a:t>
            </a:r>
            <a:r>
              <a:rPr lang="en-US" sz="4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শিক্ষার্থীরা</a:t>
            </a:r>
            <a:r>
              <a:rPr lang="en-US" sz="4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……………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বাস্তব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সংখার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শ্রেণীবিন্যাস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বাস্তব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সংখ্যাকে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দশমিক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ভগ্নাংশে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প্রকাশ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দশমিক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ভগ্নাংশের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শ্রেণীবিন্যাস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4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6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06" y="161365"/>
            <a:ext cx="8982636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smtClean="0">
                <a:latin typeface="Kalpurush" panose="02000600000000000000" pitchFamily="2" charset="0"/>
                <a:cs typeface="Kalpurush" panose="02000600000000000000" pitchFamily="2" charset="0"/>
              </a:rPr>
              <a:t>বাস্তব সংখ্যার শ্রণিবিন্যাস</a:t>
            </a:r>
            <a:endParaRPr lang="en-US" sz="40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306" y="1452282"/>
            <a:ext cx="11241741" cy="505609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smtClean="0">
                <a:latin typeface="Kalpurush" panose="02000600000000000000" pitchFamily="2" charset="0"/>
                <a:cs typeface="Kalpurush" panose="02000600000000000000" pitchFamily="2" charset="0"/>
              </a:rPr>
              <a:t>বাস্তব সংখ্যাকে প্রধানত ৫টি ভাগে ভাগ করা যায়ঃ-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স্বাভাবিক সংখ্যা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পূর্ণসংখ্যা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ভগ্নাংশ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মূলদ সংখ্যা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অমূলদ সংখ্যা।</a:t>
            </a:r>
          </a:p>
        </p:txBody>
      </p:sp>
    </p:spTree>
    <p:extLst>
      <p:ext uri="{BB962C8B-B14F-4D97-AF65-F5344CB8AC3E}">
        <p14:creationId xmlns:p14="http://schemas.microsoft.com/office/powerpoint/2010/main" val="3024204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506" y="363071"/>
            <a:ext cx="408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3071" y="537882"/>
            <a:ext cx="5338482" cy="7497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স্বাভাবিক সংখ্যা</a:t>
            </a:r>
            <a:endParaRPr lang="en-US" sz="2800" b="1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218" y="1576284"/>
            <a:ext cx="11746005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smtClean="0">
                <a:latin typeface="Kalpurush" panose="02000600000000000000" pitchFamily="2" charset="0"/>
                <a:cs typeface="Kalpurush" panose="02000600000000000000" pitchFamily="2" charset="0"/>
              </a:rPr>
              <a:t>1, 2, 3, 4,….ইত্যাদি স্বাভাবিক সংখ্যা বা ধনাত্মক অখন্ড সংখ্যা। </a:t>
            </a:r>
            <a:endParaRPr lang="en-US" sz="40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071" y="3227293"/>
            <a:ext cx="11403106" cy="321384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পূর্ণ সংখ্যাঃ </a:t>
            </a:r>
            <a:r>
              <a:rPr lang="en-US" sz="4400" b="1" smtClean="0">
                <a:latin typeface="Kalpurush" panose="02000600000000000000" pitchFamily="2" charset="0"/>
                <a:cs typeface="Kalpurush" panose="02000600000000000000" pitchFamily="2" charset="0"/>
              </a:rPr>
              <a:t>শূন্যসহ সকল ধনাত্মক ও অখন্ড সংখ্যাকে পূর্ণ সংখ্যা বলে। অর্থাৎ</a:t>
            </a:r>
          </a:p>
          <a:p>
            <a:r>
              <a:rPr lang="en-US" sz="4800" b="1" smtClean="0">
                <a:latin typeface="Kalpurush" panose="02000600000000000000" pitchFamily="2" charset="0"/>
                <a:cs typeface="Kalpurush" panose="02000600000000000000" pitchFamily="2" charset="0"/>
              </a:rPr>
              <a:t>…,-4, -3, -2, -1, 0, 1, 2, 3,…ইত্যাদি পূর্ণ সংখ্যা</a:t>
            </a:r>
            <a:endParaRPr lang="en-US" sz="4800" b="1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88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6519" y="779929"/>
                <a:ext cx="11712388" cy="1048871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48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ভগ্নাংশঃ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𝒑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US" sz="48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আকারের কোন সংখ্যাকে ভগ্নাংশ বলে। </a:t>
                </a:r>
                <a:endParaRPr lang="en-US" sz="48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9" y="779929"/>
                <a:ext cx="11712388" cy="1048871"/>
              </a:xfrm>
              <a:prstGeom prst="rect">
                <a:avLst/>
              </a:prstGeom>
              <a:blipFill rotWithShape="0">
                <a:blip r:embed="rId2"/>
                <a:stretch>
                  <a:fillRect l="-52" t="-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Fraction in Lowest Terms |Reducing Fractions|Fraction in Simplest Form"/>
          <p:cNvSpPr>
            <a:spLocks noChangeAspect="1" noChangeArrowheads="1"/>
          </p:cNvSpPr>
          <p:nvPr/>
        </p:nvSpPr>
        <p:spPr bwMode="auto">
          <a:xfrm>
            <a:off x="3611470" y="422583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91" y="2477713"/>
            <a:ext cx="3221215" cy="3178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250" y="2523097"/>
            <a:ext cx="3131460" cy="3273799"/>
          </a:xfrm>
          <a:prstGeom prst="rect">
            <a:avLst/>
          </a:prstGeom>
        </p:spPr>
      </p:pic>
      <p:pic>
        <p:nvPicPr>
          <p:cNvPr id="1028" name="Picture 4" descr="Fraction Calcula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636" y="2477713"/>
            <a:ext cx="3166271" cy="322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4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17945" y="537883"/>
                <a:ext cx="387339" cy="886933"/>
              </a:xfrm>
              <a:prstGeom prst="rect">
                <a:avLst/>
              </a:prstGeom>
            </p:spPr>
            <p:txBody>
              <a:bodyPr wrap="square">
                <a:prstTxWarp prst="textPlain">
                  <a:avLst/>
                </a:prstTxWarp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Kalpurush" panose="02000600000000000000" pitchFamily="2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Kalpurush" panose="02000600000000000000" pitchFamily="2" charset="0"/>
                            </a:rPr>
                            <m:t>𝒑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Kalpurush" panose="02000600000000000000" pitchFamily="2" charset="0"/>
                            </a:rPr>
                            <m:t>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Kalpurush" panose="02000600000000000000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45" y="537883"/>
                <a:ext cx="387339" cy="886933"/>
              </a:xfrm>
              <a:prstGeom prst="rect">
                <a:avLst/>
              </a:prstGeom>
              <a:blipFill rotWithShape="0">
                <a:blip r:embed="rId2"/>
                <a:stretch>
                  <a:fillRect l="-1587" r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290918" y="578224"/>
            <a:ext cx="10340788" cy="94129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smtClean="0">
                <a:latin typeface="Kalpurush" panose="02000600000000000000" pitchFamily="2" charset="0"/>
                <a:cs typeface="Kalpurush" panose="02000600000000000000" pitchFamily="2" charset="0"/>
              </a:rPr>
              <a:t>কে প্রকৃত ভগ্নাংশ বলে, যদি </a:t>
            </a:r>
            <a:r>
              <a:rPr lang="en-US" sz="3600" i="1" smtClean="0">
                <a:latin typeface="Kalpurush" panose="02000600000000000000" pitchFamily="2" charset="0"/>
                <a:cs typeface="Kalpurush" panose="02000600000000000000" pitchFamily="2" charset="0"/>
              </a:rPr>
              <a:t>p &lt; q </a:t>
            </a:r>
            <a:r>
              <a:rPr lang="en-US" sz="4400" smtClean="0">
                <a:latin typeface="Kalpurush" panose="02000600000000000000" pitchFamily="2" charset="0"/>
                <a:cs typeface="Kalpurush" panose="02000600000000000000" pitchFamily="2" charset="0"/>
              </a:rPr>
              <a:t>হয়। </a:t>
            </a:r>
            <a:endParaRPr lang="en-US" sz="440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09449" y="2702858"/>
                <a:ext cx="10822257" cy="1035424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আবার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𝒑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কে অপ্রকৃত ভগ্নাংশ বলে, যদি p &gt; q হয়।</a:t>
                </a:r>
                <a:endParaRPr lang="en-US" sz="32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49" y="2702858"/>
                <a:ext cx="10822257" cy="1035424"/>
              </a:xfrm>
              <a:prstGeom prst="rect">
                <a:avLst/>
              </a:prstGeom>
              <a:blipFill rotWithShape="0">
                <a:blip r:embed="rId3"/>
                <a:stretch>
                  <a:fillRect l="-56" r="-56" b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9449" y="4128247"/>
                <a:ext cx="7191551" cy="801310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যেমন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প্রকৃত ভগ্নাংশ ।</a:t>
                </a:r>
                <a:endParaRPr lang="en-US" sz="32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49" y="4128247"/>
                <a:ext cx="7191551" cy="801310"/>
              </a:xfrm>
              <a:prstGeom prst="rect">
                <a:avLst/>
              </a:prstGeom>
              <a:blipFill rotWithShape="0">
                <a:blip r:embed="rId4"/>
                <a:stretch>
                  <a:fillRect l="-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7945" y="5204012"/>
                <a:ext cx="7734845" cy="924014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54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আবার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𝟔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54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অপ্রকৃত ভগ্নাংশ।</a:t>
                </a:r>
                <a:endParaRPr lang="en-US" sz="54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45" y="5204012"/>
                <a:ext cx="7734845" cy="924014"/>
              </a:xfrm>
              <a:prstGeom prst="rect">
                <a:avLst/>
              </a:prstGeom>
              <a:blipFill rotWithShape="0">
                <a:blip r:embed="rId5"/>
                <a:stretch>
                  <a:fillRect l="-79" t="-662" b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22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5457" y="551329"/>
                <a:ext cx="11161061" cy="2205317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600" b="1" smtClean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00B0F0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Kalpurush" panose="02000600000000000000" pitchFamily="2" charset="0"/>
                    <a:cs typeface="Kalpurush" panose="02000600000000000000" pitchFamily="2" charset="0"/>
                  </a:rPr>
                  <a:t>মূলদ সংখ্যাঃ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US" sz="36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আকারের যেকোন সংখ্যাকে বলে মূলদ সংখ্যা।</a:t>
                </a:r>
              </a:p>
              <a:p>
                <a:r>
                  <a:rPr lang="en-US" sz="36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সকল পূর্ণ সংখ্যা এবং সকল ভগ্নাংশ মূলদ সংখ্যা। </a:t>
                </a:r>
                <a:endParaRPr lang="en-US" sz="36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7" y="551329"/>
                <a:ext cx="11161061" cy="2205317"/>
              </a:xfrm>
              <a:prstGeom prst="rect">
                <a:avLst/>
              </a:prstGeom>
              <a:blipFill rotWithShape="0">
                <a:blip r:embed="rId2"/>
                <a:stretch>
                  <a:fillRect l="-55" b="-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1498" y="3065929"/>
                <a:ext cx="11308978" cy="2958354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r>
                  <a:rPr lang="en-US" sz="3200" b="1" smtClean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rgbClr val="92D050"/>
                    </a:solidFill>
                    <a:effectLst>
                      <a:outerShdw blurRad="12700" dist="38100" dir="2700000" algn="tl" rotWithShape="0">
                        <a:schemeClr val="accent5">
                          <a:lumMod val="60000"/>
                          <a:lumOff val="40000"/>
                        </a:schemeClr>
                      </a:outerShdw>
                    </a:effectLst>
                    <a:latin typeface="Kalpurush" panose="02000600000000000000" pitchFamily="2" charset="0"/>
                    <a:cs typeface="Kalpurush" panose="02000600000000000000" pitchFamily="2" charset="0"/>
                  </a:rPr>
                  <a:t>অমূলদ সংখ্যা </a:t>
                </a:r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: যে সংখ্যাকে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আকারে প্রকাশ করা যায় না অর্থাৎ অনুপাতে প্রকাশ করা যায় না তাকে অমূলদ সংখ্যা  বলে।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3200" b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ইত্যাদি অমূলদ সংখ্যা।</a:t>
                </a:r>
                <a:endParaRPr lang="en-US" sz="3200" b="1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8" y="3065929"/>
                <a:ext cx="11308978" cy="2958354"/>
              </a:xfrm>
              <a:prstGeom prst="rect">
                <a:avLst/>
              </a:prstGeom>
              <a:blipFill rotWithShape="0">
                <a:blip r:embed="rId3"/>
                <a:stretch>
                  <a:fillRect l="-108" t="-206" b="-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508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311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Cambria Math</vt:lpstr>
      <vt:lpstr>Kalpurush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Uddin Duk Sir</dc:creator>
  <cp:lastModifiedBy>Riaz Uddin Duk Sir</cp:lastModifiedBy>
  <cp:revision>46</cp:revision>
  <dcterms:created xsi:type="dcterms:W3CDTF">2021-02-04T17:27:33Z</dcterms:created>
  <dcterms:modified xsi:type="dcterms:W3CDTF">2021-02-23T17:16:05Z</dcterms:modified>
</cp:coreProperties>
</file>