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70" r:id="rId3"/>
    <p:sldId id="271" r:id="rId4"/>
    <p:sldId id="273" r:id="rId5"/>
    <p:sldId id="272" r:id="rId6"/>
    <p:sldId id="257" r:id="rId7"/>
    <p:sldId id="262" r:id="rId8"/>
    <p:sldId id="267" r:id="rId9"/>
    <p:sldId id="265" r:id="rId10"/>
    <p:sldId id="258" r:id="rId11"/>
    <p:sldId id="259" r:id="rId12"/>
    <p:sldId id="260" r:id="rId13"/>
    <p:sldId id="274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-894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FED25-8022-46D3-8431-2AD519744F8D}" type="datetimeFigureOut">
              <a:rPr lang="en-US" smtClean="0"/>
              <a:pPr/>
              <a:t>2/24/2021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1ACDF-7417-4BF8-9552-698D2AFA3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DE841-8740-4980-ACBA-3D132B4893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25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619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85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01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106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348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355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362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73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03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11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19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B434-B3A3-48BA-88B2-D2AC369BBBA7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5ED06-851A-41F4-871D-E90A17C348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187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DF7741F-1CAD-42C8-A505-161B99F9E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24E2A-7861-405B-85DA-C780E6E74AD8}" type="datetime1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7F5C4FD-BDD2-4958-8204-5DBB82DE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/>
              <a:t>মোহাম্মদ ফরিদুর রহমান। সহকারী অধ্যাপক, মোহসেনুদ্দীন নূরিয়া ফাজিল মাদরাসা। মোবাইল নং ০১৭২৮৯৪২৭৬৩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39BA052-72B7-45A3-ABF3-8EAAA7EA1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E0B25BE-B692-4A96-A921-2555A1BED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26" y="3857629"/>
            <a:ext cx="7048549" cy="2747533"/>
          </a:xfrm>
          <a:prstGeom prst="roundRect">
            <a:avLst>
              <a:gd name="adj" fmla="val 1676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466D674-7158-4570-A995-EDA0F60112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69" y="285729"/>
            <a:ext cx="9105899" cy="27317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1963" y="2928934"/>
            <a:ext cx="8241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7571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986971" y="391886"/>
            <a:ext cx="9550400" cy="123676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(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)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”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1320799" y="1712686"/>
            <a:ext cx="9753600" cy="4688114"/>
          </a:xfrm>
          <a:prstGeom prst="can">
            <a:avLst>
              <a:gd name="adj" fmla="val 17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   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হানাফি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মাজহাব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নয়</a:t>
            </a:r>
            <a:r>
              <a:rPr lang="en-US" sz="4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endParaRPr lang="en-US" sz="28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উদাহরহণ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নামাজরত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অবস্থায়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জুতা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খোলার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ঘটনা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দুই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ইফতার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বিহীন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রোজা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রাখার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বিষয়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উদাহরণগুলো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প্রমাণ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নয়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415526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ross 3"/>
          <p:cNvSpPr/>
          <p:nvPr/>
        </p:nvSpPr>
        <p:spPr>
          <a:xfrm>
            <a:off x="2032001" y="275773"/>
            <a:ext cx="7823200" cy="133531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শাফেয়ী</a:t>
            </a:r>
            <a:r>
              <a:rPr lang="en-US" sz="6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মাজহাবের</a:t>
            </a:r>
            <a:r>
              <a:rPr lang="en-US" sz="6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60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smtClean="0">
                <a:solidFill>
                  <a:schemeClr val="accent6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…</a:t>
            </a:r>
            <a:endParaRPr lang="en-GB" dirty="0"/>
          </a:p>
        </p:txBody>
      </p:sp>
      <p:sp>
        <p:nvSpPr>
          <p:cNvPr id="5" name="Frame 4"/>
          <p:cNvSpPr/>
          <p:nvPr/>
        </p:nvSpPr>
        <p:spPr>
          <a:xfrm>
            <a:off x="1132114" y="1560285"/>
            <a:ext cx="10130971" cy="4992915"/>
          </a:xfrm>
          <a:prstGeom prst="frame">
            <a:avLst>
              <a:gd name="adj1" fmla="val 175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7543" y="2413337"/>
            <a:ext cx="91294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     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r>
              <a:rPr lang="en-US" sz="32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উদাহরণ</a:t>
            </a:r>
            <a:r>
              <a:rPr lang="en-US" sz="32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:</a:t>
            </a:r>
            <a:endParaRPr lang="bn-IN" sz="3200" dirty="0" smtClean="0">
              <a:solidFill>
                <a:srgbClr val="FFFF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bn-IN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32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  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খন্দকের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যুদ্ধে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চার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ওয়াক্ত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পড়তে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পারেননি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যুদ্ধের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জন্য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তখন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তিনি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ধারাবাহিকভাবে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নামাজগুলি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করেন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এবং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সাহাবিদেরকে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বলেন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তোমরা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আমার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নামাজগুলি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নাও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  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এই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উদাহরণ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প্রমাণ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স.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এর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কাজ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আমরের</a:t>
            </a:r>
            <a:r>
              <a:rPr lang="en-US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অন্তর্ভুক্ত</a:t>
            </a:r>
            <a:endParaRPr lang="en-US" sz="3200" b="1" dirty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54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/>
        </p:nvSpPr>
        <p:spPr>
          <a:xfrm>
            <a:off x="3048000" y="188685"/>
            <a:ext cx="6023429" cy="1799771"/>
          </a:xfrm>
          <a:prstGeom prst="donut">
            <a:avLst>
              <a:gd name="adj" fmla="val 40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হানাফিদের</a:t>
            </a:r>
            <a:r>
              <a:rPr lang="en-US" sz="44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জবাব</a:t>
            </a:r>
            <a:r>
              <a:rPr lang="en-US" sz="44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…</a:t>
            </a: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1915885" y="2235197"/>
            <a:ext cx="8998858" cy="3802745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</a:t>
            </a:r>
            <a:r>
              <a:rPr lang="en-US" sz="48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তারা</a:t>
            </a:r>
            <a:r>
              <a:rPr lang="en-US" sz="48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বলেন</a:t>
            </a:r>
            <a:r>
              <a:rPr lang="en-US" sz="48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endParaRPr lang="en-US" sz="2800" dirty="0" smtClean="0">
              <a:solidFill>
                <a:srgbClr val="FFFF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algn="just"/>
            <a:r>
              <a:rPr lang="bn-IN" sz="2800" dirty="0" smtClean="0">
                <a:solidFill>
                  <a:srgbClr val="FFFF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     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এখানে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রাসূলের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কাজের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মাধ্যমে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হয়নি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বরং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রাসূলের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কথার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মাধ্যমেই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হয়েছে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যেমন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বলেছেন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যে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আমার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তোমরা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নাও</a:t>
            </a:r>
            <a:r>
              <a:rPr lang="en-US" sz="32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5779917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13" y="785794"/>
            <a:ext cx="10001320" cy="2514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759200" y="0"/>
            <a:ext cx="4267200" cy="838200"/>
          </a:xfrm>
          <a:prstGeom prst="roundRect">
            <a:avLst>
              <a:gd name="adj" fmla="val 15063"/>
            </a:avLst>
          </a:prstGeom>
          <a:solidFill>
            <a:srgbClr val="002060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3831771"/>
            <a:ext cx="12192000" cy="22787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</a:rPr>
              <a:t>নীচের প্রশ্ন গুলো বাড়ি হতে লিখে আনবে-</a:t>
            </a:r>
          </a:p>
          <a:p>
            <a:endParaRPr lang="bn-IN" sz="2400" dirty="0" smtClean="0">
              <a:solidFill>
                <a:srgbClr val="FF0000"/>
              </a:solidFill>
            </a:endParaRPr>
          </a:p>
          <a:p>
            <a:r>
              <a:rPr lang="bn-IN" sz="2400" dirty="0" smtClean="0">
                <a:solidFill>
                  <a:srgbClr val="FF0000"/>
                </a:solidFill>
              </a:rPr>
              <a:t>       </a:t>
            </a:r>
            <a:r>
              <a:rPr lang="bn-IN" sz="2400" dirty="0" smtClean="0">
                <a:solidFill>
                  <a:srgbClr val="002060"/>
                </a:solidFill>
              </a:rPr>
              <a:t>     </a:t>
            </a:r>
            <a:r>
              <a:rPr lang="bn-IN" sz="3200" dirty="0" smtClean="0">
                <a:solidFill>
                  <a:srgbClr val="002060"/>
                </a:solidFill>
              </a:rPr>
              <a:t>এক </a:t>
            </a:r>
            <a:r>
              <a:rPr lang="bn-IN" sz="3200" dirty="0" smtClean="0">
                <a:solidFill>
                  <a:srgbClr val="FF0000"/>
                </a:solidFill>
              </a:rPr>
              <a:t>– আমরের সংজ্ঞা বর্ণনা কর।</a:t>
            </a:r>
          </a:p>
          <a:p>
            <a:r>
              <a:rPr lang="bn-IN" sz="3200" dirty="0" smtClean="0">
                <a:solidFill>
                  <a:srgbClr val="FF0000"/>
                </a:solidFill>
              </a:rPr>
              <a:t>        </a:t>
            </a:r>
            <a:r>
              <a:rPr lang="bn-IN" sz="3200" dirty="0" smtClean="0">
                <a:solidFill>
                  <a:srgbClr val="002060"/>
                </a:solidFill>
              </a:rPr>
              <a:t> দুই- </a:t>
            </a:r>
            <a:r>
              <a:rPr lang="bn-IN" sz="3200" dirty="0" smtClean="0">
                <a:solidFill>
                  <a:srgbClr val="FF0000"/>
                </a:solidFill>
              </a:rPr>
              <a:t>আমর কি অজুবের সম্ভাবনা রাখে?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86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4971" y="214290"/>
            <a:ext cx="812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شكرا لكم</a:t>
            </a:r>
            <a:b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r-S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الى </a:t>
            </a: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اللقاء –ان شاء الل</a:t>
            </a:r>
            <a:r>
              <a:rPr lang="ar-S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 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221" y="2357430"/>
            <a:ext cx="8432800" cy="35052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7" name="Oval 6"/>
          <p:cNvSpPr/>
          <p:nvPr/>
        </p:nvSpPr>
        <p:spPr>
          <a:xfrm>
            <a:off x="3524232" y="4643446"/>
            <a:ext cx="5905541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/>
              <a:t>الوداع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152400"/>
            <a:ext cx="9753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EG" sz="4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تعريف المعلم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3047"/>
            <a:ext cx="3367314" cy="31858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4000486" y="1214422"/>
            <a:ext cx="7677165" cy="2090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 لللغة العربية</a:t>
            </a:r>
            <a:endParaRPr lang="bn-IN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حيرافورعالم مدرسة</a:t>
            </a:r>
            <a:endParaRPr lang="ar-SA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ساتخيل - نواخالي</a:t>
            </a:r>
          </a:p>
          <a:p>
            <a:pPr algn="ctr"/>
            <a:r>
              <a:rPr lang="ar-S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رقم الجوال: 01712137320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36800" y="3643314"/>
            <a:ext cx="9569491" cy="3062286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মোঃ রকিব উদ্দীন মোল্লা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আরবী প্রভাষক</a:t>
            </a:r>
          </a:p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হীরাপুর আলিম মাদ্রাসা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চাটখিল, নোয়াখালী।</a:t>
            </a: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মোবাইল নং ০১৭১২ ১৩৭৩২০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2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27200" y="214290"/>
            <a:ext cx="9245600" cy="1538310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ar-EG" sz="4800" b="1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تعريف </a:t>
            </a:r>
            <a:r>
              <a:rPr lang="ar-EG" sz="5400" b="1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الدرس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7717" y="2133600"/>
            <a:ext cx="5916684" cy="37338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accent3">
                <a:lumMod val="75000"/>
              </a:schemeClr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শ্রেণি-আলিম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বর্ষ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৪০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197601" y="2133600"/>
            <a:ext cx="5791200" cy="37338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57150"/>
          <a:scene3d>
            <a:camera prst="perspectiveHeroicExtremeLeftFacing"/>
            <a:lightRig rig="threePt" dir="t"/>
          </a:scene3d>
        </p:spPr>
        <p:style>
          <a:lnRef idx="1">
            <a:schemeClr val="accent6"/>
          </a:lnRef>
          <a:fillRef idx="1003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الصف ال</a:t>
            </a:r>
            <a:r>
              <a:rPr lang="ar-SA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عالم</a:t>
            </a:r>
            <a:endParaRPr lang="ar-EG" sz="4000" dirty="0" smtClean="0">
              <a:solidFill>
                <a:srgbClr val="FF0000"/>
              </a:solidFill>
              <a:latin typeface="NikoshBAN" pitchFamily="2" charset="0"/>
              <a:cs typeface="Arial" pitchFamily="34" charset="0"/>
            </a:endParaRPr>
          </a:p>
          <a:p>
            <a:pPr algn="ctr"/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الموضوع – الل</a:t>
            </a:r>
            <a:r>
              <a:rPr lang="ar-SA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ورقة اللثانية للفقه </a:t>
            </a:r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االدرس</a:t>
            </a:r>
            <a:r>
              <a:rPr lang="ar-SA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 ا</a:t>
            </a:r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لثانى</a:t>
            </a:r>
          </a:p>
          <a:p>
            <a:pPr algn="ctr"/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الوقت -</a:t>
            </a:r>
            <a:r>
              <a:rPr lang="ar-SA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40</a:t>
            </a:r>
            <a:r>
              <a:rPr lang="ar-EG" sz="4000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 دقيقة</a:t>
            </a:r>
          </a:p>
        </p:txBody>
      </p:sp>
    </p:spTree>
    <p:extLst>
      <p:ext uri="{BB962C8B-B14F-4D97-AF65-F5344CB8AC3E}">
        <p14:creationId xmlns="" xmlns:p14="http://schemas.microsoft.com/office/powerpoint/2010/main" val="33433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71461" y="2285992"/>
            <a:ext cx="11430080" cy="42148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8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الام</a:t>
            </a:r>
            <a:r>
              <a:rPr lang="ar-SA" sz="8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ر</a:t>
            </a:r>
            <a:r>
              <a:rPr lang="ar-EG" sz="8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و اقسامه</a:t>
            </a:r>
            <a:r>
              <a:rPr lang="ar-EG" sz="8800" dirty="0" smtClean="0">
                <a:solidFill>
                  <a:srgbClr val="FF0000"/>
                </a:solidFill>
              </a:rPr>
              <a:t> </a:t>
            </a:r>
            <a:endParaRPr lang="ar-EG" sz="6600" dirty="0" smtClean="0">
              <a:solidFill>
                <a:srgbClr val="FF0000"/>
              </a:solidFill>
            </a:endParaRPr>
          </a:p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সমুহ</a:t>
            </a:r>
            <a:endParaRPr lang="ar-EG" sz="8000" dirty="0" smtClean="0">
              <a:solidFill>
                <a:srgbClr val="FF0000"/>
              </a:solidFill>
              <a:latin typeface="NikoshBAN" pitchFamily="2" charset="0"/>
              <a:cs typeface="Arial" pitchFamily="34" charset="0"/>
            </a:endParaRPr>
          </a:p>
        </p:txBody>
      </p:sp>
      <p:sp>
        <p:nvSpPr>
          <p:cNvPr id="7" name="Curved Down Ribbon 6"/>
          <p:cNvSpPr/>
          <p:nvPr/>
        </p:nvSpPr>
        <p:spPr>
          <a:xfrm>
            <a:off x="1886857" y="362857"/>
            <a:ext cx="7678057" cy="1785950"/>
          </a:xfrm>
          <a:prstGeom prst="ellipseRibbon">
            <a:avLst>
              <a:gd name="adj1" fmla="val 0"/>
              <a:gd name="adj2" fmla="val 50000"/>
              <a:gd name="adj3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EG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اعلان الدر</a:t>
            </a:r>
            <a:r>
              <a:rPr lang="ar-BH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س</a:t>
            </a:r>
            <a:endParaRPr lang="ar-SA" sz="6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663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44439"/>
            <a:ext cx="10972800" cy="122716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……………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7292" y="1542143"/>
            <a:ext cx="11684000" cy="11430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685800" indent="-685800" algn="ctr">
              <a:buClr>
                <a:srgbClr val="002060"/>
              </a:buClr>
              <a:buFont typeface="Wingdings" pitchFamily="2" charset="2"/>
              <a:buChar char="v"/>
            </a:pPr>
            <a:r>
              <a:rPr lang="ar-BH" sz="4800" b="1" dirty="0" smtClean="0">
                <a:solidFill>
                  <a:srgbClr val="0070C0"/>
                </a:solidFill>
                <a:latin typeface="NikoshBAN" pitchFamily="2" charset="0"/>
                <a:cs typeface="Arial" pitchFamily="34" charset="0"/>
              </a:rPr>
              <a:t> ام</a:t>
            </a:r>
            <a:r>
              <a:rPr lang="ar-SA" sz="4800" b="1" dirty="0" smtClean="0">
                <a:solidFill>
                  <a:srgbClr val="0070C0"/>
                </a:solidFill>
                <a:latin typeface="NikoshBAN" pitchFamily="2" charset="0"/>
                <a:cs typeface="Arial" pitchFamily="34" charset="0"/>
              </a:rPr>
              <a:t>ر</a:t>
            </a:r>
            <a:r>
              <a:rPr lang="ar-BH" sz="4800" b="1" dirty="0" smtClean="0">
                <a:solidFill>
                  <a:srgbClr val="0070C0"/>
                </a:solidFill>
                <a:latin typeface="NikoshBAN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</a:t>
            </a:r>
            <a:r>
              <a:rPr lang="bn-IN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ং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জ্ঞা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4000" y="2971800"/>
            <a:ext cx="11684000" cy="121920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ar-BH" sz="4000" dirty="0" smtClean="0">
                <a:latin typeface="NikoshBAN" pitchFamily="2" charset="0"/>
              </a:rPr>
              <a:t> </a:t>
            </a:r>
            <a:r>
              <a:rPr lang="ar-BH" sz="4000" b="1" dirty="0" smtClean="0">
                <a:solidFill>
                  <a:srgbClr val="7030A0"/>
                </a:solidFill>
                <a:latin typeface="NikoshBAN" pitchFamily="2" charset="0"/>
                <a:cs typeface="Arial" pitchFamily="34" charset="0"/>
              </a:rPr>
              <a:t>ام</a:t>
            </a:r>
            <a:r>
              <a:rPr lang="ar-SA" sz="4000" b="1" dirty="0" smtClean="0">
                <a:solidFill>
                  <a:srgbClr val="7030A0"/>
                </a:solidFill>
                <a:latin typeface="NikoshBAN" pitchFamily="2" charset="0"/>
                <a:cs typeface="Arial" pitchFamily="34" charset="0"/>
              </a:rPr>
              <a:t>ر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eparation 10"/>
          <p:cNvSpPr/>
          <p:nvPr/>
        </p:nvSpPr>
        <p:spPr>
          <a:xfrm>
            <a:off x="217715" y="4542972"/>
            <a:ext cx="11495313" cy="1451429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BH" sz="3600" b="1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ام</a:t>
            </a:r>
            <a:r>
              <a:rPr lang="ar-SA" sz="3600" b="1" dirty="0" smtClean="0">
                <a:solidFill>
                  <a:srgbClr val="FF0000"/>
                </a:solidFill>
                <a:latin typeface="NikoshBAN" pitchFamily="2" charset="0"/>
                <a:cs typeface="Arial" pitchFamily="34" charset="0"/>
              </a:rPr>
              <a:t>ر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সমুহের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13" name="4-Point Star 12"/>
          <p:cNvSpPr/>
          <p:nvPr/>
        </p:nvSpPr>
        <p:spPr>
          <a:xfrm>
            <a:off x="1451429" y="4775200"/>
            <a:ext cx="914400" cy="914400"/>
          </a:xfrm>
          <a:prstGeom prst="star4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7996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 smtClean="0">
                <a:solidFill>
                  <a:srgbClr val="FF0000"/>
                </a:solidFill>
                <a:latin typeface="SolaimanLipi" panose="03000609000000000000" pitchFamily="65" charset="0"/>
              </a:rPr>
              <a:t>الأمر</a:t>
            </a:r>
            <a:r>
              <a:rPr lang="en-US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GB" sz="4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অর্থ-নির্দেশ</a:t>
            </a:r>
            <a:r>
              <a:rPr lang="en-GB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</a:t>
            </a:r>
            <a:r>
              <a:rPr lang="bn-IN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হুকুম</a:t>
            </a:r>
            <a:r>
              <a:rPr lang="en-GB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bn-IN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</a:t>
            </a:r>
            <a:r>
              <a:rPr lang="en-GB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আদেশ</a:t>
            </a:r>
            <a:r>
              <a:rPr lang="bn-IN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সূচক</a:t>
            </a:r>
            <a:r>
              <a:rPr lang="en-US" sz="4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শব্দ</a:t>
            </a:r>
            <a:endParaRPr lang="en-US" sz="4800" dirty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SA" sz="6000" dirty="0" smtClean="0">
                <a:solidFill>
                  <a:srgbClr val="002060"/>
                </a:solidFill>
              </a:rPr>
              <a:t>قال صاحب نورالأنوار</a:t>
            </a:r>
          </a:p>
          <a:p>
            <a:pPr algn="r"/>
            <a:r>
              <a:rPr lang="ar-SA" sz="6000" dirty="0" smtClean="0"/>
              <a:t>هو قول القائل لغيره على سبيل الاستعلاء </a:t>
            </a:r>
            <a:r>
              <a:rPr lang="bn-IN" sz="6000" dirty="0" smtClean="0"/>
              <a:t>“</a:t>
            </a:r>
            <a:r>
              <a:rPr lang="ar-SA" sz="6000" dirty="0" smtClean="0"/>
              <a:t>افعل</a:t>
            </a:r>
            <a:r>
              <a:rPr lang="bn-IN" sz="6000" dirty="0" smtClean="0"/>
              <a:t>”</a:t>
            </a:r>
            <a:endParaRPr lang="ar-SA" sz="6000" dirty="0"/>
          </a:p>
          <a:p>
            <a:pPr marL="0" indent="0">
              <a:buNone/>
            </a:pPr>
            <a:r>
              <a:rPr lang="bn-IN" sz="54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   </a:t>
            </a:r>
            <a:r>
              <a:rPr lang="en-US" sz="4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নুরুল</a:t>
            </a:r>
            <a:r>
              <a:rPr lang="en-US" sz="4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আনওয়ার</a:t>
            </a:r>
            <a:r>
              <a:rPr lang="en-US" sz="4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গ্রন্থাকার</a:t>
            </a:r>
            <a:r>
              <a:rPr lang="en-US" sz="4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বলেন</a:t>
            </a:r>
            <a:r>
              <a:rPr lang="en-US" sz="4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  <a:endParaRPr lang="bn-IN" sz="54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pPr marL="0" indent="0" algn="just">
              <a:buNone/>
            </a:pP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হলো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বক্তা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নিজেকে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বড়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মনে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অন্যজনকে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বলা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যে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 ‘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তুমি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</a:t>
            </a:r>
            <a:r>
              <a:rPr lang="en-US" sz="4000" dirty="0" smtClean="0">
                <a:solidFill>
                  <a:srgbClr val="00B05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’। </a:t>
            </a:r>
            <a:endParaRPr lang="en-US" sz="4000" dirty="0">
              <a:solidFill>
                <a:srgbClr val="00B05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786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0"/>
            <a:ext cx="5805715" cy="1509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وجوب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আবশ্যকতা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সাব্যস্থ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US" sz="32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92799" y="0"/>
            <a:ext cx="6299201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অর্থা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ৎ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শুধু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নাকি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মুস্তাহাব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অথবা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মুবাহ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বৈধতাও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হতে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পারে</a:t>
            </a:r>
            <a:r>
              <a:rPr lang="en-US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0" y="1422401"/>
            <a:ext cx="3730171" cy="18288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বিভিন্ন মত নিন্মে বর্ণ্না করা হল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02743" y="1669142"/>
            <a:ext cx="7707086" cy="51888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 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একদলের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মুস্তাহাব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 </a:t>
            </a:r>
          </a:p>
          <a:p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তাদের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</a:p>
          <a:p>
            <a:r>
              <a:rPr lang="ar-SA" sz="28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فكاتبوهم ان علمتم فيهم خيرا...</a:t>
            </a:r>
            <a:endParaRPr lang="en-US" sz="2800" b="1" dirty="0" smtClean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bn-IN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 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দুই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অন্যদলের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বৈধতাও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হতে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পারে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  <a:r>
              <a:rPr lang="bn-IN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তাদের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</a:p>
          <a:p>
            <a:r>
              <a:rPr lang="ar-SA" sz="2800" b="1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واذا حللتم فاصطادوا...</a:t>
            </a:r>
            <a:endParaRPr lang="en-US" sz="2800" dirty="0" smtClean="0"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  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তিন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হানাফিদের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দ্বারা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শুধু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ওয়াজিব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সাব্যস্ত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হয়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।  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তাদের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</a:p>
          <a:p>
            <a:r>
              <a:rPr lang="ar-SA" sz="3200" b="1" dirty="0" smtClean="0">
                <a:solidFill>
                  <a:srgbClr val="FF0000"/>
                </a:solidFill>
              </a:rPr>
              <a:t>وَمَا كَانَ لِمُؤْمِنٍ وَلَا مُؤْمِنَةٍ إِذَا قَضَى اللَّهُ وَرَسُولُهُ أَمْرًا أَن يَكُونَ لَهُمُ الْخِيَرَةُ مِنْ أَمْرِهِمْ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905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1" y="856342"/>
            <a:ext cx="9622971" cy="53557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    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চার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.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অন্যদলের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মতে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আমর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তাওয়াক্কুফ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তথা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অপেক্ষা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করাও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সাব্যস্ত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পারে</a:t>
            </a:r>
            <a:r>
              <a:rPr lang="en-US" sz="3600" dirty="0" smtClean="0">
                <a:solidFill>
                  <a:srgbClr val="00206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</a:t>
            </a:r>
            <a:endParaRPr lang="ar-SA" sz="3600" dirty="0" smtClean="0">
              <a:solidFill>
                <a:srgbClr val="002060"/>
              </a:solidFill>
              <a:latin typeface="SolaimanLipi" panose="03000609000000000000" pitchFamily="65" charset="0"/>
              <a:ea typeface="SimSun-ExtB" panose="02010609060101010101" pitchFamily="49" charset="-122"/>
              <a:cs typeface="SolaimanLipi" panose="03000609000000000000" pitchFamily="65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তাদের 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দলিল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/</a:t>
            </a:r>
            <a:r>
              <a:rPr lang="en-US" sz="3600" dirty="0" err="1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যুক্তি</a:t>
            </a:r>
            <a:r>
              <a:rPr lang="en-US" sz="3600" dirty="0" smtClean="0">
                <a:solidFill>
                  <a:srgbClr val="FF0000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: </a:t>
            </a:r>
            <a:endParaRPr lang="bn-IN" sz="3600" dirty="0" smtClean="0">
              <a:solidFill>
                <a:srgbClr val="FF0000"/>
              </a:solidFill>
              <a:latin typeface="SolaimanLipi" panose="03000609000000000000" pitchFamily="65" charset="0"/>
              <a:ea typeface="SimSun-ExtB" panose="02010609060101010101" pitchFamily="49" charset="-122"/>
              <a:cs typeface="SolaimanLipi" panose="03000609000000000000" pitchFamily="65" charset="0"/>
            </a:endParaRPr>
          </a:p>
          <a:p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আমর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১৬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অর্থ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বহন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 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সুতরাং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আমাদেরকে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অপেক্ষা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যে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কখন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কোন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অবস্থা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আসে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অবস্থানুযায়ী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আমরের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ভিন্ন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ভিন্ন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অর্থ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হবে</a:t>
            </a:r>
            <a:r>
              <a:rPr lang="en-US" sz="3200" dirty="0" smtClean="0">
                <a:solidFill>
                  <a:schemeClr val="tx1"/>
                </a:solidFill>
                <a:latin typeface="SolaimanLipi" panose="03000609000000000000" pitchFamily="65" charset="0"/>
                <a:ea typeface="SimSun-ExtB" panose="02010609060101010101" pitchFamily="49" charset="-122"/>
                <a:cs typeface="SolaimanLipi" panose="03000609000000000000" pitchFamily="65" charset="0"/>
              </a:rPr>
              <a:t>।</a:t>
            </a:r>
            <a:endParaRPr lang="en-US" sz="3200" dirty="0">
              <a:solidFill>
                <a:schemeClr val="tx1"/>
              </a:solidFill>
              <a:latin typeface="SolaimanLipi" panose="03000609000000000000" pitchFamily="65" charset="0"/>
              <a:ea typeface="SimSun-ExtB" panose="02010609060101010101" pitchFamily="49" charset="-122"/>
              <a:cs typeface="SolaimanLipi" panose="03000609000000000000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1392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48344" y="-246744"/>
            <a:ext cx="9521370" cy="2815771"/>
          </a:xfrm>
          <a:prstGeom prst="rightArrow">
            <a:avLst>
              <a:gd name="adj1" fmla="val 50000"/>
              <a:gd name="adj2" fmla="val 855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কি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তাকরার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পালন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করার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4400" b="1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?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103086" y="2510969"/>
            <a:ext cx="10319658" cy="412205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SolaimanLipi" panose="03000609000000000000" pitchFamily="65" charset="0"/>
                <a:cs typeface="SolaimanLipi" panose="03000609000000000000" pitchFamily="65" charset="0"/>
              </a:rPr>
              <a:t>     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দলের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,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পালন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করার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-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আকরা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ইবনে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হাবিসের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হজ্জ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সম্পর্কে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রাসূল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সা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কে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যে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প্রশ্ন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করেছিলেন</a:t>
            </a:r>
            <a:r>
              <a:rPr lang="en-US" sz="2800" dirty="0" smtClean="0">
                <a:solidFill>
                  <a:srgbClr val="7030A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…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দুই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শাফেয়ীদের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সবব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তথা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কারণ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আসলে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আমরও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আদায়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করার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</a:t>
            </a:r>
            <a:endParaRPr lang="en-US" sz="2800" dirty="0" smtClean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  <a:r>
              <a:rPr lang="ar-SA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وان كنتم جنبا فاطهروا</a:t>
            </a:r>
            <a:r>
              <a:rPr lang="ar-SA" sz="2800" dirty="0" smtClean="0">
                <a:solidFill>
                  <a:srgbClr val="FF000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...</a:t>
            </a:r>
            <a:endParaRPr lang="en-US" sz="2800" dirty="0" smtClean="0">
              <a:solidFill>
                <a:srgbClr val="FF0000"/>
              </a:solidFill>
              <a:latin typeface="SolaimanLipi" panose="03000609000000000000" pitchFamily="65" charset="0"/>
              <a:cs typeface="SolaimanLipi" panose="03000609000000000000" pitchFamily="65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    </a:t>
            </a:r>
            <a:r>
              <a:rPr lang="en-US" sz="2800" dirty="0" err="1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তিন</a:t>
            </a:r>
            <a:r>
              <a:rPr lang="en-US" sz="2800" dirty="0" smtClean="0">
                <a:solidFill>
                  <a:schemeClr val="tx1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হানাফিদের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মতে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আমর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কোন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অবস্থাতেই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তাকরারের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দাবি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করেনা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</a:t>
            </a:r>
          </a:p>
          <a:p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দলিল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-</a:t>
            </a:r>
            <a:r>
              <a:rPr lang="ar-SA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ar-SA" sz="3200" b="1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صلو</a:t>
            </a:r>
            <a:r>
              <a:rPr lang="ar-SA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অথবা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কোন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মালিক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বলল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একটা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পণ্য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ক্রয়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করতে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তখন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কর্মচারির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উপর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কেবল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একবারই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আবশ্যক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হবে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;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বারবার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নয়</a:t>
            </a:r>
            <a:r>
              <a:rPr lang="en-US" sz="2800" dirty="0" smtClean="0">
                <a:solidFill>
                  <a:srgbClr val="002060"/>
                </a:solidFill>
                <a:latin typeface="SolaimanLipi" panose="03000609000000000000" pitchFamily="65" charset="0"/>
                <a:cs typeface="SolaimanLipi" panose="03000609000000000000" pitchFamily="65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xmlns="" val="3338675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600</Words>
  <Application>Microsoft Office PowerPoint</Application>
  <PresentationFormat>Custom</PresentationFormat>
  <Paragraphs>77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الأمر অর্থ-নির্দেশ, হুকুম বা আদেশ সূচক শব্দ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চরবাকর ডি.এস.আই. আলিম মাদ্রাসা</dc:title>
  <dc:creator>imran mahmud</dc:creator>
  <cp:lastModifiedBy>8801815841711</cp:lastModifiedBy>
  <cp:revision>41</cp:revision>
  <dcterms:created xsi:type="dcterms:W3CDTF">2020-07-08T06:28:36Z</dcterms:created>
  <dcterms:modified xsi:type="dcterms:W3CDTF">2021-02-24T16:01:35Z</dcterms:modified>
</cp:coreProperties>
</file>