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57" r:id="rId4"/>
    <p:sldId id="258" r:id="rId5"/>
    <p:sldId id="280" r:id="rId6"/>
    <p:sldId id="259" r:id="rId7"/>
    <p:sldId id="260" r:id="rId8"/>
    <p:sldId id="261" r:id="rId9"/>
    <p:sldId id="271" r:id="rId10"/>
    <p:sldId id="281" r:id="rId11"/>
    <p:sldId id="282" r:id="rId12"/>
    <p:sldId id="283" r:id="rId13"/>
    <p:sldId id="273" r:id="rId14"/>
    <p:sldId id="274" r:id="rId15"/>
    <p:sldId id="285" r:id="rId16"/>
    <p:sldId id="284" r:id="rId17"/>
    <p:sldId id="262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2" autoAdjust="0"/>
  </p:normalViewPr>
  <p:slideViewPr>
    <p:cSldViewPr snapToGrid="0" showGuides="1">
      <p:cViewPr>
        <p:scale>
          <a:sx n="55" d="100"/>
          <a:sy n="55" d="100"/>
        </p:scale>
        <p:origin x="13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BBBE-9F5B-4328-A513-EA2F3368696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E1876-CFED-4C95-ACDB-C7AF25A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2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1876-CFED-4C95-ACDB-C7AF25AA42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0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1876-CFED-4C95-ACDB-C7AF25AA42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8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1876-CFED-4C95-ACDB-C7AF25AA42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1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8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5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8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7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5">
                <a:lumMod val="40000"/>
                <a:lumOff val="6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58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2071-FF91-4251-BC3F-4FCBEA428C0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F258-36B5-41D8-9DCA-8EFD510C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7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7250" y="4587063"/>
            <a:ext cx="2034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  <a:cs typeface="Shonar Bangl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FF386-6DBB-440B-A664-7E9EBD4A1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116205"/>
            <a:ext cx="11801474" cy="66255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F818B0-6C21-4100-B1A1-32FE39A9E292}"/>
              </a:ext>
            </a:extLst>
          </p:cNvPr>
          <p:cNvSpPr/>
          <p:nvPr/>
        </p:nvSpPr>
        <p:spPr>
          <a:xfrm>
            <a:off x="2980258" y="2701931"/>
            <a:ext cx="744306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honar Bangla" pitchFamily="34" charset="0"/>
              </a:rPr>
              <a:t>স্বাগতম</a:t>
            </a:r>
            <a:r>
              <a:rPr lang="en-US" sz="239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honar Bangl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16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799814-9144-4D2A-9D52-FDBDD125E6B0}"/>
              </a:ext>
            </a:extLst>
          </p:cNvPr>
          <p:cNvSpPr/>
          <p:nvPr/>
        </p:nvSpPr>
        <p:spPr>
          <a:xfrm>
            <a:off x="153896" y="0"/>
            <a:ext cx="11884207" cy="64325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পলিস্যাকারাইড</a:t>
            </a:r>
            <a:r>
              <a:rPr lang="en-US" sz="44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আর্দ্রবিশ্লেষন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১০</a:t>
            </a:r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এর অধিক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মনোস্যাকারাইড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অনু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এগুলো মিস্টি নয়,অদানাদার ও পানিতে অদ্রবণীয়। কাজের ভিত্তিতে এরা দুই প্রকার-</a:t>
            </a:r>
          </a:p>
          <a:p>
            <a:r>
              <a:rPr lang="en-US" sz="4000" dirty="0" err="1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40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bn-BD" sz="40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সঞ্চিত পলিস্যাকারাইড</a:t>
            </a:r>
            <a:r>
              <a:rPr lang="en-US" sz="40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এরা জীবদেহে শক্তির উৎস।এদেরকে বিপাকীয় পলিস্যাকারাইডও বলে।যেমনঃ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স্টার্চ,গ্লাইকোজেন,ইনুলিন,লিভান ইত্যাদি।</a:t>
            </a:r>
          </a:p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ক)স্টার্চ বা এমাইলামঃ উদ্ভিদ দেহের সঞ্চিত খাদ্য।ধান,গম,আলু,টিউবার ইত্যাদি।</a:t>
            </a:r>
          </a:p>
          <a:p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স্টার্চ এর দুটি প্রধান উপাদান হল – এমাইলোজ ও এমাইলোপেকটিন। 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  <a:sym typeface="Symbol" panose="05050102010706020507" pitchFamily="18" charset="2"/>
              </a:rPr>
              <a:t>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গ্লুকোজ দিয়ে গঠিত।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5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DBA639-8D9A-42B1-9C25-1FA764DDF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7" y="246185"/>
            <a:ext cx="10761785" cy="60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9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F506F-FE4B-4CFE-BD13-971A38263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61" y="263769"/>
            <a:ext cx="7684477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6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6965" y="3545052"/>
            <a:ext cx="499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ym typeface="Symbol" panose="05050102010706020507" pitchFamily="18" charset="2"/>
              </a:rPr>
              <a:t>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bn-BD" sz="2400" b="1" dirty="0"/>
              <a:t>১,৪ গ্লাইকোসাইডিক লিংকেজ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1015" y="4338906"/>
            <a:ext cx="11249025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খ)গ্লাইকোজেন-এটি প্রাণীদেহের সঞ্চিত পলিস্যাকারাইড।একে প্রাণিজ স্টার্চও বলা হয়।যকৃতের গ্লাইকোজেন গ্লুকোজে পরিণত হয়ে রক্তে পরিবাহিত হয়।</a:t>
            </a:r>
          </a:p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গ)ইনুলিন-এটি দ্রবনীয় পলিস্যাকারাইড যা কোষরসে দ্রবীভূত থাকে।ডালিয়া,চিকোরি,পেয়াজ,রসূন ইত্যাদিতে ইনুলিন পাওয়া যায়।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8F91DD-C2A4-45C5-B980-56B466491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" y="210770"/>
            <a:ext cx="11415932" cy="33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EFDE15-E967-4FF9-8689-0BB96F320261}"/>
              </a:ext>
            </a:extLst>
          </p:cNvPr>
          <p:cNvSpPr/>
          <p:nvPr/>
        </p:nvSpPr>
        <p:spPr>
          <a:xfrm>
            <a:off x="193431" y="160201"/>
            <a:ext cx="1199856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ii)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গঠনগত পলিস্যাকারাইড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bn-BD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ক)</a:t>
            </a:r>
            <a:r>
              <a:rPr lang="en-US" sz="36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সেলুলোজ-</a:t>
            </a:r>
            <a:r>
              <a:rPr lang="en-US" sz="36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উদ্ভিদের প্রধান গাঠনিক পদার্থ।কোষপ্রাচীর গঠনের মাধ্যমে উদ্ভিদের ভার বহন করে। গ্লুকোজ ১-৪ গ্লাইকোসাইডিক লিংকেজে গঠিত।আয়োডিন দ্রবনে কোন রঙ দেয় না।পশু খাদ্য হিসেবে ব্যাবহার হয়।সেলুলেজ এনজাইম না থাকায় মানুষের পুস্টি কাজে আসে না।ব্যাবহার-কাগজ,বস্ত্র,নির্মান সামগ্রী,আসবাবপত্র তৈরীতে ব্যাবহৃত হয়।নাইট্রেট বিস্ফূরক,টিস্যু পেপার,ফিল্টার পেপার,প্যাকেজিং দ্রব্য তৈরীতে ব্যাবহৃত হয়।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খ)হেমিসেলুলোজ-</a:t>
            </a:r>
            <a:r>
              <a:rPr lang="en-US" sz="3600" dirty="0"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কোষপ্রাচীরে সেলুলোজ ও পেকটিক পদার্থ ব্যাতীত সকল পদার্থ হেমিসেলূলোজ।  যেমন- জাইলান,গ্লুকান ইত্যাদি।</a:t>
            </a:r>
          </a:p>
        </p:txBody>
      </p:sp>
    </p:spTree>
    <p:extLst>
      <p:ext uri="{BB962C8B-B14F-4D97-AF65-F5344CB8AC3E}">
        <p14:creationId xmlns:p14="http://schemas.microsoft.com/office/powerpoint/2010/main" val="406932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0BB601-126F-4254-8EC7-D4997ECB0CD6}"/>
              </a:ext>
            </a:extLst>
          </p:cNvPr>
          <p:cNvSpPr/>
          <p:nvPr/>
        </p:nvSpPr>
        <p:spPr>
          <a:xfrm>
            <a:off x="175846" y="78275"/>
            <a:ext cx="11840308" cy="619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730" marR="7620" indent="-6350">
              <a:lnSpc>
                <a:spcPct val="102000"/>
              </a:lnSpc>
              <a:spcAft>
                <a:spcPts val="465"/>
              </a:spcAft>
            </a:pPr>
            <a:r>
              <a:rPr lang="en-GB" sz="3200" b="1" dirty="0" err="1">
                <a:solidFill>
                  <a:srgbClr val="000000"/>
                </a:solidFill>
                <a:highlight>
                  <a:srgbClr val="C0C0C0"/>
                </a:highlight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highlight>
                  <a:srgbClr val="C0C0C0"/>
                </a:highlight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 </a:t>
            </a:r>
            <a:r>
              <a:rPr lang="en-GB" sz="3200" dirty="0">
                <a:solidFill>
                  <a:srgbClr val="000000"/>
                </a:solidFill>
                <a:highlight>
                  <a:srgbClr val="C0C0C0"/>
                </a:highlight>
                <a:latin typeface="SutonnyMJ" pitchFamily="2" charset="0"/>
                <a:ea typeface="Calibri" panose="020F0502020204030204" pitchFamily="34" charset="0"/>
              </a:rPr>
              <a:t>t </a:t>
            </a:r>
            <a:r>
              <a:rPr lang="en-GB" sz="3200" b="1" dirty="0" err="1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©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GK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cÖKvi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পলিস্যাকারাইড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Dw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™¢‡` </a:t>
            </a:r>
            <a:r>
              <a:rPr lang="en-GB" sz="3200" b="1" dirty="0" err="1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©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ev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k¦Zmvi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mwÂZ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Lv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`¨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wnmv‡e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_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v‡K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| Gi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mvaviY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ms‡KZ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GB" sz="3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baseline="-25000" dirty="0" err="1">
                <a:solidFill>
                  <a:srgbClr val="000000"/>
                </a:solidFill>
                <a:ea typeface="Calibri" panose="020F0502020204030204" pitchFamily="34" charset="0"/>
              </a:rPr>
              <a:t>6</a:t>
            </a:r>
            <a:r>
              <a:rPr lang="en-GB" sz="3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3200" baseline="-25000" dirty="0" err="1">
                <a:solidFill>
                  <a:srgbClr val="000000"/>
                </a:solidFill>
                <a:ea typeface="Calibri" panose="020F0502020204030204" pitchFamily="34" charset="0"/>
              </a:rPr>
              <a:t>10</a:t>
            </a:r>
            <a:r>
              <a:rPr lang="en-GB" sz="3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200" baseline="-25000" dirty="0" err="1">
                <a:solidFill>
                  <a:srgbClr val="000000"/>
                </a:solidFill>
                <a:ea typeface="Calibri" panose="020F0502020204030204" pitchFamily="34" charset="0"/>
              </a:rPr>
              <a:t>5</a:t>
            </a:r>
            <a:r>
              <a:rPr lang="en-GB" sz="32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32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অসংখ্য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∝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BD" sz="3200" dirty="0">
                <a:solidFill>
                  <a:srgbClr val="0000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গ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bn-BD" sz="3200" dirty="0">
                <a:solidFill>
                  <a:srgbClr val="0000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ু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‡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KvR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w`‡q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©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MwVZ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| 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2730" marR="7620" indent="-6350" algn="just">
              <a:lnSpc>
                <a:spcPct val="102000"/>
              </a:lnSpc>
              <a:spcBef>
                <a:spcPts val="0"/>
              </a:spcBef>
              <a:spcAft>
                <a:spcPts val="1170"/>
              </a:spcAft>
            </a:pP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Dw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™¢‡`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cÖvq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mKj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As‡k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¶z`ª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AvK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…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wZi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 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`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vbv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wnmv‡e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_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v‡K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imvj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g~‡j,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f‚wbæ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¯’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Kv‡Û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, mv¸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Mv‡Qi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g¾vq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Ges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avb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, Mg,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f‚Æv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, he,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KvDb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cÖf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…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wZ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খাদ্য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শস্যের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mÂqx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A‡½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©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Rgv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_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v‡K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| 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2730" marR="7620" indent="-6350" algn="just">
              <a:lnSpc>
                <a:spcPct val="102000"/>
              </a:lnSpc>
              <a:spcBef>
                <a:spcPts val="0"/>
              </a:spcBef>
              <a:spcAft>
                <a:spcPts val="510"/>
              </a:spcAft>
            </a:pPr>
            <a:r>
              <a:rPr lang="en-GB" sz="3200" b="1" dirty="0" err="1">
                <a:solidFill>
                  <a:srgbClr val="000000"/>
                </a:solidFill>
                <a:highlight>
                  <a:srgbClr val="C0C0C0"/>
                </a:highlight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highlight>
                  <a:srgbClr val="C0C0C0"/>
                </a:highlight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 </a:t>
            </a:r>
            <a:r>
              <a:rPr lang="en-GB" sz="3200" b="1" dirty="0">
                <a:solidFill>
                  <a:srgbClr val="000000"/>
                </a:solidFill>
                <a:highlight>
                  <a:srgbClr val="C0C0C0"/>
                </a:highlight>
                <a:latin typeface="SutonnyMJ" pitchFamily="2" charset="0"/>
                <a:ea typeface="Calibri" panose="020F0502020204030204" pitchFamily="34" charset="0"/>
              </a:rPr>
              <a:t>Gi ag© 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t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©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MÜnxb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eY©nxb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I ¯^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v`nxb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A`vbv`vi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KwVb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c`v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_©|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© `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ywU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Dcv`vb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_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v‡K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AvgvB‡jvR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amylose</a:t>
            </a:r>
            <a:r>
              <a:rPr lang="en-GB" sz="32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) 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I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অ্যামাvB‡jv‡cKwUb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amylopectin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|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Gi †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IR‡bi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kZKiv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20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fvM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অ্যাgvB‡jvR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Ges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evKx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kZKiv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AvwkfvM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AvgvB‡jv‡cKwUb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অ্যাgvB‡jvR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Ask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cvwb‡Z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wKQyUv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`ª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eYxq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wKš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‘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অ্যাgvB‡jv‡cKwUb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Ask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cvwb‡Z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A`ª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eYxq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| 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2730" marR="819785" indent="-6350" algn="just">
              <a:lnSpc>
                <a:spcPct val="137000"/>
              </a:lnSpc>
              <a:spcBef>
                <a:spcPts val="0"/>
              </a:spcBef>
              <a:spcAft>
                <a:spcPts val="70"/>
              </a:spcAft>
            </a:pP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wewfbœ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Dr‡mi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 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অ্যাvgvB‡jv‡Ri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cwigvY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kZKiv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শূন্য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†_‡K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kZKiv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40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fvM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Av‡qvwWb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`ª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e‡Yi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ms¯ú‡l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© </a:t>
            </a:r>
            <a:r>
              <a:rPr lang="en-GB" sz="3200" b="1" dirty="0" err="1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স্টvP</a:t>
            </a:r>
            <a:r>
              <a:rPr lang="en-GB" sz="3200" b="1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© 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bxj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ev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Kvj‡P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bxj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aviY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GB" sz="32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| 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45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0AE4DE3-A5C3-403A-9721-46452027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00" y="23923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CDFF71BB-97AA-408E-A6B0-E35655821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761"/>
            <a:ext cx="556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 err="1">
                <a:latin typeface="SutonnyMJ" pitchFamily="2" charset="0"/>
                <a:cs typeface="SutonnyMJ" pitchFamily="2" charset="0"/>
              </a:rPr>
              <a:t>cwjm¨vKvivBW</a:t>
            </a:r>
            <a:endParaRPr lang="en-US" alt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6" descr="Amylopectin">
            <a:extLst>
              <a:ext uri="{FF2B5EF4-FFF2-40B4-BE49-F238E27FC236}">
                <a16:creationId xmlns:a16="http://schemas.microsoft.com/office/drawing/2014/main" id="{BC973CDC-B0E3-42D2-BF45-A182E3DF8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" y="1230924"/>
            <a:ext cx="6608665" cy="55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Amylopectin Structure">
            <a:extLst>
              <a:ext uri="{FF2B5EF4-FFF2-40B4-BE49-F238E27FC236}">
                <a16:creationId xmlns:a16="http://schemas.microsoft.com/office/drawing/2014/main" id="{0C8CEA2B-2DA9-4CF5-9F77-1F1C9F8F8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35" y="1230923"/>
            <a:ext cx="5492767" cy="55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>
            <a:extLst>
              <a:ext uri="{FF2B5EF4-FFF2-40B4-BE49-F238E27FC236}">
                <a16:creationId xmlns:a16="http://schemas.microsoft.com/office/drawing/2014/main" id="{896F65B0-E1C3-4A74-A012-01334AA1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172200"/>
            <a:ext cx="2819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93675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CAC097-B17C-4448-8C6E-9A38C48B788F}"/>
              </a:ext>
            </a:extLst>
          </p:cNvPr>
          <p:cNvSpPr/>
          <p:nvPr/>
        </p:nvSpPr>
        <p:spPr>
          <a:xfrm>
            <a:off x="350227" y="1382286"/>
            <a:ext cx="11491546" cy="5539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শক্তির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উৎস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হিসেবে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কাজ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করে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/>
              </a:rPr>
              <a:t>বলে</a:t>
            </a:r>
            <a:r>
              <a:rPr lang="en-US" sz="40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/>
              </a:rPr>
              <a:t>একে জৈব জ্বালানী বলে।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উদ্ভিদে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সঞ্চিতখাদ্য</a:t>
            </a:r>
            <a:r>
              <a:rPr lang="bn-BD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স্টার্চ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এবং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প্রা</a:t>
            </a:r>
            <a:r>
              <a:rPr lang="bn-BD" sz="4000" dirty="0">
                <a:solidFill>
                  <a:srgbClr val="FF0000"/>
                </a:solidFill>
                <a:latin typeface="NikoshBAN"/>
              </a:rPr>
              <a:t>ণীদেহে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সঞ্চিতখাদ্য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গ্লাইকোজেন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রুপে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থাকে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উদ্ভিদ দেহের কার্বন কাঠামো প্রদান করে।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4400" dirty="0">
                <a:solidFill>
                  <a:srgbClr val="FF0000"/>
                </a:solidFill>
                <a:latin typeface="NikoshBAN"/>
              </a:rPr>
              <a:t>অস্থির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সন্ধিস্থলে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লুব্রিকেন্ট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হিসেবে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কাজ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করে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।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400" dirty="0" err="1">
                <a:solidFill>
                  <a:srgbClr val="7030A0"/>
                </a:solidFill>
                <a:latin typeface="NikoshBAN"/>
              </a:rPr>
              <a:t>উদ্ভিদের</a:t>
            </a:r>
            <a:r>
              <a:rPr lang="en-US" sz="5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/>
              </a:rPr>
              <a:t>মূল</a:t>
            </a:r>
            <a:r>
              <a:rPr lang="en-US" sz="5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/>
              </a:rPr>
              <a:t>গাঠনিক</a:t>
            </a:r>
            <a:r>
              <a:rPr lang="en-US" sz="5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/>
              </a:rPr>
              <a:t>পদার্থ</a:t>
            </a:r>
            <a:r>
              <a:rPr lang="en-US" sz="5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/>
              </a:rPr>
              <a:t>হিসেবে</a:t>
            </a:r>
            <a:r>
              <a:rPr lang="en-US" sz="5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/>
              </a:rPr>
              <a:t>কাজ</a:t>
            </a:r>
            <a:r>
              <a:rPr lang="en-US" sz="5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/>
              </a:rPr>
              <a:t>করে</a:t>
            </a:r>
            <a:r>
              <a:rPr lang="en-US" sz="5400" dirty="0">
                <a:solidFill>
                  <a:srgbClr val="7030A0"/>
                </a:solidFill>
                <a:latin typeface="NikoshBAN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B9D4B-6F08-4E8F-A771-94B1B3E93319}"/>
              </a:ext>
            </a:extLst>
          </p:cNvPr>
          <p:cNvSpPr txBox="1"/>
          <p:nvPr/>
        </p:nvSpPr>
        <p:spPr>
          <a:xfrm>
            <a:off x="1354016" y="0"/>
            <a:ext cx="91440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SutonnyMJ" pitchFamily="2" charset="0"/>
                <a:cs typeface="SutonnyMJ" pitchFamily="2" charset="0"/>
              </a:rPr>
              <a:t>cwjm¨vKvivBW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6945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1873" y="479108"/>
            <a:ext cx="28641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18160" y="823318"/>
            <a:ext cx="10820400" cy="397764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পলিস্যাকারাBW</a:t>
            </a:r>
            <a:r>
              <a:rPr lang="en-US" sz="6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Gi </a:t>
            </a:r>
            <a:r>
              <a:rPr lang="en-US" sz="6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6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94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2671" y="855684"/>
            <a:ext cx="370929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6600" dirty="0">
                <a:latin typeface="Nikosh" panose="02000000000000000000" pitchFamily="2" charset="0"/>
                <a:cs typeface="Nikosh" panose="02000000000000000000" pitchFamily="2" charset="0"/>
              </a:rPr>
              <a:t>দলীয় কাজ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ight Arrow 2">
            <a:extLst>
              <a:ext uri="{FF2B5EF4-FFF2-40B4-BE49-F238E27FC236}">
                <a16:creationId xmlns:a16="http://schemas.microsoft.com/office/drawing/2014/main" id="{A6A1074D-01C6-4993-B4D8-DE65E76BE190}"/>
              </a:ext>
            </a:extLst>
          </p:cNvPr>
          <p:cNvSpPr/>
          <p:nvPr/>
        </p:nvSpPr>
        <p:spPr>
          <a:xfrm>
            <a:off x="518160" y="823318"/>
            <a:ext cx="10820400" cy="397764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পলিস্যাকারাBW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006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2">
            <a:extLst>
              <a:ext uri="{FF2B5EF4-FFF2-40B4-BE49-F238E27FC236}">
                <a16:creationId xmlns:a16="http://schemas.microsoft.com/office/drawing/2014/main" id="{5489E203-6C7F-47DA-88C5-2A80FBB45E48}"/>
              </a:ext>
            </a:extLst>
          </p:cNvPr>
          <p:cNvSpPr txBox="1">
            <a:spLocks/>
          </p:cNvSpPr>
          <p:nvPr/>
        </p:nvSpPr>
        <p:spPr>
          <a:xfrm>
            <a:off x="126124" y="94593"/>
            <a:ext cx="5008584" cy="114300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70A03D-FC5C-4CCB-9A4B-19C25856D1E5}"/>
              </a:ext>
            </a:extLst>
          </p:cNvPr>
          <p:cNvSpPr txBox="1">
            <a:spLocks/>
          </p:cNvSpPr>
          <p:nvPr/>
        </p:nvSpPr>
        <p:spPr>
          <a:xfrm>
            <a:off x="126124" y="1438372"/>
            <a:ext cx="5969876" cy="519490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PinkiyMJ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NikoshBAN" pitchFamily="2" charset="0"/>
              </a:rPr>
              <a:t>মো</a:t>
            </a:r>
            <a:r>
              <a:rPr lang="en-US" sz="4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হাম্মদ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NikoshBAN" pitchFamily="2" charset="0"/>
              </a:rPr>
              <a:t>শফিকুর</a:t>
            </a:r>
            <a:r>
              <a:rPr lang="bn-BD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inkiyMJ" pitchFamily="2" charset="0"/>
                <a:cs typeface="NikoshBAN" pitchFamily="2" charset="0"/>
              </a:rPr>
              <a:t> রহমান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hrahmaputraCMJ" pitchFamily="2" charset="0"/>
                <a:cs typeface="NikoshBAN" pitchFamily="2" charset="0"/>
              </a:rPr>
              <a:t>প্রভাষক জীববিজ্ঞান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hrahmaputraCMJ" pitchFamily="2" charset="0"/>
                <a:cs typeface="NikoshBAN" pitchFamily="2" charset="0"/>
              </a:rPr>
              <a:t>কাজী নোমান আহমেদ ডিগ্রী কলেজ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hrahmaputraCMJ" pitchFamily="2" charset="0"/>
                <a:cs typeface="NikoshBAN" pitchFamily="2" charset="0"/>
              </a:rPr>
              <a:t>মুরাদনগর,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hrahmaputraCMJ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hrahmaputraCMJ" pitchFamily="2" charset="0"/>
                <a:cs typeface="NikoshBAN" pitchFamily="2" charset="0"/>
              </a:rPr>
              <a:t>কুমিল্লা।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itchFamily="34" charset="0"/>
                <a:cs typeface="NikoshBAN" pitchFamily="2" charset="0"/>
              </a:rPr>
              <a:t>মোবাইলঃ</a:t>
            </a:r>
            <a:r>
              <a:rPr lang="bn-BD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itchFamily="34" charset="0"/>
                <a:cs typeface="NikoshBAN" pitchFamily="2" charset="0"/>
              </a:rPr>
              <a:t> ০১৭২১৩৬৮৯৩২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itchFamily="34" charset="0"/>
                <a:cs typeface="NikoshBAN" pitchFamily="2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9294C0-7064-4157-92E1-E68005D92675}"/>
              </a:ext>
            </a:extLst>
          </p:cNvPr>
          <p:cNvSpPr txBox="1">
            <a:spLocks/>
          </p:cNvSpPr>
          <p:nvPr/>
        </p:nvSpPr>
        <p:spPr>
          <a:xfrm>
            <a:off x="6274677" y="1438373"/>
            <a:ext cx="5791199" cy="519490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 algn="r">
              <a:buNone/>
            </a:pP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54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জীববিজ্ঞান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bn-BD" sz="48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buNone/>
            </a:pP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2৪</a:t>
            </a:r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খ্রি: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5" descr="C:\Users\user\Desktop\tissue culture\treeline2.gif">
            <a:extLst>
              <a:ext uri="{FF2B5EF4-FFF2-40B4-BE49-F238E27FC236}">
                <a16:creationId xmlns:a16="http://schemas.microsoft.com/office/drawing/2014/main" id="{6339DBC9-8F00-4726-8035-39868DBA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54" y="5753314"/>
            <a:ext cx="11510889" cy="879959"/>
          </a:xfrm>
          <a:prstGeom prst="rect">
            <a:avLst/>
          </a:prstGeom>
          <a:noFill/>
        </p:spPr>
      </p:pic>
      <p:sp>
        <p:nvSpPr>
          <p:cNvPr id="9" name="Title 22">
            <a:extLst>
              <a:ext uri="{FF2B5EF4-FFF2-40B4-BE49-F238E27FC236}">
                <a16:creationId xmlns:a16="http://schemas.microsoft.com/office/drawing/2014/main" id="{3ED4118C-3FD3-4D26-894F-60C162487025}"/>
              </a:ext>
            </a:extLst>
          </p:cNvPr>
          <p:cNvSpPr txBox="1">
            <a:spLocks/>
          </p:cNvSpPr>
          <p:nvPr/>
        </p:nvSpPr>
        <p:spPr>
          <a:xfrm>
            <a:off x="6665984" y="94593"/>
            <a:ext cx="5008584" cy="11430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8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8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67" y="334109"/>
            <a:ext cx="316523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8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58B7FB-32FA-4CAB-8ADE-6697177A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07" y="334109"/>
            <a:ext cx="8370277" cy="5437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54332F-402D-4FD0-ABF9-1F6B440B3390}"/>
              </a:ext>
            </a:extLst>
          </p:cNvPr>
          <p:cNvSpPr txBox="1"/>
          <p:nvPr/>
        </p:nvSpPr>
        <p:spPr>
          <a:xfrm>
            <a:off x="58616" y="5376794"/>
            <a:ext cx="7587762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Dcv`vbwUi</a:t>
            </a:r>
            <a:r>
              <a:rPr lang="en-US" sz="8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8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8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47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562" y="148475"/>
            <a:ext cx="6634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বাড়ীর কাজ</a:t>
            </a:r>
            <a:endParaRPr lang="en-US" sz="8800" dirty="0">
              <a:solidFill>
                <a:schemeClr val="accent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5126" y="5236551"/>
            <a:ext cx="986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" panose="02000000000000000000" pitchFamily="2" charset="0"/>
                <a:cs typeface="Nikosh" panose="02000000000000000000" pitchFamily="2" charset="0"/>
              </a:rPr>
              <a:t>উদ্ভিদকূল ও প্রানিকূলের বেচে থাকার জন্য  এবং মানব সভ্যতায় 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÷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vP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©</a:t>
            </a:r>
            <a:r>
              <a:rPr lang="bn-BD" sz="5400" dirty="0">
                <a:latin typeface="Nikosh" panose="02000000000000000000" pitchFamily="2" charset="0"/>
                <a:cs typeface="Nikosh" panose="02000000000000000000" pitchFamily="2" charset="0"/>
              </a:rPr>
              <a:t> গুরুত্ব বিশ্লেষণ কর।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F64E9-323E-47E6-B0CD-8FC955891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595025"/>
            <a:ext cx="5143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F74CA4-F5EE-46FE-8558-D023D4670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50568"/>
            <a:ext cx="11875477" cy="65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8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47" y="3593545"/>
            <a:ext cx="3723459" cy="3122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0" y="142302"/>
            <a:ext cx="4013974" cy="3122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7" y="142301"/>
            <a:ext cx="3622981" cy="31221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80660" y="3584554"/>
            <a:ext cx="4127287" cy="258532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এগুলো কোন জাতীয় জৈব বস্তু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C65E0B-AD63-494C-BFB6-584D3C962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34" y="151292"/>
            <a:ext cx="3847692" cy="31221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77D7BC-B1AF-4FA1-8F0E-07412DBFFD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0" y="3593545"/>
            <a:ext cx="3786873" cy="31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3" y="5794266"/>
            <a:ext cx="4900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888910"/>
            <a:ext cx="11877674" cy="57524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599EF0-6F33-4867-8122-6CF4AC5B4237}"/>
              </a:ext>
            </a:extLst>
          </p:cNvPr>
          <p:cNvSpPr/>
          <p:nvPr/>
        </p:nvSpPr>
        <p:spPr>
          <a:xfrm>
            <a:off x="829215" y="70461"/>
            <a:ext cx="9793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SutonnyMJ" pitchFamily="2" charset="0"/>
              </a:rPr>
              <a:t>শিক্ষা</a:t>
            </a:r>
            <a:r>
              <a:rPr lang="en-US" sz="6000" dirty="0">
                <a:latin typeface="SutonnyMJ" pitchFamily="2" charset="0"/>
              </a:rPr>
              <a:t>_©</a:t>
            </a:r>
            <a:r>
              <a:rPr lang="en-US" sz="6000" dirty="0" err="1">
                <a:latin typeface="SutonnyMJ" pitchFamily="2" charset="0"/>
              </a:rPr>
              <a:t>xবৃন্দ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wb‡Pi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Lv</a:t>
            </a:r>
            <a:r>
              <a:rPr lang="en-US" sz="6000" dirty="0">
                <a:latin typeface="SutonnyMJ" pitchFamily="2" charset="0"/>
              </a:rPr>
              <a:t>`¨¸‡</a:t>
            </a:r>
            <a:r>
              <a:rPr lang="en-US" sz="6000" dirty="0" err="1">
                <a:latin typeface="SutonnyMJ" pitchFamily="2" charset="0"/>
              </a:rPr>
              <a:t>jv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Kvb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ai‡Yi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1EE435-4EA6-4F94-9DA9-27030E40130A}"/>
              </a:ext>
            </a:extLst>
          </p:cNvPr>
          <p:cNvSpPr/>
          <p:nvPr/>
        </p:nvSpPr>
        <p:spPr>
          <a:xfrm>
            <a:off x="1527856" y="1596774"/>
            <a:ext cx="17475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Kjv</a:t>
            </a:r>
            <a:endParaRPr lang="en-US" sz="96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50E85-265C-4046-8A52-6BF650F20256}"/>
              </a:ext>
            </a:extLst>
          </p:cNvPr>
          <p:cNvSpPr/>
          <p:nvPr/>
        </p:nvSpPr>
        <p:spPr>
          <a:xfrm>
            <a:off x="8581182" y="4669728"/>
            <a:ext cx="17059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latin typeface="SutonnyMJ" pitchFamily="2" charset="0"/>
                <a:cs typeface="SutonnyMJ" pitchFamily="2" charset="0"/>
              </a:rPr>
              <a:t>wPwb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E8491A-1647-4027-B3B0-DC5AC9450113}"/>
              </a:ext>
            </a:extLst>
          </p:cNvPr>
          <p:cNvSpPr/>
          <p:nvPr/>
        </p:nvSpPr>
        <p:spPr>
          <a:xfrm>
            <a:off x="8301020" y="1856196"/>
            <a:ext cx="18085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Avjy</a:t>
            </a:r>
            <a:endParaRPr lang="en-US" sz="9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864870-D5A2-4F56-ADAE-0536DB0FCEF2}"/>
              </a:ext>
            </a:extLst>
          </p:cNvPr>
          <p:cNvSpPr/>
          <p:nvPr/>
        </p:nvSpPr>
        <p:spPr>
          <a:xfrm>
            <a:off x="1904902" y="4706577"/>
            <a:ext cx="15696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latin typeface="SutonnyMJ" pitchFamily="2" charset="0"/>
                <a:cs typeface="SutonnyMJ" pitchFamily="2" charset="0"/>
              </a:rPr>
              <a:t>Pvj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A02F70-88D8-4FB8-84C0-854579ADF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824"/>
            <a:ext cx="12191998" cy="44909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61C6D2-ECE1-444B-9B3A-505781F5A613}"/>
              </a:ext>
            </a:extLst>
          </p:cNvPr>
          <p:cNvSpPr/>
          <p:nvPr/>
        </p:nvSpPr>
        <p:spPr>
          <a:xfrm>
            <a:off x="0" y="46167"/>
            <a:ext cx="12191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_©x e„›`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`¨¸‡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jÿ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¨ Ki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cªK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ej?Kv‡e©vnvB‡WªU|cwjm¨vKvivBW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5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9243" y="0"/>
            <a:ext cx="9053513" cy="13234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>
                <a:ln/>
                <a:solidFill>
                  <a:schemeClr val="accent3"/>
                </a:solidFill>
              </a:rPr>
              <a:t>  </a:t>
            </a:r>
            <a:r>
              <a:rPr lang="bn-IN" sz="8000" b="1" dirty="0">
                <a:ln/>
                <a:solidFill>
                  <a:schemeClr val="accent6"/>
                </a:solidFill>
                <a:latin typeface="NikoshBAN"/>
              </a:rPr>
              <a:t>আজকের পাঠ </a:t>
            </a:r>
            <a:endParaRPr lang="en-US" sz="8000" b="1" dirty="0">
              <a:ln/>
              <a:solidFill>
                <a:schemeClr val="accent6"/>
              </a:solidFill>
              <a:latin typeface="NikoshB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D8130-1C89-4EE0-B9B8-7E48E2621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03386" y="1323440"/>
            <a:ext cx="10779368" cy="55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189" y="1804554"/>
            <a:ext cx="72354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/>
                <a:cs typeface="Nikosh" panose="02000000000000000000" pitchFamily="2" charset="0"/>
              </a:rPr>
              <a:t>1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/>
                <a:cs typeface="Microsoft Uighur" panose="02000000000000000000" pitchFamily="2" charset="-78"/>
              </a:rPr>
              <a:t>।</a:t>
            </a:r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/>
                <a:cs typeface="Nikosh" panose="02000000000000000000" pitchFamily="2" charset="0"/>
              </a:rPr>
              <a:t>কার্বোহাইড্রেটের শ্রেণী বিভাগ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/>
              <a:cs typeface="Nikosh" panose="02000000000000000000" pitchFamily="2" charset="0"/>
            </a:endParaRPr>
          </a:p>
          <a:p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/>
                <a:cs typeface="Nikosh" panose="02000000000000000000" pitchFamily="2" charset="0"/>
              </a:rPr>
              <a:t>করতে পারবে।</a:t>
            </a:r>
          </a:p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/>
                <a:cs typeface="Nikosh" panose="02000000000000000000" pitchFamily="2" charset="0"/>
              </a:rPr>
              <a:t>2</a:t>
            </a:r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/>
                <a:cs typeface="Nikosh" panose="02000000000000000000" pitchFamily="2" charset="0"/>
              </a:rPr>
              <a:t>।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পলিস্যাকারাBW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Gi </a:t>
            </a: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/>
                <a:cs typeface="Nikosh" panose="02000000000000000000" pitchFamily="2" charset="0"/>
              </a:rPr>
              <a:t>গঠন </a:t>
            </a:r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/>
                <a:cs typeface="Nikosh" panose="02000000000000000000" pitchFamily="2" charset="0"/>
              </a:rPr>
              <a:t>ব্যাখ্যা করতে পারবে।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/>
              <a:cs typeface="Nikosh" panose="02000000000000000000" pitchFamily="2" charset="0"/>
            </a:endParaRPr>
          </a:p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/>
                <a:cs typeface="Nikosh" panose="02000000000000000000" pitchFamily="2" charset="0"/>
              </a:rPr>
              <a:t>3|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পলিস্যাকারাBW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Gi ¸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sz="4800" dirty="0">
              <a:solidFill>
                <a:schemeClr val="accent6">
                  <a:lumMod val="50000"/>
                </a:schemeClr>
              </a:solidFill>
              <a:latin typeface="NikoshBAN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295" y="181708"/>
            <a:ext cx="5737273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শিখন</a:t>
            </a:r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ফল</a:t>
            </a:r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85FFD-38B4-4EFF-B317-8A1F9CE4A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35" y="181708"/>
            <a:ext cx="4698611" cy="65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97180" y="-14288"/>
            <a:ext cx="6968851" cy="2356068"/>
            <a:chOff x="-108850" y="0"/>
            <a:chExt cx="3722901" cy="2895600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-108850" y="0"/>
              <a:ext cx="3722901" cy="2895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36356" y="424051"/>
              <a:ext cx="2632489" cy="20474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kern="1200" dirty="0">
                <a:solidFill>
                  <a:srgbClr val="FF0000"/>
                </a:solidFill>
                <a:latin typeface="NikoshBAN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5A34A-B863-4E0E-A560-F457534D7EE3}"/>
              </a:ext>
            </a:extLst>
          </p:cNvPr>
          <p:cNvSpPr/>
          <p:nvPr/>
        </p:nvSpPr>
        <p:spPr>
          <a:xfrm>
            <a:off x="298938" y="2341780"/>
            <a:ext cx="11711354" cy="4513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220" marR="3761105" indent="-6350">
              <a:lnSpc>
                <a:spcPct val="108000"/>
              </a:lnSpc>
              <a:spcAft>
                <a:spcPts val="20"/>
              </a:spcAft>
            </a:pPr>
            <a:r>
              <a:rPr lang="en-GB" sz="44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kK©iv‡K</a:t>
            </a:r>
            <a:r>
              <a:rPr lang="en-GB" sz="44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wZbwU</a:t>
            </a:r>
            <a:r>
              <a:rPr lang="en-GB" sz="44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GB" sz="44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kªYx‡Z</a:t>
            </a:r>
            <a:r>
              <a:rPr lang="en-GB" sz="44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fvM</a:t>
            </a:r>
            <a:r>
              <a:rPr lang="en-GB" sz="44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Kiv</a:t>
            </a:r>
            <a:r>
              <a:rPr lang="en-GB" sz="44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nq </a:t>
            </a:r>
            <a:r>
              <a:rPr lang="en-GB" sz="4400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h_v</a:t>
            </a:r>
            <a:r>
              <a:rPr lang="en-GB" sz="4400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en-GB" sz="44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54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GB" sz="5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54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)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g‡bvস্যাকারাBW</a:t>
            </a:r>
            <a:r>
              <a:rPr lang="en-GB" sz="54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236220" marR="3761105" indent="-6350">
              <a:lnSpc>
                <a:spcPct val="108000"/>
              </a:lnSpc>
              <a:spcAft>
                <a:spcPts val="20"/>
              </a:spcAft>
            </a:pP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GB" sz="54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GB" sz="5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GB" sz="54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)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WvBস্যাকারাBW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GB" sz="5400" dirty="0">
              <a:solidFill>
                <a:srgbClr val="000000"/>
              </a:solidFill>
              <a:ea typeface="SutonnyOMJ" panose="01010600010101010101" pitchFamily="2" charset="0"/>
              <a:cs typeface="SutonnyOMJ" panose="01010600010101010101" pitchFamily="2" charset="0"/>
            </a:endParaRPr>
          </a:p>
          <a:p>
            <a:pPr marL="236220" marR="3761105" indent="-6350">
              <a:lnSpc>
                <a:spcPct val="108000"/>
              </a:lnSpc>
              <a:spcAft>
                <a:spcPts val="20"/>
              </a:spcAft>
            </a:pPr>
            <a:r>
              <a:rPr lang="en-GB" sz="54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GB" sz="5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GB" sz="54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)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ea typeface="SutonnyOMJ" panose="01010600010101010101" pitchFamily="2" charset="0"/>
                <a:cs typeface="SutonnyMJ" pitchFamily="2" charset="0"/>
              </a:rPr>
              <a:t>A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লি‡Mvস্যাকারাBW</a:t>
            </a:r>
            <a:endParaRPr lang="en-US" sz="5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54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GB" sz="5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iiii</a:t>
            </a:r>
            <a:r>
              <a:rPr lang="en-GB" sz="5400" dirty="0">
                <a:solidFill>
                  <a:srgbClr val="000000"/>
                </a:solidFill>
                <a:ea typeface="SutonnyOMJ" panose="01010600010101010101" pitchFamily="2" charset="0"/>
                <a:cs typeface="SutonnyOMJ" panose="01010600010101010101" pitchFamily="2" charset="0"/>
              </a:rPr>
              <a:t>)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পলিস্যাকারাBW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C9B04-00B3-47B7-AC57-DEFEAA465062}"/>
              </a:ext>
            </a:extLst>
          </p:cNvPr>
          <p:cNvSpPr/>
          <p:nvPr/>
        </p:nvSpPr>
        <p:spPr>
          <a:xfrm>
            <a:off x="3338210" y="825070"/>
            <a:ext cx="5442195" cy="1064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6220" marR="0" indent="-6350">
              <a:lnSpc>
                <a:spcPct val="107000"/>
              </a:lnSpc>
              <a:spcBef>
                <a:spcPts val="0"/>
              </a:spcBef>
              <a:spcAft>
                <a:spcPts val="55"/>
              </a:spcAft>
            </a:pPr>
            <a:r>
              <a:rPr lang="en-GB" sz="60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kK©ivi</a:t>
            </a:r>
            <a:r>
              <a:rPr lang="en-GB" sz="60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GB" sz="60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kªYx</a:t>
            </a:r>
            <a:r>
              <a:rPr lang="en-GB" sz="60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GB" sz="60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wefvM</a:t>
            </a:r>
            <a:r>
              <a:rPr lang="en-GB" sz="60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</a:rPr>
              <a:t>  </a:t>
            </a:r>
            <a:endParaRPr lang="en-US" sz="6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B3159F-E46B-4CF8-B483-0C1B5F47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72" y="3181138"/>
            <a:ext cx="5259628" cy="35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CF3D2-0947-4A09-9FA5-59D92CD24DF7}"/>
              </a:ext>
            </a:extLst>
          </p:cNvPr>
          <p:cNvSpPr/>
          <p:nvPr/>
        </p:nvSpPr>
        <p:spPr>
          <a:xfrm>
            <a:off x="281354" y="160616"/>
            <a:ext cx="119106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" panose="02000000000000000000" pitchFamily="2" charset="0"/>
                <a:cs typeface="Nikosh" panose="02000000000000000000" pitchFamily="2" charset="0"/>
              </a:rPr>
              <a:t>অলিগোস্যাকারাইড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আর্দ্রবিশ্লেষন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bn-BD" sz="6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4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মনোস্যাকারাইড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4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000" dirty="0">
                <a:solidFill>
                  <a:srgbClr val="C00000"/>
                </a:solidFill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ট্রাইস্যাকারাইড- </a:t>
            </a:r>
            <a:r>
              <a:rPr lang="bn-BD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৩টি মনোস্যাকারাইড একক নিয়ে গঠিত, র‍্যাফিনোজ(</a:t>
            </a:r>
            <a:r>
              <a:rPr lang="en-US" sz="3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r>
              <a:rPr lang="en-US" sz="24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18</a:t>
            </a:r>
            <a:r>
              <a:rPr lang="en-US" sz="3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lang="en-US" sz="24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32</a:t>
            </a:r>
            <a:r>
              <a:rPr lang="en-US" sz="3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lang="en-US" sz="24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16</a:t>
            </a:r>
            <a:r>
              <a:rPr lang="en-US" sz="36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BD" sz="36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dirty="0">
                <a:solidFill>
                  <a:srgbClr val="C00000"/>
                </a:solidFill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টেট্রাস্যাকারাইড- </a:t>
            </a:r>
            <a:r>
              <a:rPr lang="bn-BD" sz="44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৪টি মনোস্যাকারাইড একক নিয়ে গঠিত, স্ট্যাকায়েজ</a:t>
            </a:r>
            <a:r>
              <a:rPr lang="bn-BD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r>
              <a:rPr lang="en-US" sz="24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24</a:t>
            </a:r>
            <a:r>
              <a:rPr lang="en-US" sz="3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lang="en-US" sz="24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42</a:t>
            </a:r>
            <a:r>
              <a:rPr lang="en-US" sz="3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lang="en-US" sz="24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21</a:t>
            </a:r>
            <a:r>
              <a:rPr lang="en-US" sz="44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BD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bn-BD" sz="4400" dirty="0">
                <a:solidFill>
                  <a:srgbClr val="C00000"/>
                </a:solidFill>
                <a:highlight>
                  <a:srgbClr val="C0C0C0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পেন্টাস্যাকারাইড-</a:t>
            </a:r>
            <a:r>
              <a:rPr lang="en-US" sz="44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4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৫টি মনোস্যাকারাইড একক নিয়ে গঠিত,যেমন</a:t>
            </a:r>
            <a:r>
              <a:rPr lang="bn-BD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ভার্বাকোজ</a:t>
            </a:r>
            <a:endParaRPr lang="en-US" sz="4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1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748</Words>
  <Application>Microsoft Office PowerPoint</Application>
  <PresentationFormat>Widescreen</PresentationFormat>
  <Paragraphs>71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Arial</vt:lpstr>
      <vt:lpstr>Arial Rounded MT Bold</vt:lpstr>
      <vt:lpstr>Berlin Sans FB Demi</vt:lpstr>
      <vt:lpstr>BhrahmaputraCMJ</vt:lpstr>
      <vt:lpstr>Calibri</vt:lpstr>
      <vt:lpstr>Calibri Light</vt:lpstr>
      <vt:lpstr>Cambria Math</vt:lpstr>
      <vt:lpstr>Microsoft Uighur</vt:lpstr>
      <vt:lpstr>Nikosh</vt:lpstr>
      <vt:lpstr>NikoshBAN</vt:lpstr>
      <vt:lpstr>PinkiyMJ</vt:lpstr>
      <vt:lpstr>Shonar Bangla</vt:lpstr>
      <vt:lpstr>SutonnyMJ</vt:lpstr>
      <vt:lpstr>SutonnyOMJ</vt:lpstr>
      <vt:lpstr>Symbol</vt:lpstr>
      <vt:lpstr>Times New Roman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shafiqur rahman</cp:lastModifiedBy>
  <cp:revision>135</cp:revision>
  <dcterms:created xsi:type="dcterms:W3CDTF">2017-07-26T12:16:38Z</dcterms:created>
  <dcterms:modified xsi:type="dcterms:W3CDTF">2021-02-24T05:59:10Z</dcterms:modified>
</cp:coreProperties>
</file>