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6" r:id="rId4"/>
    <p:sldId id="267" r:id="rId5"/>
    <p:sldId id="275" r:id="rId6"/>
    <p:sldId id="276" r:id="rId7"/>
    <p:sldId id="257" r:id="rId8"/>
    <p:sldId id="280" r:id="rId9"/>
    <p:sldId id="260" r:id="rId10"/>
    <p:sldId id="281" r:id="rId11"/>
    <p:sldId id="259" r:id="rId12"/>
    <p:sldId id="282" r:id="rId13"/>
    <p:sldId id="258" r:id="rId14"/>
    <p:sldId id="277" r:id="rId15"/>
    <p:sldId id="278" r:id="rId16"/>
    <p:sldId id="27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C8D5-94B8-4C5E-B5A5-6CF81C7AB90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7E71-0FC1-4682-BFDF-508CF6EA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4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welcome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F60C-C920-4D4B-A874-2F55BF31B0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2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11C8-FD6B-43D6-9206-0D036CB477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717E-A85B-44A2-B457-0D772C92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kur360720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57" y="30100"/>
            <a:ext cx="12192000" cy="701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9982"/>
            <a:ext cx="11371943" cy="62940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15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Welcome </a:t>
            </a:r>
            <a:r>
              <a:rPr 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n-US" sz="96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Naldha</a:t>
            </a:r>
            <a:r>
              <a:rPr 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 Secondary </a:t>
            </a:r>
          </a:p>
          <a:p>
            <a:endParaRPr lang="en-US" sz="960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Online School</a:t>
            </a:r>
            <a:endParaRPr lang="en-US" sz="72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1012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50505"/>
                </a:solidFill>
                <a:latin typeface="inherit"/>
              </a:rPr>
              <a:t>U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যদি ইউ হয়, </a:t>
            </a:r>
            <a:r>
              <a:rPr lang="en-US" sz="4800" dirty="0">
                <a:solidFill>
                  <a:srgbClr val="050505"/>
                </a:solidFill>
                <a:latin typeface="inherit"/>
              </a:rPr>
              <a:t>A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ব্যবহার করতে হয়।</a:t>
            </a:r>
          </a:p>
          <a:p>
            <a:r>
              <a:rPr lang="en-US" sz="4800" dirty="0">
                <a:solidFill>
                  <a:srgbClr val="050505"/>
                </a:solidFill>
                <a:latin typeface="inherit"/>
              </a:rPr>
              <a:t>U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যদি আ হয়, </a:t>
            </a:r>
            <a:r>
              <a:rPr lang="en-US" sz="4800" dirty="0">
                <a:solidFill>
                  <a:srgbClr val="050505"/>
                </a:solidFill>
                <a:latin typeface="inherit"/>
              </a:rPr>
              <a:t>A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দিলে ভুল হয়।</a:t>
            </a:r>
          </a:p>
          <a:p>
            <a:r>
              <a:rPr lang="as-IN" sz="4800" dirty="0">
                <a:solidFill>
                  <a:srgbClr val="050505"/>
                </a:solidFill>
                <a:latin typeface="inherit"/>
              </a:rPr>
              <a:t>তাহলে বলতো, আ হলে কী হয়?</a:t>
            </a:r>
          </a:p>
          <a:p>
            <a:r>
              <a:rPr lang="as-IN" sz="4800" dirty="0">
                <a:solidFill>
                  <a:srgbClr val="050505"/>
                </a:solidFill>
                <a:latin typeface="inherit"/>
              </a:rPr>
              <a:t>পারব না কেন? অবশ্যই </a:t>
            </a:r>
            <a:r>
              <a:rPr lang="en-US" sz="4800" dirty="0">
                <a:solidFill>
                  <a:srgbClr val="050505"/>
                </a:solidFill>
                <a:latin typeface="inherit"/>
              </a:rPr>
              <a:t>AN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হয়।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92" y="469742"/>
            <a:ext cx="4874008" cy="1915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8342" y="2448962"/>
            <a:ext cx="49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8342" y="2513129"/>
            <a:ext cx="257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university </a:t>
            </a:r>
            <a:endParaRPr lang="en-US" dirty="0"/>
          </a:p>
        </p:txBody>
      </p:sp>
      <p:pic>
        <p:nvPicPr>
          <p:cNvPr id="16" name="Picture 15" descr="C:\Users\Hi\Pictures\2000px-Umbrella_opene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543" y="469741"/>
            <a:ext cx="3293431" cy="2043387"/>
          </a:xfrm>
          <a:prstGeom prst="rect">
            <a:avLst/>
          </a:prstGeom>
          <a:noFill/>
        </p:spPr>
      </p:pic>
      <p:sp>
        <p:nvSpPr>
          <p:cNvPr id="17" name="TextBox 10"/>
          <p:cNvSpPr txBox="1"/>
          <p:nvPr/>
        </p:nvSpPr>
        <p:spPr>
          <a:xfrm>
            <a:off x="7936544" y="2284908"/>
            <a:ext cx="376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mbrella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6544" y="2283427"/>
            <a:ext cx="124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0125"/>
            <a:ext cx="114585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0" i="0" dirty="0" smtClean="0">
                <a:solidFill>
                  <a:srgbClr val="050505"/>
                </a:solidFill>
                <a:effectLst/>
                <a:latin typeface="inherit"/>
              </a:rPr>
              <a:t>যদি বোঝ </a:t>
            </a:r>
            <a:r>
              <a:rPr lang="en-US" sz="4400" b="0" i="0" dirty="0" smtClean="0">
                <a:solidFill>
                  <a:srgbClr val="050505"/>
                </a:solidFill>
                <a:effectLst/>
                <a:latin typeface="inherit"/>
              </a:rPr>
              <a:t>One and Only; The </a:t>
            </a:r>
            <a:r>
              <a:rPr lang="as-IN" sz="4400" b="0" i="0" dirty="0" smtClean="0">
                <a:solidFill>
                  <a:srgbClr val="050505"/>
                </a:solidFill>
                <a:effectLst/>
                <a:latin typeface="inherit"/>
              </a:rPr>
              <a:t>ব্যবহার কর </a:t>
            </a:r>
            <a:r>
              <a:rPr lang="en-US" sz="4400" b="0" i="0" dirty="0" smtClean="0">
                <a:solidFill>
                  <a:srgbClr val="050505"/>
                </a:solidFill>
                <a:effectLst/>
                <a:latin typeface="inherit"/>
              </a:rPr>
              <a:t>Confidently</a:t>
            </a:r>
          </a:p>
          <a:p>
            <a:r>
              <a:rPr lang="as-IN" sz="4400" b="0" i="0" dirty="0" smtClean="0">
                <a:solidFill>
                  <a:srgbClr val="050505"/>
                </a:solidFill>
                <a:effectLst/>
                <a:latin typeface="inherit"/>
              </a:rPr>
              <a:t>আজ শিখেছি </a:t>
            </a:r>
            <a:r>
              <a:rPr lang="en-US" sz="4400" b="0" i="0" dirty="0" smtClean="0">
                <a:solidFill>
                  <a:srgbClr val="050505"/>
                </a:solidFill>
                <a:effectLst/>
                <a:latin typeface="inherit"/>
              </a:rPr>
              <a:t>The- </a:t>
            </a:r>
            <a:r>
              <a:rPr lang="as-IN" sz="4400" b="0" i="0" dirty="0" smtClean="0">
                <a:solidFill>
                  <a:srgbClr val="050505"/>
                </a:solidFill>
                <a:effectLst/>
                <a:latin typeface="inherit"/>
              </a:rPr>
              <a:t>এর ব্যবহার </a:t>
            </a:r>
            <a:r>
              <a:rPr lang="en-US" sz="4400" b="0" i="0" dirty="0" smtClean="0">
                <a:solidFill>
                  <a:srgbClr val="050505"/>
                </a:solidFill>
                <a:effectLst/>
                <a:latin typeface="inherit"/>
              </a:rPr>
              <a:t>Carefully|</a:t>
            </a:r>
          </a:p>
          <a:p>
            <a:r>
              <a:rPr lang="as-IN" sz="4400" b="0" i="0" dirty="0" smtClean="0">
                <a:solidFill>
                  <a:srgbClr val="050505"/>
                </a:solidFill>
                <a:effectLst/>
                <a:latin typeface="inherit"/>
              </a:rPr>
              <a:t>পাহাড়, পর্বত, নদীর পূর্বে হয় </a:t>
            </a:r>
            <a:r>
              <a:rPr lang="en-US" sz="4400" b="0" i="0" dirty="0" smtClean="0">
                <a:solidFill>
                  <a:srgbClr val="050505"/>
                </a:solidFill>
                <a:effectLst/>
                <a:latin typeface="inherit"/>
              </a:rPr>
              <a:t>The</a:t>
            </a:r>
          </a:p>
          <a:p>
            <a:r>
              <a:rPr lang="as-IN" sz="4400" b="0" i="0" dirty="0" smtClean="0">
                <a:solidFill>
                  <a:srgbClr val="050505"/>
                </a:solidFill>
                <a:effectLst/>
                <a:latin typeface="inherit"/>
              </a:rPr>
              <a:t>তাহলে এভাবে মুখস্থ করার প্রয়োজন আছে কি?</a:t>
            </a:r>
          </a:p>
        </p:txBody>
      </p:sp>
      <p:pic>
        <p:nvPicPr>
          <p:cNvPr id="3" name="Picture 2" descr="eart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3" y="0"/>
            <a:ext cx="4043364" cy="2452676"/>
          </a:xfrm>
          <a:prstGeom prst="rect">
            <a:avLst/>
          </a:prstGeom>
        </p:spPr>
      </p:pic>
      <p:pic>
        <p:nvPicPr>
          <p:cNvPr id="4" name="Picture 3" descr="photos-of-blazing-sun-pi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5025" y="0"/>
            <a:ext cx="5386386" cy="2452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925" y="2705725"/>
            <a:ext cx="1041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earth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sun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1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37" y="1871574"/>
            <a:ext cx="119681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solidFill>
                  <a:srgbClr val="050505"/>
                </a:solidFill>
                <a:latin typeface="inherit"/>
              </a:rPr>
              <a:t>যদি কোন দেশের নামের সাথে যুক্ত থাকে 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S</a:t>
            </a: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The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ব্যবহার করলে হবে বেশ বেশ!!</a:t>
            </a: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Sudan (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একটি দেশের নাম অর্থাৎ 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The </a:t>
            </a:r>
            <a:r>
              <a:rPr lang="en-US" sz="4400" dirty="0" err="1">
                <a:solidFill>
                  <a:srgbClr val="050505"/>
                </a:solidFill>
                <a:latin typeface="inherit"/>
              </a:rPr>
              <a:t>sudan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)-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এর শেষে নেই কোনো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S</a:t>
            </a: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The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ব্যবহার না করলে তবু হবে সব শেষ।</a:t>
            </a:r>
          </a:p>
          <a:p>
            <a:r>
              <a:rPr lang="as-IN" sz="4400" dirty="0">
                <a:solidFill>
                  <a:srgbClr val="050505"/>
                </a:solidFill>
                <a:latin typeface="inherit"/>
              </a:rPr>
              <a:t>তারপরও কিছু কিছু বিষয় মুখস্থ করতে হয়</a:t>
            </a:r>
          </a:p>
          <a:p>
            <a:r>
              <a:rPr lang="as-IN" sz="4400" dirty="0">
                <a:solidFill>
                  <a:srgbClr val="050505"/>
                </a:solidFill>
                <a:latin typeface="inherit"/>
              </a:rPr>
              <a:t>নইলে তুমি কীভাবে করবে 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Article-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কে জয়</a:t>
            </a:r>
            <a:r>
              <a:rPr lang="as-IN" sz="4400" dirty="0" smtClean="0">
                <a:solidFill>
                  <a:srgbClr val="050505"/>
                </a:solidFill>
                <a:latin typeface="inherit"/>
              </a:rPr>
              <a:t>!</a:t>
            </a:r>
            <a:endParaRPr lang="as-IN" sz="4400" dirty="0">
              <a:solidFill>
                <a:srgbClr val="050505"/>
              </a:solidFill>
              <a:latin typeface="inherit"/>
            </a:endParaRPr>
          </a:p>
        </p:txBody>
      </p:sp>
      <p:pic>
        <p:nvPicPr>
          <p:cNvPr id="3" name="Picture 2" descr="D:\A Salam Arif\Picture Arif\The\news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963" y="0"/>
            <a:ext cx="4700587" cy="137771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4" y="102700"/>
            <a:ext cx="3481336" cy="12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409" y="1295493"/>
            <a:ext cx="285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Mosque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9428" y="1361511"/>
            <a:ext cx="39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Bangladesh  times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8557" y="1330836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109" y="1275928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2928939"/>
            <a:ext cx="120634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The 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ছাড়া হয় না 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Superlative</a:t>
            </a:r>
          </a:p>
          <a:p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মনে রেখো, দুইটি ক্ষেত্রে 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The- 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কে নেয় 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Comparative</a:t>
            </a:r>
          </a:p>
          <a:p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অনির্দিষ্ট বোঝাতে (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Indefinite)-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এ 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A/AN</a:t>
            </a:r>
          </a:p>
          <a:p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নির্দিষ্ট হলে (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Definite)- 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এ 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The ( 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দা/দি)</a:t>
            </a:r>
          </a:p>
          <a:p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হা হা হা... হি হি হি ...</a:t>
            </a:r>
          </a:p>
          <a:p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এই কবিতাটি পড়ে </a:t>
            </a:r>
            <a:r>
              <a:rPr lang="en-US" sz="4000" b="0" i="0" dirty="0" smtClean="0">
                <a:solidFill>
                  <a:srgbClr val="050505"/>
                </a:solidFill>
                <a:effectLst/>
                <a:latin typeface="inherit"/>
              </a:rPr>
              <a:t>Article 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inherit"/>
              </a:rPr>
              <a:t>মনে রেখেছি।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141" y="2344164"/>
            <a:ext cx="11811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English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en-US" sz="32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gold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18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9" y="0"/>
            <a:ext cx="4114800" cy="2344164"/>
          </a:xfrm>
          <a:prstGeom prst="rect">
            <a:avLst/>
          </a:prstGeom>
        </p:spPr>
      </p:pic>
      <p:pic>
        <p:nvPicPr>
          <p:cNvPr id="6" name="Picture 5" descr="ri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4928" y="57394"/>
            <a:ext cx="4785060" cy="22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/>
        </p:nvSpPr>
        <p:spPr>
          <a:xfrm>
            <a:off x="4414482" y="3358724"/>
            <a:ext cx="4544032" cy="1069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cow.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 cow gives us milk.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677" y="3298480"/>
            <a:ext cx="2199076" cy="1108283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241984" y="947108"/>
            <a:ext cx="2199076" cy="1068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904" y="1362828"/>
            <a:ext cx="52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Quran is __ holy book.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71" y="4471203"/>
            <a:ext cx="2138644" cy="1128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2" y="2079836"/>
            <a:ext cx="2221348" cy="11714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41963" y="4478487"/>
            <a:ext cx="441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bird is black.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8375" y="1913558"/>
            <a:ext cx="610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horse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horse is __ beautiful animal.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21" y="5685988"/>
            <a:ext cx="2152062" cy="1112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0287" y="5642082"/>
            <a:ext cx="594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Elephant is __ large animal.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18" y="61624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523119" y="4933970"/>
            <a:ext cx="94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3101" y="6124260"/>
            <a:ext cx="98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1837" y="6103706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971" y="1372923"/>
            <a:ext cx="99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3248" y="2410690"/>
            <a:ext cx="90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0348" y="3848678"/>
            <a:ext cx="99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8397" y="1392072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8864" y="3274850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0811" y="1934154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9575" y="4464646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0049" y="2389992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1419" y="5642082"/>
            <a:ext cx="7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3128963" y="99763"/>
            <a:ext cx="5842874" cy="13608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Work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22" grpId="0"/>
      <p:bldP spid="23" grpId="0"/>
      <p:bldP spid="6" grpId="0"/>
      <p:bldP spid="19" grpId="0"/>
      <p:bldP spid="21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4491" y="1828801"/>
            <a:ext cx="11143399" cy="46621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blanks with appropriate article: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 beauty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me __one-taka note.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__ homer of Asia.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is ___ unwise man.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___ M.B.B.S.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___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Bay of Bengal is dangerous.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8896" y="2869065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2871" y="3456929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2519" y="2332000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4764" y="4004427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3677" y="4554887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8257" y="5091952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7641" y="5619918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2953676" y="129007"/>
            <a:ext cx="5804561" cy="157120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284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74" y="1979471"/>
            <a:ext cx="11939326" cy="40934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Fill in the gaps of the following text with appropriate articles. Put a cross for zero article: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English is (a) __ international language. It is spoken all over (b) __ world. So the importance of (c) __ English cannot be described in words. All (d) ___ books of higher education are written in English. Today organization need employees who can speak and write (e) _____ standard form of (f) __ English.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2708898" y="458925"/>
            <a:ext cx="6263651" cy="13573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FF00"/>
                </a:solidFill>
              </a:rPr>
              <a:t>Home Work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3932" y="0"/>
            <a:ext cx="9777820" cy="6159954"/>
            <a:chOff x="2993571" y="326571"/>
            <a:chExt cx="5980612" cy="50422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571" y="326571"/>
              <a:ext cx="5980612" cy="50422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  <p:sp>
          <p:nvSpPr>
            <p:cNvPr id="4" name="Rectangle 3"/>
            <p:cNvSpPr/>
            <p:nvPr/>
          </p:nvSpPr>
          <p:spPr>
            <a:xfrm>
              <a:off x="4062549" y="718456"/>
              <a:ext cx="3644537" cy="126709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4617" y="898527"/>
              <a:ext cx="3200400" cy="9069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b="1" dirty="0" smtClean="0"/>
                <a:t>Class Over</a:t>
              </a:r>
              <a:endParaRPr lang="en-US" sz="6600" b="1" dirty="0"/>
            </a:p>
          </p:txBody>
        </p:sp>
      </p:grpSp>
      <p:pic>
        <p:nvPicPr>
          <p:cNvPr id="2" name="School Bell Ringing Sound Effect 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3646" y="265612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" y="2939144"/>
            <a:ext cx="1071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Bye. See you again tomorrow.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990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92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92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7143" y="4935978"/>
            <a:ext cx="4557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Introducing</a:t>
            </a:r>
          </a:p>
          <a:p>
            <a:r>
              <a:rPr lang="en-US" sz="2400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</a:t>
            </a:r>
            <a:r>
              <a:rPr lang="en-US" sz="2400" b="1" dirty="0" smtClean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</a:p>
          <a:p>
            <a:r>
              <a:rPr lang="en-US" sz="2400" b="1" dirty="0" smtClean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:English Second Paper</a:t>
            </a:r>
            <a:endParaRPr lang="en-US" sz="2400" b="1" dirty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3" y="0"/>
            <a:ext cx="4933924" cy="4659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135884"/>
            <a:ext cx="8886825" cy="57861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 Chancery" pitchFamily="2" charset="0"/>
              </a:rPr>
              <a:t>Teacher’s Identity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/>
            </a:r>
            <a:b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</a:br>
            <a:r>
              <a:rPr lang="en-US" sz="5400" b="1" dirty="0">
                <a:solidFill>
                  <a:srgbClr val="00B0F0"/>
                </a:solidFill>
                <a:latin typeface="Black Chancery" pitchFamily="2" charset="0"/>
              </a:rPr>
              <a:t>A. </a:t>
            </a:r>
            <a:r>
              <a:rPr lang="en-US" sz="5400" b="1" dirty="0" err="1">
                <a:solidFill>
                  <a:srgbClr val="00B0F0"/>
                </a:solidFill>
                <a:latin typeface="Black Chancery" pitchFamily="2" charset="0"/>
              </a:rPr>
              <a:t>Sukur</a:t>
            </a:r>
            <a:r>
              <a:rPr lang="en-US" sz="5400" b="1" dirty="0">
                <a:solidFill>
                  <a:srgbClr val="00B0F0"/>
                </a:solidFill>
                <a:latin typeface="Black Chancery" pitchFamily="2" charset="0"/>
              </a:rPr>
              <a:t> Ali Khan</a:t>
            </a:r>
            <a:r>
              <a:rPr lang="en-US" sz="4000" b="1" dirty="0">
                <a:solidFill>
                  <a:srgbClr val="00B0F0"/>
                </a:solidFill>
                <a:latin typeface="Black Chancery" pitchFamily="2" charset="0"/>
              </a:rPr>
              <a:t/>
            </a:r>
            <a:br>
              <a:rPr lang="en-US" sz="4000" b="1" dirty="0">
                <a:solidFill>
                  <a:srgbClr val="00B0F0"/>
                </a:solidFill>
                <a:latin typeface="Black Chancery" pitchFamily="2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B.A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hons.M.A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 In English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Assistant Teacher(English)</a:t>
            </a:r>
          </a:p>
          <a:p>
            <a:pPr lvl="0">
              <a:spcBef>
                <a:spcPct val="0"/>
              </a:spcBef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Naldha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 Secondary School</a:t>
            </a:r>
          </a:p>
          <a:p>
            <a:pPr lvl="0">
              <a:spcBef>
                <a:spcPct val="0"/>
              </a:spcBef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lack Chancery" pitchFamily="2" charset="0"/>
              </a:rPr>
              <a:t>Naldha,Fakirhat,Bagerhat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  <a:t>Email :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  <a:hlinkClick r:id="rId3"/>
              </a:rPr>
              <a:t>sukur360720@gmail.com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  <a:t/>
            </a:r>
            <a:b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</a:b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  <a:t>Mobile no-01922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  <a:t>-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  <a:t>360720</a:t>
            </a:r>
            <a:r>
              <a:rPr lang="en-US" sz="2800" b="1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362A34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3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693" y="947308"/>
            <a:ext cx="3760573" cy="221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8894280" y="189540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frican-lion-male_436_6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9" y="947308"/>
            <a:ext cx="2933502" cy="2213414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591789" y="54714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48" y="947308"/>
            <a:ext cx="3220105" cy="2213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4" y="3849731"/>
            <a:ext cx="2709873" cy="22896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22134" y="6130622"/>
            <a:ext cx="146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6427" y="6101886"/>
            <a:ext cx="168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M.B.B.S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334" y="3051769"/>
            <a:ext cx="8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3698" y="3070613"/>
            <a:ext cx="129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1521" y="3070612"/>
            <a:ext cx="2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One-taka note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9836" y="3103838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8474" y="3077108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295" y="3051769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068" y="6130621"/>
            <a:ext cx="75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9763" y="6101886"/>
            <a:ext cx="85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6"/>
          <a:stretch/>
        </p:blipFill>
        <p:spPr>
          <a:xfrm>
            <a:off x="4786155" y="3849732"/>
            <a:ext cx="2344189" cy="22896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699" y="158863"/>
            <a:ext cx="12139911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at the pictures and answer the following questions..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54532" y="3790462"/>
            <a:ext cx="43290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BibiNehruSH" panose="00000400000000000000" pitchFamily="2" charset="2"/>
              </a:rPr>
              <a:t>What do you see in the pictures ?</a:t>
            </a:r>
          </a:p>
        </p:txBody>
      </p:sp>
    </p:spTree>
    <p:extLst>
      <p:ext uri="{BB962C8B-B14F-4D97-AF65-F5344CB8AC3E}">
        <p14:creationId xmlns:p14="http://schemas.microsoft.com/office/powerpoint/2010/main" val="4261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7" grpId="0"/>
      <p:bldP spid="19" grpId="0"/>
      <p:bldP spid="24" grpId="0"/>
      <p:bldP spid="2" grpId="0"/>
      <p:bldP spid="25" grpId="0"/>
      <p:bldP spid="26" grpId="0"/>
      <p:bldP spid="27" grpId="0"/>
      <p:bldP spid="2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366452" y="313152"/>
            <a:ext cx="3607031" cy="2522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93" y="83523"/>
            <a:ext cx="3144830" cy="278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23" y="313153"/>
            <a:ext cx="3866871" cy="255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323" y="2802265"/>
            <a:ext cx="109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208" y="3000548"/>
            <a:ext cx="98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9562" y="2802265"/>
            <a:ext cx="162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Tajmahol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876" y="2816387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9462" y="2948238"/>
            <a:ext cx="90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7029" y="2833406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452" y="3489773"/>
            <a:ext cx="11049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BibiNehruSH" panose="00000400000000000000" pitchFamily="2" charset="2"/>
                <a:cs typeface="Times New Roman" pitchFamily="18" charset="0"/>
              </a:rPr>
              <a:t>Can </a:t>
            </a:r>
            <a:r>
              <a:rPr lang="en-US" sz="8000" dirty="0">
                <a:solidFill>
                  <a:srgbClr val="7030A0"/>
                </a:solidFill>
                <a:latin typeface="BibiNehruSH" panose="00000400000000000000" pitchFamily="2" charset="2"/>
                <a:cs typeface="Times New Roman" pitchFamily="18" charset="0"/>
              </a:rPr>
              <a:t>you guess what are they called?</a:t>
            </a:r>
          </a:p>
        </p:txBody>
      </p:sp>
    </p:spTree>
    <p:extLst>
      <p:ext uri="{BB962C8B-B14F-4D97-AF65-F5344CB8AC3E}">
        <p14:creationId xmlns:p14="http://schemas.microsoft.com/office/powerpoint/2010/main" val="41668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8" grpId="0"/>
      <p:bldP spid="19" grpId="0"/>
      <p:bldP spid="2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976" r="9336" b="3878"/>
          <a:stretch/>
        </p:blipFill>
        <p:spPr>
          <a:xfrm>
            <a:off x="5439179" y="477073"/>
            <a:ext cx="6281766" cy="5296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 flipH="1">
            <a:off x="1266260" y="477073"/>
            <a:ext cx="4245917" cy="528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5837" y="1626177"/>
            <a:ext cx="4073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+mj-lt"/>
              </a:rPr>
              <a:t>So our today’s topic is...? </a:t>
            </a:r>
          </a:p>
        </p:txBody>
      </p:sp>
      <p:sp>
        <p:nvSpPr>
          <p:cNvPr id="7" name="TextBox 6"/>
          <p:cNvSpPr txBox="1"/>
          <p:nvPr/>
        </p:nvSpPr>
        <p:spPr>
          <a:xfrm rot="21425367">
            <a:off x="5918403" y="876484"/>
            <a:ext cx="495040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3015787" y="3057902"/>
            <a:ext cx="2535656" cy="300380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449283" y="3526746"/>
            <a:ext cx="2381448" cy="1294618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418702" y="3464373"/>
            <a:ext cx="1945145" cy="1417449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27723" y="3515282"/>
            <a:ext cx="2894627" cy="1342033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418703" y="3515282"/>
            <a:ext cx="4790385" cy="1366540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475459" y="3535795"/>
            <a:ext cx="3716526" cy="1303505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9E4F00-4D1F-4257-9AF7-81BC91B871D5}"/>
              </a:ext>
            </a:extLst>
          </p:cNvPr>
          <p:cNvSpPr txBox="1"/>
          <p:nvPr/>
        </p:nvSpPr>
        <p:spPr>
          <a:xfrm>
            <a:off x="5975036" y="2457251"/>
            <a:ext cx="511206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Dear students write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down the lesson’s headline.</a:t>
            </a:r>
          </a:p>
        </p:txBody>
      </p:sp>
    </p:spTree>
    <p:extLst>
      <p:ext uri="{BB962C8B-B14F-4D97-AF65-F5344CB8AC3E}">
        <p14:creationId xmlns:p14="http://schemas.microsoft.com/office/powerpoint/2010/main" val="961552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" y="1517360"/>
            <a:ext cx="12023188" cy="489364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/>
              <a:t>At the end of the lesson, the students will be able to ….</a:t>
            </a:r>
            <a:endParaRPr lang="en-US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poem of Article.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is articles.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Kinds of articles.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Use of articles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363372" y="281354"/>
            <a:ext cx="7568419" cy="12360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i="1" dirty="0"/>
              <a:t>LEARNING</a:t>
            </a:r>
            <a:r>
              <a:rPr lang="en-US" sz="6000" i="1" dirty="0"/>
              <a:t>  </a:t>
            </a:r>
            <a:r>
              <a:rPr lang="en-US" sz="6000" b="1" i="1" dirty="0" smtClean="0"/>
              <a:t>OUTCOMES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42361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181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A/AN/ THE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এগুলো আবার কী?</a:t>
            </a:r>
          </a:p>
          <a:p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এই তিনটিকে আমরা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Article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বলি।</a:t>
            </a:r>
            <a:r>
              <a:rPr lang="en-US" sz="4800" dirty="0">
                <a:solidFill>
                  <a:srgbClr val="050505"/>
                </a:solidFill>
                <a:latin typeface="inherit"/>
              </a:rPr>
              <a:t>Singular Countable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হলে; হয় </a:t>
            </a:r>
            <a:r>
              <a:rPr lang="en-US" sz="4800" dirty="0">
                <a:solidFill>
                  <a:srgbClr val="050505"/>
                </a:solidFill>
                <a:latin typeface="inherit"/>
              </a:rPr>
              <a:t>A/AN</a:t>
            </a:r>
          </a:p>
          <a:p>
            <a:r>
              <a:rPr lang="en-US" sz="4800" dirty="0">
                <a:solidFill>
                  <a:srgbClr val="050505"/>
                </a:solidFill>
                <a:latin typeface="inherit"/>
              </a:rPr>
              <a:t>Uncountable- </a:t>
            </a:r>
            <a:r>
              <a:rPr lang="as-IN" sz="4800" dirty="0">
                <a:solidFill>
                  <a:srgbClr val="050505"/>
                </a:solidFill>
                <a:latin typeface="inherit"/>
              </a:rPr>
              <a:t>এ হয়না কোনো </a:t>
            </a:r>
            <a:r>
              <a:rPr lang="en-US" sz="4800" dirty="0">
                <a:solidFill>
                  <a:srgbClr val="050505"/>
                </a:solidFill>
                <a:latin typeface="inherit"/>
              </a:rPr>
              <a:t>Article</a:t>
            </a:r>
            <a:r>
              <a:rPr lang="en-US" sz="4800" dirty="0" smtClean="0">
                <a:solidFill>
                  <a:srgbClr val="050505"/>
                </a:solidFill>
                <a:latin typeface="inherit"/>
              </a:rPr>
              <a:t>|</a:t>
            </a:r>
            <a:endParaRPr lang="en-US" sz="4800" dirty="0">
              <a:solidFill>
                <a:srgbClr val="050505"/>
              </a:solidFill>
              <a:latin typeface="inherit"/>
            </a:endParaRPr>
          </a:p>
        </p:txBody>
      </p:sp>
      <p:sp>
        <p:nvSpPr>
          <p:cNvPr id="3" name="Sun 2"/>
          <p:cNvSpPr/>
          <p:nvPr/>
        </p:nvSpPr>
        <p:spPr>
          <a:xfrm>
            <a:off x="200025" y="0"/>
            <a:ext cx="11830050" cy="38118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>
                <a:solidFill>
                  <a:srgbClr val="050505"/>
                </a:solidFill>
                <a:latin typeface="inherit"/>
              </a:rPr>
              <a:t>কবিতাটি পড় আর </a:t>
            </a:r>
            <a:r>
              <a:rPr lang="en-US" sz="4800">
                <a:solidFill>
                  <a:srgbClr val="050505"/>
                </a:solidFill>
                <a:latin typeface="inherit"/>
              </a:rPr>
              <a:t>Article </a:t>
            </a:r>
            <a:r>
              <a:rPr lang="as-IN" sz="4800">
                <a:solidFill>
                  <a:srgbClr val="050505"/>
                </a:solidFill>
                <a:latin typeface="inherit"/>
              </a:rPr>
              <a:t>কর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1659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9062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Uncountable-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কে গুণতে পার কি?</a:t>
            </a:r>
          </a:p>
          <a:p>
            <a:r>
              <a:rPr lang="as-IN" sz="4400" dirty="0">
                <a:solidFill>
                  <a:srgbClr val="050505"/>
                </a:solidFill>
                <a:latin typeface="inherit"/>
              </a:rPr>
              <a:t>তাহলে এর আগে 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Article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ব্যবহারের দরকারটা কী?</a:t>
            </a:r>
          </a:p>
          <a:p>
            <a:r>
              <a:rPr lang="as-IN" sz="4400" dirty="0">
                <a:solidFill>
                  <a:srgbClr val="050505"/>
                </a:solidFill>
                <a:latin typeface="inherit"/>
              </a:rPr>
              <a:t>তবুও কখন 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THE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হয়, একটু সাবধান থাকতে হয় !</a:t>
            </a:r>
          </a:p>
          <a:p>
            <a:r>
              <a:rPr lang="as-IN" sz="4400" dirty="0">
                <a:solidFill>
                  <a:srgbClr val="050505"/>
                </a:solidFill>
                <a:latin typeface="inherit"/>
              </a:rPr>
              <a:t>নির্দিষ্ট করে বোঝাতে </a:t>
            </a:r>
            <a:r>
              <a:rPr lang="en-US" sz="4400" dirty="0">
                <a:solidFill>
                  <a:srgbClr val="050505"/>
                </a:solidFill>
                <a:latin typeface="inherit"/>
              </a:rPr>
              <a:t>THE </a:t>
            </a:r>
            <a:r>
              <a:rPr lang="as-IN" sz="4400" dirty="0">
                <a:solidFill>
                  <a:srgbClr val="050505"/>
                </a:solidFill>
                <a:latin typeface="inherit"/>
              </a:rPr>
              <a:t>হয়, এটুকু না বুঝলে কি হয় !!</a:t>
            </a:r>
          </a:p>
        </p:txBody>
      </p:sp>
      <p:pic>
        <p:nvPicPr>
          <p:cNvPr id="3" name="Picture 10" descr="D:\A Salam Arif\Picture Arif\The\Sahara Desert, Moro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48" y="241294"/>
            <a:ext cx="3535902" cy="1887544"/>
          </a:xfrm>
          <a:prstGeom prst="rect">
            <a:avLst/>
          </a:prstGeom>
          <a:noFill/>
        </p:spPr>
      </p:pic>
      <p:pic>
        <p:nvPicPr>
          <p:cNvPr id="4" name="Picture 6" descr="tr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26545" r="19854" b="19077"/>
          <a:stretch/>
        </p:blipFill>
        <p:spPr bwMode="auto">
          <a:xfrm>
            <a:off x="4276683" y="285957"/>
            <a:ext cx="3695741" cy="184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7297" y="2128838"/>
            <a:ext cx="23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Shahara</a:t>
            </a: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6683" y="2039512"/>
            <a:ext cx="418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r>
              <a:rPr lang="en-US" sz="3200" dirty="0" smtClean="0"/>
              <a:t>_ </a:t>
            </a:r>
            <a:r>
              <a:rPr lang="en-US" sz="3200" dirty="0" err="1" smtClean="0"/>
              <a:t>Jamuna</a:t>
            </a:r>
            <a:r>
              <a:rPr lang="en-US" sz="3200" dirty="0" smtClean="0"/>
              <a:t> Express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7297" y="2154600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63" y="269888"/>
            <a:ext cx="3652881" cy="18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15033" y="2063457"/>
            <a:ext cx="346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Mosque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28371" y="1453537"/>
            <a:ext cx="136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5033" y="2028911"/>
            <a:ext cx="136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72348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A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হবে না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AN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হবে, থাকবেনা কোনো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Tension</a:t>
            </a:r>
          </a:p>
          <a:p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যদি জানি ঐ শব্দের উচ্চারণ।</a:t>
            </a:r>
          </a:p>
          <a:p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Consonant-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এ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A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হয়;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Vowel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হলে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AN</a:t>
            </a:r>
          </a:p>
          <a:p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সঠিকভাবে ব্যবহার করলে </a:t>
            </a:r>
            <a:r>
              <a:rPr lang="en-US" sz="4800" b="0" i="0" dirty="0" smtClean="0">
                <a:solidFill>
                  <a:srgbClr val="050505"/>
                </a:solidFill>
                <a:effectLst/>
                <a:latin typeface="inherit"/>
              </a:rPr>
              <a:t>Teacher, Full </a:t>
            </a:r>
            <a:r>
              <a:rPr lang="as-IN" sz="4800" b="0" i="0" dirty="0" smtClean="0">
                <a:solidFill>
                  <a:srgbClr val="050505"/>
                </a:solidFill>
                <a:effectLst/>
                <a:latin typeface="inherit"/>
              </a:rPr>
              <a:t>নম্বর দেন।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" y="202713"/>
            <a:ext cx="2303164" cy="1290728"/>
          </a:xfrm>
          <a:prstGeom prst="rect">
            <a:avLst/>
          </a:prstGeom>
        </p:spPr>
      </p:pic>
      <p:pic>
        <p:nvPicPr>
          <p:cNvPr id="4" name="Picture 3" descr="clock figur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52" y="289861"/>
            <a:ext cx="1582362" cy="1279641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4819973" y="1569502"/>
            <a:ext cx="167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19" y="242822"/>
            <a:ext cx="2252588" cy="1250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146" y="1422105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flower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69613" y="1521525"/>
            <a:ext cx="14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ox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9074" y="1493441"/>
            <a:ext cx="77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02" y="1398959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617" y="1493441"/>
            <a:ext cx="66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657</Words>
  <Application>Microsoft Office PowerPoint</Application>
  <PresentationFormat>Widescreen</PresentationFormat>
  <Paragraphs>141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Bell MT</vt:lpstr>
      <vt:lpstr>BibiNehruSH</vt:lpstr>
      <vt:lpstr>Black Chancery</vt:lpstr>
      <vt:lpstr>Blackadder ITC</vt:lpstr>
      <vt:lpstr>Calibri</vt:lpstr>
      <vt:lpstr>Calibri Light</vt:lpstr>
      <vt:lpstr>inherit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A.Sukur Ali Khan</dc:creator>
  <cp:lastModifiedBy>A.Sukur Ali Khan</cp:lastModifiedBy>
  <cp:revision>23</cp:revision>
  <dcterms:created xsi:type="dcterms:W3CDTF">2021-02-25T08:14:19Z</dcterms:created>
  <dcterms:modified xsi:type="dcterms:W3CDTF">2021-02-25T09:56:53Z</dcterms:modified>
</cp:coreProperties>
</file>