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378" r:id="rId2"/>
    <p:sldMasterId id="2147484444" r:id="rId3"/>
    <p:sldMasterId id="2147484595" r:id="rId4"/>
    <p:sldMasterId id="2147484613" r:id="rId5"/>
    <p:sldMasterId id="2147484631" r:id="rId6"/>
    <p:sldMasterId id="2147484643" r:id="rId7"/>
    <p:sldMasterId id="2147484674" r:id="rId8"/>
  </p:sldMasterIdLst>
  <p:notesMasterIdLst>
    <p:notesMasterId r:id="rId22"/>
  </p:notesMasterIdLst>
  <p:sldIdLst>
    <p:sldId id="301" r:id="rId9"/>
    <p:sldId id="302" r:id="rId10"/>
    <p:sldId id="259" r:id="rId11"/>
    <p:sldId id="298" r:id="rId12"/>
    <p:sldId id="288" r:id="rId13"/>
    <p:sldId id="261" r:id="rId14"/>
    <p:sldId id="300" r:id="rId15"/>
    <p:sldId id="289" r:id="rId16"/>
    <p:sldId id="280" r:id="rId17"/>
    <p:sldId id="293" r:id="rId18"/>
    <p:sldId id="294" r:id="rId19"/>
    <p:sldId id="295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90479D5-109A-4E64-A4D4-44D90977BF86}">
          <p14:sldIdLst>
            <p14:sldId id="299"/>
            <p14:sldId id="287"/>
            <p14:sldId id="279"/>
            <p14:sldId id="288"/>
            <p14:sldId id="259"/>
            <p14:sldId id="298"/>
            <p14:sldId id="261"/>
            <p14:sldId id="300"/>
            <p14:sldId id="280"/>
            <p14:sldId id="289"/>
            <p14:sldId id="293"/>
            <p14:sldId id="294"/>
            <p14:sldId id="295"/>
            <p14:sldId id="296"/>
          </p14:sldIdLst>
        </p14:section>
        <p14:section name="Untitled Section" id="{B482D976-17C0-4855-84C3-0E95C9AB489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DULLAH" initials="A" lastIdx="2" clrIdx="0">
    <p:extLst>
      <p:ext uri="{19B8F6BF-5375-455C-9EA6-DF929625EA0E}">
        <p15:presenceInfo xmlns:p15="http://schemas.microsoft.com/office/powerpoint/2012/main" xmlns="" userId="ASA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6600"/>
    <a:srgbClr val="FFFF00"/>
    <a:srgbClr val="4708A4"/>
    <a:srgbClr val="FF3300"/>
    <a:srgbClr val="59A559"/>
    <a:srgbClr val="38077F"/>
    <a:srgbClr val="FFFF99"/>
    <a:srgbClr val="757A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89625" autoAdjust="0"/>
  </p:normalViewPr>
  <p:slideViewPr>
    <p:cSldViewPr snapToGrid="0">
      <p:cViewPr varScale="1">
        <p:scale>
          <a:sx n="65" d="100"/>
          <a:sy n="65" d="100"/>
        </p:scale>
        <p:origin x="-9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207F-00B3-4E66-91E1-BC53D8B8AAA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6510-18DE-4128-A13D-1849DA524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FB4C0-688F-4BCA-A8B0-CED913FA26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51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32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95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61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38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89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18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17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00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5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92682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08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12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528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6726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5638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9754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26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40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9620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13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3637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48495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679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0508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968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40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009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94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1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333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317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581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6273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1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04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622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5311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6624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19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25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29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75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87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3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7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876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345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27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6589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8582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020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9117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265362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17007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98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95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641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7070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32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792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84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074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9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5441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8619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77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03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6203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990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4819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903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10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274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983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207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7577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902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4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3277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122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651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104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8589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2438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3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090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943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85519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0606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182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590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71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845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09403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23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592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3668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0040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49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7503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1337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2172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975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34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135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6012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7147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3613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478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2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67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16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4187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216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7981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257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865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7751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687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9633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62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9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53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  <p:sldLayoutId id="2147484610" r:id="rId15"/>
    <p:sldLayoutId id="2147484611" r:id="rId16"/>
    <p:sldLayoutId id="21474846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2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  <p:sldLayoutId id="2147484626" r:id="rId13"/>
    <p:sldLayoutId id="2147484627" r:id="rId14"/>
    <p:sldLayoutId id="2147484628" r:id="rId15"/>
    <p:sldLayoutId id="2147484629" r:id="rId16"/>
    <p:sldLayoutId id="21474846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39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  <p:sldLayoutId id="2147484657" r:id="rId14"/>
    <p:sldLayoutId id="2147484658" r:id="rId15"/>
    <p:sldLayoutId id="2147484659" r:id="rId16"/>
    <p:sldLayoutId id="2147484660" r:id="rId17"/>
    <p:sldLayoutId id="214748466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271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8D4722-35AC-4EB6-8FD1-55173FF7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2" y="579351"/>
            <a:ext cx="9634536" cy="1564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D96B1D-50B7-4919-A139-D97059A00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7726" y="2272936"/>
            <a:ext cx="8791303" cy="48288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4572" y="5359791"/>
            <a:ext cx="3404382" cy="1111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</a:rPr>
              <a:t>স্বাগ</a:t>
            </a:r>
            <a:endParaRPr lang="en-GB" sz="8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09096" y="5430131"/>
            <a:ext cx="3601330" cy="12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</a:rPr>
              <a:t>তম</a:t>
            </a:r>
            <a:endParaRPr lang="en-GB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09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5D5A0C-0E46-43CE-A736-1A6D06AF41F4}"/>
              </a:ext>
            </a:extLst>
          </p:cNvPr>
          <p:cNvSpPr txBox="1"/>
          <p:nvPr/>
        </p:nvSpPr>
        <p:spPr>
          <a:xfrm>
            <a:off x="81280" y="1815678"/>
            <a:ext cx="80323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لْفِعْلُ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الْمَجْهُوْلُ </a:t>
            </a:r>
            <a:r>
              <a:rPr lang="bn-BD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C4219-DAFC-4073-B4B7-DE78CD5B4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409" y="2573593"/>
            <a:ext cx="5673591" cy="3827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434810-43C1-48DD-B4CE-5886F4901652}"/>
              </a:ext>
            </a:extLst>
          </p:cNvPr>
          <p:cNvSpPr txBox="1"/>
          <p:nvPr/>
        </p:nvSpPr>
        <p:spPr>
          <a:xfrm>
            <a:off x="339213" y="3503235"/>
            <a:ext cx="6120580" cy="2739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অর্থঃ-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যে ক্রিয়ার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তথা কর্তা উল্লেখ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থাকে না , অর্থাৎ ক্রিয়া সম্পাদনকারী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থাকে না ,তাকে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لْفِعْلُ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ُ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(কর্মবাচক ক্রিয়া ) বলে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2374490" y="0"/>
            <a:ext cx="7005483" cy="11946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3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ED83AA-9BC1-489A-A470-E65D1331850E}"/>
              </a:ext>
            </a:extLst>
          </p:cNvPr>
          <p:cNvSpPr/>
          <p:nvPr/>
        </p:nvSpPr>
        <p:spPr>
          <a:xfrm>
            <a:off x="1337656" y="1853685"/>
            <a:ext cx="954403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ar-SA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–এর ভিন্নতার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বিবেচনায় </a:t>
            </a:r>
            <a:r>
              <a:rPr lang="ar-SA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فعْل</a:t>
            </a:r>
            <a:r>
              <a:rPr lang="bn-BD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লিখ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BD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3657600" y="339213"/>
            <a:ext cx="5102942" cy="120936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>
            <a:off x="1430595" y="3200399"/>
            <a:ext cx="9586452" cy="2905433"/>
          </a:xfrm>
          <a:prstGeom prst="plus">
            <a:avLst>
              <a:gd name="adj" fmla="val 31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প্রকারঃ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اَلْمَعْرُوْفْ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কর্তৃবাচক ক্রিয়া</a:t>
            </a:r>
            <a:endParaRPr lang="bn-BD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9100" lvl="8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الْمَجْهُوْلُ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কর্মবাচক ক্রিয়া</a:t>
            </a:r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241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EA1947-5C3D-473C-9748-F8F38814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37" y="3053571"/>
            <a:ext cx="6048615" cy="3804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DD27BF-A10E-4408-B7E8-1DA794385A32}"/>
              </a:ext>
            </a:extLst>
          </p:cNvPr>
          <p:cNvSpPr txBox="1"/>
          <p:nvPr/>
        </p:nvSpPr>
        <p:spPr>
          <a:xfrm>
            <a:off x="206478" y="2220970"/>
            <a:ext cx="11692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ar-SA" sz="44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اَلْفِعْلُ الْمَعْرُوْفْ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r-SA" sz="44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اَلْفِعْلُ </a:t>
            </a:r>
            <a:r>
              <a:rPr lang="ar-S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الْمَجْهُوْلُ</a:t>
            </a:r>
            <a:r>
              <a:rPr lang="bn-B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বর্ননা দাও ।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111910" y="250723"/>
            <a:ext cx="4277032" cy="1209368"/>
          </a:xfrm>
          <a:prstGeom prst="frame">
            <a:avLst>
              <a:gd name="adj1" fmla="val 31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79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3" y="300789"/>
            <a:ext cx="10694737" cy="6557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2947" y="1082842"/>
            <a:ext cx="9839158" cy="4468692"/>
          </a:xfrm>
          <a:prstGeom prst="rect">
            <a:avLst/>
          </a:prstGeom>
        </p:spPr>
        <p:txBody>
          <a:bodyPr wrap="square" lIns="66833" tIns="33417" rIns="66833" bIns="33417">
            <a:spAutoFit/>
          </a:bodyPr>
          <a:lstStyle/>
          <a:p>
            <a:pPr algn="ctr"/>
            <a:r>
              <a:rPr lang="ar-SA" sz="8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الى اللقاء –ان شاء الله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03579" y="4030579"/>
            <a:ext cx="3636211" cy="17445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6833" tIns="33417" rIns="66833" bIns="33417" rtlCol="0" anchor="ctr"/>
          <a:lstStyle/>
          <a:p>
            <a:pPr algn="ctr"/>
            <a:r>
              <a:rPr lang="ar-SA" sz="10100" dirty="0" smtClean="0">
                <a:solidFill>
                  <a:srgbClr val="FF0000"/>
                </a:solidFill>
              </a:rPr>
              <a:t>ا</a:t>
            </a:r>
            <a:r>
              <a:rPr lang="ar-SA" sz="8400" dirty="0" smtClean="0">
                <a:solidFill>
                  <a:srgbClr val="FF0000"/>
                </a:solidFill>
              </a:rPr>
              <a:t>لوداع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52400"/>
            <a:ext cx="9753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EG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تعريف المعلم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/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647"/>
            <a:ext cx="4761716" cy="3933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822723" y="1214422"/>
            <a:ext cx="6854928" cy="20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لللغة العربية</a:t>
            </a:r>
            <a:endParaRPr lang="bn-IN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</a:t>
            </a:r>
            <a:endParaRPr lang="ar-SA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01712137320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36026" y="3643314"/>
            <a:ext cx="7570265" cy="306228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রকিব উদ্দীন মোল্লা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আরবী প্রভাষক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হীরাপুর আলিম মাদ্রাসা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নং ০১৭১২ ১৩৭৩২০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2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52136-B161-4B6A-9FB4-A36C7EC641F8}"/>
              </a:ext>
            </a:extLst>
          </p:cNvPr>
          <p:cNvSpPr txBox="1"/>
          <p:nvPr/>
        </p:nvSpPr>
        <p:spPr>
          <a:xfrm>
            <a:off x="775865" y="5077901"/>
            <a:ext cx="1076772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কর্তা তথা </a:t>
            </a:r>
            <a:r>
              <a:rPr lang="ar-SA" sz="3600" dirty="0">
                <a:latin typeface="NikoshBAN" panose="02000000000000000000" pitchFamily="2" charset="0"/>
              </a:rPr>
              <a:t>فَاعِلٌ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latin typeface="NikoshBAN" panose="02000000000000000000" pitchFamily="2" charset="0"/>
                <a:cs typeface="Times New Roman" panose="02020603050405020304" pitchFamily="18" charset="0"/>
              </a:rPr>
              <a:t>فِعْلٌ</a:t>
            </a:r>
            <a:r>
              <a:rPr lang="bn-BD" sz="3600" dirty="0"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 </a:t>
            </a:r>
          </a:p>
        </p:txBody>
      </p:sp>
      <p:sp>
        <p:nvSpPr>
          <p:cNvPr id="9" name="Oval 8"/>
          <p:cNvSpPr/>
          <p:nvPr/>
        </p:nvSpPr>
        <p:spPr>
          <a:xfrm>
            <a:off x="1799304" y="398206"/>
            <a:ext cx="8568812" cy="1120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r-EG" sz="4400" dirty="0" smtClean="0">
                <a:solidFill>
                  <a:srgbClr val="FFFF00"/>
                </a:solidFill>
                <a:latin typeface="NikoshBAN" pitchFamily="2" charset="0"/>
                <a:cs typeface="Arial" pitchFamily="34" charset="0"/>
              </a:rPr>
              <a:t>تعريف </a:t>
            </a:r>
            <a:r>
              <a:rPr lang="ar-EG" sz="4800" dirty="0" smtClean="0">
                <a:solidFill>
                  <a:srgbClr val="FFFF00"/>
                </a:solidFill>
                <a:latin typeface="NikoshBAN" pitchFamily="2" charset="0"/>
                <a:cs typeface="Arial" pitchFamily="34" charset="0"/>
              </a:rPr>
              <a:t>الدرس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7639" y="1740309"/>
            <a:ext cx="4424516" cy="2893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4541" y="1887793"/>
            <a:ext cx="3775587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الصف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</a:t>
            </a:r>
            <a:r>
              <a:rPr lang="ar-SA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ث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</a:t>
            </a:r>
            <a:r>
              <a:rPr lang="ar-SA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من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للداخل</a:t>
            </a:r>
          </a:p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الموضوع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- 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قواعد اللغة 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العربية</a:t>
            </a:r>
            <a:endParaRPr lang="ar-SA" sz="3600" b="1" dirty="0" smtClean="0">
              <a:solidFill>
                <a:srgbClr val="FF0000"/>
              </a:solidFill>
              <a:latin typeface="NikoshBAN" pitchFamily="2" charset="0"/>
              <a:cs typeface="Arial" pitchFamily="34" charset="0"/>
            </a:endParaRPr>
          </a:p>
          <a:p>
            <a:pPr algn="ctr"/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الدرس</a:t>
            </a: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الثا</a:t>
            </a:r>
            <a:r>
              <a:rPr lang="ar-SA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لث</a:t>
            </a:r>
            <a:endParaRPr lang="ar-EG" sz="3600" b="1" dirty="0" smtClean="0">
              <a:solidFill>
                <a:srgbClr val="FF0000"/>
              </a:solidFill>
              <a:latin typeface="NikoshBAN" pitchFamily="2" charset="0"/>
              <a:cs typeface="Arial" pitchFamily="34" charset="0"/>
            </a:endParaRPr>
          </a:p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الوقت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-</a:t>
            </a: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40</a:t>
            </a:r>
            <a:r>
              <a:rPr lang="ar-EG" sz="3600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دقيقة</a:t>
            </a:r>
          </a:p>
        </p:txBody>
      </p:sp>
    </p:spTree>
    <p:extLst>
      <p:ext uri="{BB962C8B-B14F-4D97-AF65-F5344CB8AC3E}">
        <p14:creationId xmlns:p14="http://schemas.microsoft.com/office/powerpoint/2010/main" xmlns="" val="134896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197245-16F5-4273-9EAC-C430BF42A263}"/>
              </a:ext>
            </a:extLst>
          </p:cNvPr>
          <p:cNvSpPr txBox="1"/>
          <p:nvPr/>
        </p:nvSpPr>
        <p:spPr>
          <a:xfrm>
            <a:off x="1125045" y="2089487"/>
            <a:ext cx="835135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5AF812-507C-4ACC-B1B4-A8043BA322FC}"/>
              </a:ext>
            </a:extLst>
          </p:cNvPr>
          <p:cNvSpPr txBox="1"/>
          <p:nvPr/>
        </p:nvSpPr>
        <p:spPr>
          <a:xfrm>
            <a:off x="784229" y="3431214"/>
            <a:ext cx="94090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SA" sz="3200" dirty="0">
                <a:solidFill>
                  <a:srgbClr val="0070C0"/>
                </a:solidFill>
                <a:latin typeface="NikoshBAN" panose="02000000000000000000" pitchFamily="2" charset="0"/>
              </a:rPr>
              <a:t>فَاعِلٌ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فِعْلٌ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বলতে পারবে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070555" y="353960"/>
            <a:ext cx="5206180" cy="1327355"/>
          </a:xfrm>
          <a:prstGeom prst="star5">
            <a:avLst>
              <a:gd name="adj" fmla="val 3328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4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4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27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A5D88-F8DA-4F47-BAD1-F0B4AD55D3D5}"/>
              </a:ext>
            </a:extLst>
          </p:cNvPr>
          <p:cNvSpPr txBox="1"/>
          <p:nvPr/>
        </p:nvSpPr>
        <p:spPr>
          <a:xfrm>
            <a:off x="549964" y="5273501"/>
            <a:ext cx="1131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পড়তেছে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 যার দ্বারা কর্তা হিসেবে কাজের প্রকার বু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AD1FBE-A815-4065-BD77-22CA94F383CE}"/>
              </a:ext>
            </a:extLst>
          </p:cNvPr>
          <p:cNvSpPr txBox="1"/>
          <p:nvPr/>
        </p:nvSpPr>
        <p:spPr>
          <a:xfrm>
            <a:off x="549964" y="4661605"/>
            <a:ext cx="486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DABA13-30EF-464A-8C28-FEA64591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610" y="1535124"/>
            <a:ext cx="4432852" cy="29498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B8A913-268C-4BE9-9A9E-E663E2F9EF6F}"/>
              </a:ext>
            </a:extLst>
          </p:cNvPr>
          <p:cNvSpPr txBox="1"/>
          <p:nvPr/>
        </p:nvSpPr>
        <p:spPr>
          <a:xfrm>
            <a:off x="6519195" y="4529231"/>
            <a:ext cx="486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namaz-time-1293454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54" y="1630223"/>
            <a:ext cx="4527755" cy="29663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4684" y="280220"/>
            <a:ext cx="11076039" cy="9144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bn-IN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</a:t>
            </a:r>
            <a:r>
              <a:rPr lang="as-IN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করতেছে</a:t>
            </a:r>
            <a:endParaRPr lang="en-GB" sz="2400" dirty="0">
              <a:solidFill>
                <a:srgbClr val="4708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39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0068">
              <a:schemeClr val="bg2">
                <a:shade val="78000"/>
                <a:hueMod val="44000"/>
                <a:satMod val="200000"/>
                <a:lumMod val="69000"/>
              </a:schemeClr>
            </a:gs>
            <a:gs pos="58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C741EB-FEFF-4DFF-A8BE-C0D323B8B22B}"/>
              </a:ext>
            </a:extLst>
          </p:cNvPr>
          <p:cNvSpPr txBox="1"/>
          <p:nvPr/>
        </p:nvSpPr>
        <p:spPr>
          <a:xfrm>
            <a:off x="1176128" y="825408"/>
            <a:ext cx="1000539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ar-S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latin typeface="NikoshBAN" panose="02000000000000000000" pitchFamily="2" charset="0"/>
                <a:cs typeface="Times New Roman" panose="02020603050405020304" pitchFamily="18" charset="0"/>
              </a:rPr>
              <a:t>فِعْلٌ</a:t>
            </a:r>
            <a:r>
              <a:rPr lang="bn-BD" sz="4800" dirty="0"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isplay 3"/>
          <p:cNvSpPr/>
          <p:nvPr/>
        </p:nvSpPr>
        <p:spPr>
          <a:xfrm>
            <a:off x="737420" y="2684208"/>
            <a:ext cx="10515600" cy="329685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فِعْلٌ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প্রকারঃ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0" lvl="8" indent="-342900">
              <a:buFont typeface="+mj-lt"/>
              <a:buAutoNum type="arabicPeriod"/>
            </a:pPr>
            <a:r>
              <a:rPr lang="ar-S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اَلْمَعْرُوفْ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কর্তৃবাচক ক্রিয়া</a:t>
            </a:r>
            <a:endParaRPr lang="bn-BD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>
              <a:buFont typeface="+mj-lt"/>
              <a:buAutoNum type="arabicPeriod"/>
            </a:pPr>
            <a:r>
              <a:rPr lang="ar-S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কর্মবাচক ক্রিয়া</a:t>
            </a:r>
            <a:endParaRPr lang="bn-BD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75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EED62A-44AD-44F5-B1AD-358A09196926}"/>
              </a:ext>
            </a:extLst>
          </p:cNvPr>
          <p:cNvSpPr/>
          <p:nvPr/>
        </p:nvSpPr>
        <p:spPr>
          <a:xfrm>
            <a:off x="313744" y="334076"/>
            <a:ext cx="5364385" cy="7653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600" dirty="0" smtClean="0">
                <a:solidFill>
                  <a:srgbClr val="FFFF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اَلْفِعْلُ الْمَعْرُوْفُ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এর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960F94-17B0-4AFC-A202-2AEDBB7DE450}"/>
              </a:ext>
            </a:extLst>
          </p:cNvPr>
          <p:cNvSpPr txBox="1"/>
          <p:nvPr/>
        </p:nvSpPr>
        <p:spPr>
          <a:xfrm>
            <a:off x="268357" y="3429000"/>
            <a:ext cx="1177786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অর্থঃ-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যে ক্রিয়ার    </a:t>
            </a:r>
            <a:r>
              <a:rPr lang="ar-SA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</a:t>
            </a:r>
            <a:r>
              <a:rPr lang="bn-BD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তথা কর্তা উল্লেখ থাকে , অর্থাৎ ক্রিয়া সম্পাদনকারী </a:t>
            </a:r>
            <a:r>
              <a: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 থাকে ,তাকে </a:t>
            </a:r>
            <a:r>
              <a:rPr lang="ar-SA" sz="3200" dirty="0">
                <a:solidFill>
                  <a:srgbClr val="00FF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اَ</a:t>
            </a:r>
            <a:r>
              <a:rPr lang="ar-SA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3200" dirty="0">
                <a:solidFill>
                  <a:srgbClr val="00FF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لْفِعْلُ الْمَعْرُوْفُ</a:t>
            </a:r>
            <a:r>
              <a:rPr lang="bn-BD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কর্তৃবাচক ক্রিয়া ) বলে </a:t>
            </a:r>
            <a:r>
              <a:rPr lang="bn-BD" sz="32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  </a:t>
            </a:r>
            <a:r>
              <a:rPr lang="ar-SA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كَتَبَ كَرِيْمٌ 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 লিখল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ar-SA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جَلَسَ بَكْرٌ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বকর বসল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6587D3-9871-44FA-89DF-AFEC5C98A969}"/>
              </a:ext>
            </a:extLst>
          </p:cNvPr>
          <p:cNvSpPr txBox="1"/>
          <p:nvPr/>
        </p:nvSpPr>
        <p:spPr>
          <a:xfrm>
            <a:off x="1673417" y="1381584"/>
            <a:ext cx="98546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ক্রিয়া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اَلْمَعْرُوْفُ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কর্তৃবাচক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অতএব </a:t>
            </a:r>
            <a:r>
              <a:rPr lang="ar-SA" sz="3200" dirty="0" smtClean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</a:t>
            </a:r>
            <a:r>
              <a:rPr lang="ar-SA" sz="320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َ</a:t>
            </a:r>
            <a:r>
              <a:rPr lang="ar-S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320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لْفِعْلُ الْمَعْرُوْفُ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অর্থ কর্তৃবাচক ক্রিয়া 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05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6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8" tmFilter="0, 0; 0.125,0.2665; 0.25,0.4; 0.375,0.465; 0.5,0.5;  0.625,0.535; 0.75,0.6; 0.875,0.7335; 1,1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tmFilter="0, 0; 0.125,0.2665; 0.25,0.4; 0.375,0.465; 0.5,0.5;  0.625,0.535; 0.75,0.6; 0.875,0.7335; 1,1">
                                          <p:stCondLst>
                                            <p:cond delay="17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9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77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80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E9CC35-EC5D-48A8-BA57-5ABCEA827FDB}"/>
              </a:ext>
            </a:extLst>
          </p:cNvPr>
          <p:cNvSpPr txBox="1"/>
          <p:nvPr/>
        </p:nvSpPr>
        <p:spPr>
          <a:xfrm>
            <a:off x="551301" y="1671981"/>
            <a:ext cx="98546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</a:t>
            </a:r>
            <a:r>
              <a:rPr lang="bn-BD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ক্রিয়া </a:t>
            </a:r>
          </a:p>
          <a:p>
            <a:r>
              <a:rPr lang="bn-BD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اَلْمَجْهُوْلُ</a:t>
            </a:r>
            <a:r>
              <a:rPr lang="bn-BD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কর্মবাচক </a:t>
            </a:r>
          </a:p>
          <a:p>
            <a:r>
              <a:rPr lang="bn-BD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অতএব </a:t>
            </a:r>
            <a:r>
              <a:rPr lang="ar-SA" sz="3200" dirty="0" smtClean="0">
                <a:solidFill>
                  <a:srgbClr val="0066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</a:t>
            </a:r>
            <a:r>
              <a:rPr lang="ar-SA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3200" dirty="0" smtClean="0">
                <a:solidFill>
                  <a:srgbClr val="0066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لْفِعْلُ </a:t>
            </a:r>
            <a:r>
              <a:rPr lang="ar-SA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</a:t>
            </a:r>
            <a:r>
              <a:rPr lang="ar-SA" sz="3200" dirty="0">
                <a:solidFill>
                  <a:srgbClr val="0066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ُ</a:t>
            </a:r>
            <a:r>
              <a:rPr lang="bn-BD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অর্থ কর্মবাচক ক্রিয়া । 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392C3A-11F7-4251-8D75-2FABFBBE51A9}"/>
              </a:ext>
            </a:extLst>
          </p:cNvPr>
          <p:cNvSpPr txBox="1"/>
          <p:nvPr/>
        </p:nvSpPr>
        <p:spPr>
          <a:xfrm>
            <a:off x="561027" y="3464424"/>
            <a:ext cx="10898470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অর্থঃ-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যে ক্রিয়ার 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فَاعِلٌ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তথা কর্তা উল্লেখ থাকে না , অর্থাৎ ক্রিয়া সম্পাদনকারী   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জানা থাকে না ,তাকে 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28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لْفِعْلُ 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الْمَجْهُوْل</a:t>
            </a:r>
            <a:r>
              <a:rPr lang="ar-SA" sz="28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ُ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(কর্মবাচক ক্রিয়া ) বলে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سُرِقَ الثَّوْبُ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কাপড় চুরি হল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نُصِرَ زَيْدٌ  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যায়েদ সাহায্য প্রাপ্ত হল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802191" y="471949"/>
            <a:ext cx="5574893" cy="112913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الْمَجْهُوْلُ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5E26DF4-2B98-4844-81EA-1D7123432271}"/>
              </a:ext>
            </a:extLst>
          </p:cNvPr>
          <p:cNvGrpSpPr/>
          <p:nvPr/>
        </p:nvGrpSpPr>
        <p:grpSpPr>
          <a:xfrm>
            <a:off x="4277360" y="253910"/>
            <a:ext cx="3556000" cy="943386"/>
            <a:chOff x="4277360" y="223430"/>
            <a:chExt cx="3556000" cy="9433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2E7212C-7C3F-49A4-A415-E8518C77916E}"/>
                </a:ext>
              </a:extLst>
            </p:cNvPr>
            <p:cNvSpPr/>
            <p:nvPr/>
          </p:nvSpPr>
          <p:spPr>
            <a:xfrm>
              <a:off x="4277360" y="223430"/>
              <a:ext cx="3291528" cy="9233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16A6363-E6CB-4F4E-8575-AA091B870C42}"/>
                </a:ext>
              </a:extLst>
            </p:cNvPr>
            <p:cNvSpPr txBox="1"/>
            <p:nvPr/>
          </p:nvSpPr>
          <p:spPr>
            <a:xfrm>
              <a:off x="4630117" y="243486"/>
              <a:ext cx="3203243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as-IN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5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CC2D18-C788-450B-964C-12F30C35250C}"/>
              </a:ext>
            </a:extLst>
          </p:cNvPr>
          <p:cNvSpPr txBox="1"/>
          <p:nvPr/>
        </p:nvSpPr>
        <p:spPr>
          <a:xfrm>
            <a:off x="1545438" y="1616022"/>
            <a:ext cx="9372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SA" sz="4000" dirty="0" smtClean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لْفِعْلُ </a:t>
            </a:r>
            <a:r>
              <a:rPr lang="ar-SA" sz="4000" dirty="0" smtClean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الْمَعْرُوْفُ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0D62A9-0BDE-41C6-94C9-8E70FDB80099}"/>
              </a:ext>
            </a:extLst>
          </p:cNvPr>
          <p:cNvSpPr txBox="1"/>
          <p:nvPr/>
        </p:nvSpPr>
        <p:spPr>
          <a:xfrm>
            <a:off x="324083" y="2653748"/>
            <a:ext cx="559904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3200" dirty="0">
                <a:latin typeface="NikoshBAN" panose="02000000000000000000" pitchFamily="2" charset="0"/>
                <a:cs typeface="Times New Roman" panose="02020603050405020304" pitchFamily="18" charset="0"/>
              </a:rPr>
              <a:t>لْفِعْلُ الْمَعْرُوْفُ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9DFF31D7-D63A-4ABF-8C91-A9A6FBCBD410}"/>
              </a:ext>
            </a:extLst>
          </p:cNvPr>
          <p:cNvSpPr/>
          <p:nvPr/>
        </p:nvSpPr>
        <p:spPr>
          <a:xfrm>
            <a:off x="276794" y="1286181"/>
            <a:ext cx="11638411" cy="5311754"/>
          </a:xfrm>
          <a:prstGeom prst="frame">
            <a:avLst>
              <a:gd name="adj1" fmla="val 2158"/>
            </a:avLst>
          </a:prstGeom>
          <a:solidFill>
            <a:srgbClr val="470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548B23-18CA-4348-8B37-789FD1504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473" y="2945203"/>
            <a:ext cx="5661818" cy="3184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99282-2084-4654-AB44-95699F426F16}"/>
              </a:ext>
            </a:extLst>
          </p:cNvPr>
          <p:cNvSpPr txBox="1"/>
          <p:nvPr/>
        </p:nvSpPr>
        <p:spPr>
          <a:xfrm>
            <a:off x="972898" y="3594726"/>
            <a:ext cx="5094630" cy="2369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ক্রিয়া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اَلْمَعْرُوْفُ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কর্তৃবাচক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অতএব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لْفِعْلُ الْمَعْرُوْفُ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কর্তৃবাচক ক্রিয়া ।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53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1_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2721</TotalTime>
  <Words>446</Words>
  <Application>Microsoft Office PowerPoint</Application>
  <PresentationFormat>Custom</PresentationFormat>
  <Paragraphs>83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1_Organic</vt:lpstr>
      <vt:lpstr>Basis</vt:lpstr>
      <vt:lpstr>Savon</vt:lpstr>
      <vt:lpstr>Berlin</vt:lpstr>
      <vt:lpstr>Vapor Trail</vt:lpstr>
      <vt:lpstr>1_Basis</vt:lpstr>
      <vt:lpstr>Droplet</vt:lpstr>
      <vt:lpstr>Banded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8801815841711</cp:lastModifiedBy>
  <cp:revision>623</cp:revision>
  <dcterms:created xsi:type="dcterms:W3CDTF">2020-03-17T01:31:05Z</dcterms:created>
  <dcterms:modified xsi:type="dcterms:W3CDTF">2021-02-25T08:02:54Z</dcterms:modified>
</cp:coreProperties>
</file>