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79" r:id="rId4"/>
    <p:sldId id="274" r:id="rId5"/>
    <p:sldId id="259" r:id="rId6"/>
    <p:sldId id="260" r:id="rId7"/>
    <p:sldId id="261" r:id="rId8"/>
    <p:sldId id="262" r:id="rId9"/>
    <p:sldId id="280" r:id="rId10"/>
    <p:sldId id="28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8" r:id="rId21"/>
    <p:sldId id="277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0" y="-9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E430D-78FB-490C-9ABE-C900622E6A72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 phldr="1"/>
      <dgm:spPr/>
    </dgm:pt>
    <dgm:pt modelId="{A3DBAAF7-798A-448F-9DBF-4F8FBB2F65F3}">
      <dgm:prSet phldrT="[Text]" custT="1"/>
      <dgm:spPr/>
      <dgm:t>
        <a:bodyPr/>
        <a:lstStyle/>
        <a:p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১।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বঙ্গবন্ধুর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৬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দফা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অন্তভূক্ত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ছিল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।  </a:t>
          </a:r>
          <a:endParaRPr lang="en-US" sz="2800" dirty="0"/>
        </a:p>
      </dgm:t>
    </dgm:pt>
    <dgm:pt modelId="{65D7DAD9-01AE-4CE2-8966-346BFA8EF47D}" type="parTrans" cxnId="{C05DB716-0414-4606-AF67-9D019585CC06}">
      <dgm:prSet/>
      <dgm:spPr/>
      <dgm:t>
        <a:bodyPr/>
        <a:lstStyle/>
        <a:p>
          <a:endParaRPr lang="en-US"/>
        </a:p>
      </dgm:t>
    </dgm:pt>
    <dgm:pt modelId="{8B318554-1ADB-48B2-B13C-0D062DB55C3D}" type="sibTrans" cxnId="{C05DB716-0414-4606-AF67-9D019585CC06}">
      <dgm:prSet/>
      <dgm:spPr/>
      <dgm:t>
        <a:bodyPr/>
        <a:lstStyle/>
        <a:p>
          <a:endParaRPr lang="en-US"/>
        </a:p>
      </dgm:t>
    </dgm:pt>
    <dgm:pt modelId="{2966022B-B9FD-4596-9915-22F046B0A8AE}">
      <dgm:prSet phldrT="[Text]" custT="1"/>
      <dgm:spPr/>
      <dgm:t>
        <a:bodyPr/>
        <a:lstStyle/>
        <a:p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২।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ঢাকা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বিশ্ববিদ্যালয়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সুখ্যাত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অর্ডিন্যন্স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বাতিলসহ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শিক্ষার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সুযোগ-সুবিধা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বৃদ্ধি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।   </a:t>
          </a:r>
          <a:endParaRPr lang="en-US" sz="2800" dirty="0"/>
        </a:p>
      </dgm:t>
    </dgm:pt>
    <dgm:pt modelId="{1025DE79-824D-49F1-A997-EDA7C25643A8}" type="parTrans" cxnId="{DE906A39-6093-4DE3-9A4A-FF8DE0AC1195}">
      <dgm:prSet/>
      <dgm:spPr/>
      <dgm:t>
        <a:bodyPr/>
        <a:lstStyle/>
        <a:p>
          <a:endParaRPr lang="en-US"/>
        </a:p>
      </dgm:t>
    </dgm:pt>
    <dgm:pt modelId="{806D9E80-3389-4899-9B8F-B826DD10EF06}" type="sibTrans" cxnId="{DE906A39-6093-4DE3-9A4A-FF8DE0AC1195}">
      <dgm:prSet/>
      <dgm:spPr/>
      <dgm:t>
        <a:bodyPr/>
        <a:lstStyle/>
        <a:p>
          <a:endParaRPr lang="en-US"/>
        </a:p>
      </dgm:t>
    </dgm:pt>
    <dgm:pt modelId="{43B174D5-C07C-4249-9792-3D1DB281A200}">
      <dgm:prSet phldrT="[Text]" custT="1"/>
      <dgm:spPr/>
      <dgm:t>
        <a:bodyPr/>
        <a:lstStyle/>
        <a:p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৩।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বাক-স্বাধীনতা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 </a:t>
          </a:r>
          <a:endParaRPr lang="en-US" sz="2800" dirty="0"/>
        </a:p>
      </dgm:t>
    </dgm:pt>
    <dgm:pt modelId="{A4FE92A6-4D90-4D86-BC5A-FC440F2A60BA}" type="parTrans" cxnId="{21A8BB48-3F41-478C-9403-9DB9FF686B2A}">
      <dgm:prSet/>
      <dgm:spPr/>
      <dgm:t>
        <a:bodyPr/>
        <a:lstStyle/>
        <a:p>
          <a:endParaRPr lang="en-US"/>
        </a:p>
      </dgm:t>
    </dgm:pt>
    <dgm:pt modelId="{DC5C7F62-5D8C-4056-9F91-BBBE0694B4AF}" type="sibTrans" cxnId="{21A8BB48-3F41-478C-9403-9DB9FF686B2A}">
      <dgm:prSet/>
      <dgm:spPr/>
      <dgm:t>
        <a:bodyPr/>
        <a:lstStyle/>
        <a:p>
          <a:endParaRPr lang="en-US"/>
        </a:p>
      </dgm:t>
    </dgm:pt>
    <dgm:pt modelId="{50CBCD4B-37CF-4342-9FAE-D0027CB45D1C}">
      <dgm:prSet custT="1"/>
      <dgm:spPr/>
      <dgm:t>
        <a:bodyPr/>
        <a:lstStyle/>
        <a:p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৪।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ব্যক্তি-স্বাধীনতা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ও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সংবাদপত্রের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স্বাধীনতা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 </a:t>
          </a:r>
          <a:endParaRPr lang="en-US" sz="2800" dirty="0"/>
        </a:p>
      </dgm:t>
    </dgm:pt>
    <dgm:pt modelId="{2E5C32E5-0231-463A-82A8-34EE05464A3B}" type="parTrans" cxnId="{BEBDBEA3-BE4B-4F64-A6FE-D727988F80E9}">
      <dgm:prSet/>
      <dgm:spPr/>
      <dgm:t>
        <a:bodyPr/>
        <a:lstStyle/>
        <a:p>
          <a:endParaRPr lang="en-US"/>
        </a:p>
      </dgm:t>
    </dgm:pt>
    <dgm:pt modelId="{E8FD5267-9328-46E0-97CA-D4264B2EAE4E}" type="sibTrans" cxnId="{BEBDBEA3-BE4B-4F64-A6FE-D727988F80E9}">
      <dgm:prSet/>
      <dgm:spPr/>
      <dgm:t>
        <a:bodyPr/>
        <a:lstStyle/>
        <a:p>
          <a:endParaRPr lang="en-US"/>
        </a:p>
      </dgm:t>
    </dgm:pt>
    <dgm:pt modelId="{5F4BD240-134B-4170-B2E7-315179CB610A}">
      <dgm:prSet custT="1"/>
      <dgm:spPr/>
      <dgm:t>
        <a:bodyPr/>
        <a:lstStyle/>
        <a:p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৫।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বৃহ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ৎ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শিল্পের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জাতীয়করণ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 </a:t>
          </a:r>
          <a:endParaRPr lang="en-US" sz="2800" dirty="0"/>
        </a:p>
      </dgm:t>
    </dgm:pt>
    <dgm:pt modelId="{95EFD12F-C507-44E2-B3D8-583D446EAF66}" type="parTrans" cxnId="{7E3D9641-8992-436F-83EE-94E882087857}">
      <dgm:prSet/>
      <dgm:spPr/>
      <dgm:t>
        <a:bodyPr/>
        <a:lstStyle/>
        <a:p>
          <a:endParaRPr lang="en-US"/>
        </a:p>
      </dgm:t>
    </dgm:pt>
    <dgm:pt modelId="{8DF0D14C-1B62-47D4-8A5C-E79F14E666CB}" type="sibTrans" cxnId="{7E3D9641-8992-436F-83EE-94E882087857}">
      <dgm:prSet/>
      <dgm:spPr/>
      <dgm:t>
        <a:bodyPr/>
        <a:lstStyle/>
        <a:p>
          <a:endParaRPr lang="en-US"/>
        </a:p>
      </dgm:t>
    </dgm:pt>
    <dgm:pt modelId="{E0E03395-C70C-4065-856E-789962DD9B54}">
      <dgm:prSet custT="1"/>
      <dgm:spPr/>
      <dgm:t>
        <a:bodyPr/>
        <a:lstStyle/>
        <a:p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৬।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শ্রমিকদের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ন্যায্য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মজুরি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প্রদান</a:t>
          </a:r>
          <a:endParaRPr lang="en-US" sz="2800" b="1" dirty="0">
            <a:latin typeface="NikoshBAN" pitchFamily="2" charset="0"/>
            <a:ea typeface="Verdana" pitchFamily="34" charset="0"/>
            <a:cs typeface="NikoshBAN" pitchFamily="2" charset="0"/>
          </a:endParaRPr>
        </a:p>
      </dgm:t>
    </dgm:pt>
    <dgm:pt modelId="{18EBB010-66EB-4056-83FB-7A6EB76AAA6B}" type="parTrans" cxnId="{8F674B49-2EF4-4F60-AE1C-A7927A553E6E}">
      <dgm:prSet/>
      <dgm:spPr/>
      <dgm:t>
        <a:bodyPr/>
        <a:lstStyle/>
        <a:p>
          <a:endParaRPr lang="en-US"/>
        </a:p>
      </dgm:t>
    </dgm:pt>
    <dgm:pt modelId="{A7FFF827-BF30-474A-905E-365A9847AE70}" type="sibTrans" cxnId="{8F674B49-2EF4-4F60-AE1C-A7927A553E6E}">
      <dgm:prSet/>
      <dgm:spPr/>
      <dgm:t>
        <a:bodyPr/>
        <a:lstStyle/>
        <a:p>
          <a:endParaRPr lang="en-US"/>
        </a:p>
      </dgm:t>
    </dgm:pt>
    <dgm:pt modelId="{424FE7D3-88DB-4FFD-83F8-795CA0C137B3}">
      <dgm:prSet custT="1"/>
      <dgm:spPr/>
      <dgm:t>
        <a:bodyPr/>
        <a:lstStyle/>
        <a:p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৭।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ট্রেড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ইউনিয়ন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গঠন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 </a:t>
          </a:r>
          <a:endParaRPr lang="en-US" sz="2800" dirty="0"/>
        </a:p>
      </dgm:t>
    </dgm:pt>
    <dgm:pt modelId="{166DEF12-A0AB-474D-A1B0-B6ABA0A449EA}" type="parTrans" cxnId="{D82EB0D6-EF5C-42F9-8746-270F2F689FA3}">
      <dgm:prSet/>
      <dgm:spPr/>
      <dgm:t>
        <a:bodyPr/>
        <a:lstStyle/>
        <a:p>
          <a:endParaRPr lang="en-US"/>
        </a:p>
      </dgm:t>
    </dgm:pt>
    <dgm:pt modelId="{A2597712-0938-4D65-ACFB-7034633DE45E}" type="sibTrans" cxnId="{D82EB0D6-EF5C-42F9-8746-270F2F689FA3}">
      <dgm:prSet/>
      <dgm:spPr/>
      <dgm:t>
        <a:bodyPr/>
        <a:lstStyle/>
        <a:p>
          <a:endParaRPr lang="en-US"/>
        </a:p>
      </dgm:t>
    </dgm:pt>
    <dgm:pt modelId="{9E5EA969-3C17-4FE7-9B24-DE325327B5A2}" type="pres">
      <dgm:prSet presAssocID="{B3BE430D-78FB-490C-9ABE-C900622E6A72}" presName="compositeShape" presStyleCnt="0">
        <dgm:presLayoutVars>
          <dgm:dir/>
          <dgm:resizeHandles/>
        </dgm:presLayoutVars>
      </dgm:prSet>
      <dgm:spPr/>
    </dgm:pt>
    <dgm:pt modelId="{59CF8366-AFC9-4254-B292-632A3A454EBC}" type="pres">
      <dgm:prSet presAssocID="{B3BE430D-78FB-490C-9ABE-C900622E6A72}" presName="pyramid" presStyleLbl="node1" presStyleIdx="0" presStyleCnt="1" custLinFactNeighborX="-1639" custLinFactNeighborY="-1235"/>
      <dgm:spPr/>
    </dgm:pt>
    <dgm:pt modelId="{11CCD546-7C41-4DC7-8FA7-40185A7F4E97}" type="pres">
      <dgm:prSet presAssocID="{B3BE430D-78FB-490C-9ABE-C900622E6A72}" presName="theList" presStyleCnt="0"/>
      <dgm:spPr/>
    </dgm:pt>
    <dgm:pt modelId="{12226701-6EA9-4488-9A74-0DBB38D09F92}" type="pres">
      <dgm:prSet presAssocID="{A3DBAAF7-798A-448F-9DBF-4F8FBB2F65F3}" presName="aNode" presStyleLbl="fgAcc1" presStyleIdx="0" presStyleCnt="7" custScaleX="190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E457F-36F1-41E9-A55B-77835E334C44}" type="pres">
      <dgm:prSet presAssocID="{A3DBAAF7-798A-448F-9DBF-4F8FBB2F65F3}" presName="aSpace" presStyleCnt="0"/>
      <dgm:spPr/>
    </dgm:pt>
    <dgm:pt modelId="{2C6E4892-7BFF-44CE-9C5D-2F847A6BC4B2}" type="pres">
      <dgm:prSet presAssocID="{2966022B-B9FD-4596-9915-22F046B0A8AE}" presName="aNode" presStyleLbl="fgAcc1" presStyleIdx="1" presStyleCnt="7" custScaleX="245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0518C-F167-4B8E-8667-D5BAF6F1A6CB}" type="pres">
      <dgm:prSet presAssocID="{2966022B-B9FD-4596-9915-22F046B0A8AE}" presName="aSpace" presStyleCnt="0"/>
      <dgm:spPr/>
    </dgm:pt>
    <dgm:pt modelId="{FCF98C99-7076-43A9-B5FE-ABE304FEC980}" type="pres">
      <dgm:prSet presAssocID="{43B174D5-C07C-4249-9792-3D1DB281A200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C8D45-1B48-42A8-AB30-A604F8AD437C}" type="pres">
      <dgm:prSet presAssocID="{43B174D5-C07C-4249-9792-3D1DB281A200}" presName="aSpace" presStyleCnt="0"/>
      <dgm:spPr/>
    </dgm:pt>
    <dgm:pt modelId="{469C8F48-D4FC-4AA5-BA2E-176F85E2983F}" type="pres">
      <dgm:prSet presAssocID="{50CBCD4B-37CF-4342-9FAE-D0027CB45D1C}" presName="aNode" presStyleLbl="fgAcc1" presStyleIdx="3" presStyleCnt="7" custScaleX="128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7BAAB-84E1-4B60-831B-3B1E073D1DD3}" type="pres">
      <dgm:prSet presAssocID="{50CBCD4B-37CF-4342-9FAE-D0027CB45D1C}" presName="aSpace" presStyleCnt="0"/>
      <dgm:spPr/>
    </dgm:pt>
    <dgm:pt modelId="{998F821A-0059-4E9E-AB56-6A453C712306}" type="pres">
      <dgm:prSet presAssocID="{5F4BD240-134B-4170-B2E7-315179CB610A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DB9C8-E107-42EA-A04E-22A67C23BBC4}" type="pres">
      <dgm:prSet presAssocID="{5F4BD240-134B-4170-B2E7-315179CB610A}" presName="aSpace" presStyleCnt="0"/>
      <dgm:spPr/>
    </dgm:pt>
    <dgm:pt modelId="{A3E7BFF4-6A33-4DE1-8696-30E9346868A1}" type="pres">
      <dgm:prSet presAssocID="{E0E03395-C70C-4065-856E-789962DD9B54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FC24A-9B75-42EA-AD17-1138CEF02ACA}" type="pres">
      <dgm:prSet presAssocID="{E0E03395-C70C-4065-856E-789962DD9B54}" presName="aSpace" presStyleCnt="0"/>
      <dgm:spPr/>
    </dgm:pt>
    <dgm:pt modelId="{F463995D-890F-43E9-B3CB-03CFBC81C1C1}" type="pres">
      <dgm:prSet presAssocID="{424FE7D3-88DB-4FFD-83F8-795CA0C137B3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569DD-7E55-4EA8-931F-7D462615241C}" type="pres">
      <dgm:prSet presAssocID="{424FE7D3-88DB-4FFD-83F8-795CA0C137B3}" presName="aSpace" presStyleCnt="0"/>
      <dgm:spPr/>
    </dgm:pt>
  </dgm:ptLst>
  <dgm:cxnLst>
    <dgm:cxn modelId="{21A8BB48-3F41-478C-9403-9DB9FF686B2A}" srcId="{B3BE430D-78FB-490C-9ABE-C900622E6A72}" destId="{43B174D5-C07C-4249-9792-3D1DB281A200}" srcOrd="2" destOrd="0" parTransId="{A4FE92A6-4D90-4D86-BC5A-FC440F2A60BA}" sibTransId="{DC5C7F62-5D8C-4056-9F91-BBBE0694B4AF}"/>
    <dgm:cxn modelId="{EFFCEC6A-DF09-476D-8158-2F733C6CD03D}" type="presOf" srcId="{424FE7D3-88DB-4FFD-83F8-795CA0C137B3}" destId="{F463995D-890F-43E9-B3CB-03CFBC81C1C1}" srcOrd="0" destOrd="0" presId="urn:microsoft.com/office/officeart/2005/8/layout/pyramid2"/>
    <dgm:cxn modelId="{8F674B49-2EF4-4F60-AE1C-A7927A553E6E}" srcId="{B3BE430D-78FB-490C-9ABE-C900622E6A72}" destId="{E0E03395-C70C-4065-856E-789962DD9B54}" srcOrd="5" destOrd="0" parTransId="{18EBB010-66EB-4056-83FB-7A6EB76AAA6B}" sibTransId="{A7FFF827-BF30-474A-905E-365A9847AE70}"/>
    <dgm:cxn modelId="{DE906A39-6093-4DE3-9A4A-FF8DE0AC1195}" srcId="{B3BE430D-78FB-490C-9ABE-C900622E6A72}" destId="{2966022B-B9FD-4596-9915-22F046B0A8AE}" srcOrd="1" destOrd="0" parTransId="{1025DE79-824D-49F1-A997-EDA7C25643A8}" sibTransId="{806D9E80-3389-4899-9B8F-B826DD10EF06}"/>
    <dgm:cxn modelId="{7E3D9641-8992-436F-83EE-94E882087857}" srcId="{B3BE430D-78FB-490C-9ABE-C900622E6A72}" destId="{5F4BD240-134B-4170-B2E7-315179CB610A}" srcOrd="4" destOrd="0" parTransId="{95EFD12F-C507-44E2-B3D8-583D446EAF66}" sibTransId="{8DF0D14C-1B62-47D4-8A5C-E79F14E666CB}"/>
    <dgm:cxn modelId="{26EC1945-6052-4A4F-A76F-A138885386BB}" type="presOf" srcId="{5F4BD240-134B-4170-B2E7-315179CB610A}" destId="{998F821A-0059-4E9E-AB56-6A453C712306}" srcOrd="0" destOrd="0" presId="urn:microsoft.com/office/officeart/2005/8/layout/pyramid2"/>
    <dgm:cxn modelId="{7205A0BD-E0A1-441A-9848-9E93558F7023}" type="presOf" srcId="{E0E03395-C70C-4065-856E-789962DD9B54}" destId="{A3E7BFF4-6A33-4DE1-8696-30E9346868A1}" srcOrd="0" destOrd="0" presId="urn:microsoft.com/office/officeart/2005/8/layout/pyramid2"/>
    <dgm:cxn modelId="{0591DE97-1CA2-45F6-95C1-EE1E72A3864B}" type="presOf" srcId="{A3DBAAF7-798A-448F-9DBF-4F8FBB2F65F3}" destId="{12226701-6EA9-4488-9A74-0DBB38D09F92}" srcOrd="0" destOrd="0" presId="urn:microsoft.com/office/officeart/2005/8/layout/pyramid2"/>
    <dgm:cxn modelId="{BEBDBEA3-BE4B-4F64-A6FE-D727988F80E9}" srcId="{B3BE430D-78FB-490C-9ABE-C900622E6A72}" destId="{50CBCD4B-37CF-4342-9FAE-D0027CB45D1C}" srcOrd="3" destOrd="0" parTransId="{2E5C32E5-0231-463A-82A8-34EE05464A3B}" sibTransId="{E8FD5267-9328-46E0-97CA-D4264B2EAE4E}"/>
    <dgm:cxn modelId="{D52D81AF-FC92-46C0-BBA0-A9D13F7E6FD9}" type="presOf" srcId="{B3BE430D-78FB-490C-9ABE-C900622E6A72}" destId="{9E5EA969-3C17-4FE7-9B24-DE325327B5A2}" srcOrd="0" destOrd="0" presId="urn:microsoft.com/office/officeart/2005/8/layout/pyramid2"/>
    <dgm:cxn modelId="{D82EB0D6-EF5C-42F9-8746-270F2F689FA3}" srcId="{B3BE430D-78FB-490C-9ABE-C900622E6A72}" destId="{424FE7D3-88DB-4FFD-83F8-795CA0C137B3}" srcOrd="6" destOrd="0" parTransId="{166DEF12-A0AB-474D-A1B0-B6ABA0A449EA}" sibTransId="{A2597712-0938-4D65-ACFB-7034633DE45E}"/>
    <dgm:cxn modelId="{251CDBE4-1A3A-4834-8F12-438AF8220D59}" type="presOf" srcId="{50CBCD4B-37CF-4342-9FAE-D0027CB45D1C}" destId="{469C8F48-D4FC-4AA5-BA2E-176F85E2983F}" srcOrd="0" destOrd="0" presId="urn:microsoft.com/office/officeart/2005/8/layout/pyramid2"/>
    <dgm:cxn modelId="{2572596C-26AA-4544-A0BA-1A0CE233DE6D}" type="presOf" srcId="{43B174D5-C07C-4249-9792-3D1DB281A200}" destId="{FCF98C99-7076-43A9-B5FE-ABE304FEC980}" srcOrd="0" destOrd="0" presId="urn:microsoft.com/office/officeart/2005/8/layout/pyramid2"/>
    <dgm:cxn modelId="{C05DB716-0414-4606-AF67-9D019585CC06}" srcId="{B3BE430D-78FB-490C-9ABE-C900622E6A72}" destId="{A3DBAAF7-798A-448F-9DBF-4F8FBB2F65F3}" srcOrd="0" destOrd="0" parTransId="{65D7DAD9-01AE-4CE2-8966-346BFA8EF47D}" sibTransId="{8B318554-1ADB-48B2-B13C-0D062DB55C3D}"/>
    <dgm:cxn modelId="{443C490B-C32D-4FAF-861B-96F6D336970A}" type="presOf" srcId="{2966022B-B9FD-4596-9915-22F046B0A8AE}" destId="{2C6E4892-7BFF-44CE-9C5D-2F847A6BC4B2}" srcOrd="0" destOrd="0" presId="urn:microsoft.com/office/officeart/2005/8/layout/pyramid2"/>
    <dgm:cxn modelId="{FDEFF93F-B8EE-4E98-A782-5B498B032B00}" type="presParOf" srcId="{9E5EA969-3C17-4FE7-9B24-DE325327B5A2}" destId="{59CF8366-AFC9-4254-B292-632A3A454EBC}" srcOrd="0" destOrd="0" presId="urn:microsoft.com/office/officeart/2005/8/layout/pyramid2"/>
    <dgm:cxn modelId="{1399D0A9-CF93-4917-9D31-37C8CA4FB956}" type="presParOf" srcId="{9E5EA969-3C17-4FE7-9B24-DE325327B5A2}" destId="{11CCD546-7C41-4DC7-8FA7-40185A7F4E97}" srcOrd="1" destOrd="0" presId="urn:microsoft.com/office/officeart/2005/8/layout/pyramid2"/>
    <dgm:cxn modelId="{B0861101-66DD-41C9-8A75-7F42D0D31FD8}" type="presParOf" srcId="{11CCD546-7C41-4DC7-8FA7-40185A7F4E97}" destId="{12226701-6EA9-4488-9A74-0DBB38D09F92}" srcOrd="0" destOrd="0" presId="urn:microsoft.com/office/officeart/2005/8/layout/pyramid2"/>
    <dgm:cxn modelId="{1BA9B5D8-257D-4198-B6B6-7DD6E4C44CB1}" type="presParOf" srcId="{11CCD546-7C41-4DC7-8FA7-40185A7F4E97}" destId="{E28E457F-36F1-41E9-A55B-77835E334C44}" srcOrd="1" destOrd="0" presId="urn:microsoft.com/office/officeart/2005/8/layout/pyramid2"/>
    <dgm:cxn modelId="{C67263EA-39DB-4506-BAB1-CF4968263EF6}" type="presParOf" srcId="{11CCD546-7C41-4DC7-8FA7-40185A7F4E97}" destId="{2C6E4892-7BFF-44CE-9C5D-2F847A6BC4B2}" srcOrd="2" destOrd="0" presId="urn:microsoft.com/office/officeart/2005/8/layout/pyramid2"/>
    <dgm:cxn modelId="{5BC1E5C2-DE67-407A-9BD1-3101FF98532D}" type="presParOf" srcId="{11CCD546-7C41-4DC7-8FA7-40185A7F4E97}" destId="{0850518C-F167-4B8E-8667-D5BAF6F1A6CB}" srcOrd="3" destOrd="0" presId="urn:microsoft.com/office/officeart/2005/8/layout/pyramid2"/>
    <dgm:cxn modelId="{01A71353-83EC-4F44-8698-003597B3A6EE}" type="presParOf" srcId="{11CCD546-7C41-4DC7-8FA7-40185A7F4E97}" destId="{FCF98C99-7076-43A9-B5FE-ABE304FEC980}" srcOrd="4" destOrd="0" presId="urn:microsoft.com/office/officeart/2005/8/layout/pyramid2"/>
    <dgm:cxn modelId="{524B4278-8A5D-4186-9B41-8B12D211301F}" type="presParOf" srcId="{11CCD546-7C41-4DC7-8FA7-40185A7F4E97}" destId="{033C8D45-1B48-42A8-AB30-A604F8AD437C}" srcOrd="5" destOrd="0" presId="urn:microsoft.com/office/officeart/2005/8/layout/pyramid2"/>
    <dgm:cxn modelId="{A5350836-3772-4763-B334-EE018369A67B}" type="presParOf" srcId="{11CCD546-7C41-4DC7-8FA7-40185A7F4E97}" destId="{469C8F48-D4FC-4AA5-BA2E-176F85E2983F}" srcOrd="6" destOrd="0" presId="urn:microsoft.com/office/officeart/2005/8/layout/pyramid2"/>
    <dgm:cxn modelId="{368AE2A9-3F6A-4A05-A9BF-BB3DC6F1C86D}" type="presParOf" srcId="{11CCD546-7C41-4DC7-8FA7-40185A7F4E97}" destId="{45A7BAAB-84E1-4B60-831B-3B1E073D1DD3}" srcOrd="7" destOrd="0" presId="urn:microsoft.com/office/officeart/2005/8/layout/pyramid2"/>
    <dgm:cxn modelId="{0AFBD2C2-1991-4117-A591-1BC956694B9A}" type="presParOf" srcId="{11CCD546-7C41-4DC7-8FA7-40185A7F4E97}" destId="{998F821A-0059-4E9E-AB56-6A453C712306}" srcOrd="8" destOrd="0" presId="urn:microsoft.com/office/officeart/2005/8/layout/pyramid2"/>
    <dgm:cxn modelId="{65615239-AB11-4F21-A0E7-D533E0B9FFAA}" type="presParOf" srcId="{11CCD546-7C41-4DC7-8FA7-40185A7F4E97}" destId="{7BDDB9C8-E107-42EA-A04E-22A67C23BBC4}" srcOrd="9" destOrd="0" presId="urn:microsoft.com/office/officeart/2005/8/layout/pyramid2"/>
    <dgm:cxn modelId="{1B32DFAF-A63D-4D9D-87FE-483D35AE1661}" type="presParOf" srcId="{11CCD546-7C41-4DC7-8FA7-40185A7F4E97}" destId="{A3E7BFF4-6A33-4DE1-8696-30E9346868A1}" srcOrd="10" destOrd="0" presId="urn:microsoft.com/office/officeart/2005/8/layout/pyramid2"/>
    <dgm:cxn modelId="{37DF14B9-E483-425D-98D8-59F7A90DEAC4}" type="presParOf" srcId="{11CCD546-7C41-4DC7-8FA7-40185A7F4E97}" destId="{5C2FC24A-9B75-42EA-AD17-1138CEF02ACA}" srcOrd="11" destOrd="0" presId="urn:microsoft.com/office/officeart/2005/8/layout/pyramid2"/>
    <dgm:cxn modelId="{4035E09F-5652-4F7E-8BC4-B018B3D2F3F7}" type="presParOf" srcId="{11CCD546-7C41-4DC7-8FA7-40185A7F4E97}" destId="{F463995D-890F-43E9-B3CB-03CFBC81C1C1}" srcOrd="12" destOrd="0" presId="urn:microsoft.com/office/officeart/2005/8/layout/pyramid2"/>
    <dgm:cxn modelId="{72791E5B-8B25-4034-8FD1-7F520A2B5955}" type="presParOf" srcId="{11CCD546-7C41-4DC7-8FA7-40185A7F4E97}" destId="{F4F569DD-7E55-4EA8-931F-7D462615241C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BE430D-78FB-490C-9ABE-C900622E6A72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</dgm:pt>
    <dgm:pt modelId="{A3DBAAF7-798A-448F-9DBF-4F8FBB2F65F3}">
      <dgm:prSet phldrT="[Text]" custT="1"/>
      <dgm:spPr/>
      <dgm:t>
        <a:bodyPr/>
        <a:lstStyle/>
        <a:p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৮।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বন্যা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নিয়ন্ত্রন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ও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পানি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সম্পদের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সুষ্ঠ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ব্যবহার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 </a:t>
          </a:r>
          <a:endParaRPr lang="en-US" sz="2800" dirty="0"/>
        </a:p>
      </dgm:t>
    </dgm:pt>
    <dgm:pt modelId="{65D7DAD9-01AE-4CE2-8966-346BFA8EF47D}" type="parTrans" cxnId="{C05DB716-0414-4606-AF67-9D019585CC06}">
      <dgm:prSet/>
      <dgm:spPr/>
      <dgm:t>
        <a:bodyPr/>
        <a:lstStyle/>
        <a:p>
          <a:endParaRPr lang="en-US"/>
        </a:p>
      </dgm:t>
    </dgm:pt>
    <dgm:pt modelId="{8B318554-1ADB-48B2-B13C-0D062DB55C3D}" type="sibTrans" cxnId="{C05DB716-0414-4606-AF67-9D019585CC06}">
      <dgm:prSet/>
      <dgm:spPr/>
      <dgm:t>
        <a:bodyPr/>
        <a:lstStyle/>
        <a:p>
          <a:endParaRPr lang="en-US"/>
        </a:p>
      </dgm:t>
    </dgm:pt>
    <dgm:pt modelId="{2966022B-B9FD-4596-9915-22F046B0A8AE}">
      <dgm:prSet phldrT="[Text]" custT="1"/>
      <dgm:spPr/>
      <dgm:t>
        <a:bodyPr/>
        <a:lstStyle/>
        <a:p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৯।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জরুরি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আইন,নিরাপত্তা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আইন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ও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অন্যান্য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নির্যাতনমূলক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আইন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প্রত্যাহার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   </a:t>
          </a:r>
          <a:endParaRPr lang="en-US" sz="2800" dirty="0"/>
        </a:p>
      </dgm:t>
    </dgm:pt>
    <dgm:pt modelId="{1025DE79-824D-49F1-A997-EDA7C25643A8}" type="parTrans" cxnId="{DE906A39-6093-4DE3-9A4A-FF8DE0AC1195}">
      <dgm:prSet/>
      <dgm:spPr/>
      <dgm:t>
        <a:bodyPr/>
        <a:lstStyle/>
        <a:p>
          <a:endParaRPr lang="en-US"/>
        </a:p>
      </dgm:t>
    </dgm:pt>
    <dgm:pt modelId="{806D9E80-3389-4899-9B8F-B826DD10EF06}" type="sibTrans" cxnId="{DE906A39-6093-4DE3-9A4A-FF8DE0AC1195}">
      <dgm:prSet/>
      <dgm:spPr/>
      <dgm:t>
        <a:bodyPr/>
        <a:lstStyle/>
        <a:p>
          <a:endParaRPr lang="en-US"/>
        </a:p>
      </dgm:t>
    </dgm:pt>
    <dgm:pt modelId="{43B174D5-C07C-4249-9792-3D1DB281A200}">
      <dgm:prSet phldrT="[Text]" custT="1"/>
      <dgm:spPr/>
      <dgm:t>
        <a:bodyPr/>
        <a:lstStyle/>
        <a:p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১০।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নিরপেক্ষ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পররাষ্ট্রনীতি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গ্রহণ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 </a:t>
          </a:r>
          <a:endParaRPr lang="en-US" sz="2800" dirty="0"/>
        </a:p>
      </dgm:t>
    </dgm:pt>
    <dgm:pt modelId="{A4FE92A6-4D90-4D86-BC5A-FC440F2A60BA}" type="parTrans" cxnId="{21A8BB48-3F41-478C-9403-9DB9FF686B2A}">
      <dgm:prSet/>
      <dgm:spPr/>
      <dgm:t>
        <a:bodyPr/>
        <a:lstStyle/>
        <a:p>
          <a:endParaRPr lang="en-US"/>
        </a:p>
      </dgm:t>
    </dgm:pt>
    <dgm:pt modelId="{DC5C7F62-5D8C-4056-9F91-BBBE0694B4AF}" type="sibTrans" cxnId="{21A8BB48-3F41-478C-9403-9DB9FF686B2A}">
      <dgm:prSet/>
      <dgm:spPr/>
      <dgm:t>
        <a:bodyPr/>
        <a:lstStyle/>
        <a:p>
          <a:endParaRPr lang="en-US"/>
        </a:p>
      </dgm:t>
    </dgm:pt>
    <dgm:pt modelId="{50CBCD4B-37CF-4342-9FAE-D0027CB45D1C}">
      <dgm:prSet custT="1"/>
      <dgm:spPr/>
      <dgm:t>
        <a:bodyPr/>
        <a:lstStyle/>
        <a:p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১১।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অবিলম্বে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গ্রেফতারকৃত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নেতাকর্মীদের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মুক্তি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ইত্যাদি</a:t>
          </a:r>
          <a:r>
            <a:rPr lang="en-US" sz="2800" b="1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।    </a:t>
          </a:r>
          <a:endParaRPr lang="en-US" sz="2800" dirty="0"/>
        </a:p>
      </dgm:t>
    </dgm:pt>
    <dgm:pt modelId="{2E5C32E5-0231-463A-82A8-34EE05464A3B}" type="parTrans" cxnId="{BEBDBEA3-BE4B-4F64-A6FE-D727988F80E9}">
      <dgm:prSet/>
      <dgm:spPr/>
      <dgm:t>
        <a:bodyPr/>
        <a:lstStyle/>
        <a:p>
          <a:endParaRPr lang="en-US"/>
        </a:p>
      </dgm:t>
    </dgm:pt>
    <dgm:pt modelId="{E8FD5267-9328-46E0-97CA-D4264B2EAE4E}" type="sibTrans" cxnId="{BEBDBEA3-BE4B-4F64-A6FE-D727988F80E9}">
      <dgm:prSet/>
      <dgm:spPr/>
      <dgm:t>
        <a:bodyPr/>
        <a:lstStyle/>
        <a:p>
          <a:endParaRPr lang="en-US"/>
        </a:p>
      </dgm:t>
    </dgm:pt>
    <dgm:pt modelId="{9E5EA969-3C17-4FE7-9B24-DE325327B5A2}" type="pres">
      <dgm:prSet presAssocID="{B3BE430D-78FB-490C-9ABE-C900622E6A72}" presName="compositeShape" presStyleCnt="0">
        <dgm:presLayoutVars>
          <dgm:dir/>
          <dgm:resizeHandles/>
        </dgm:presLayoutVars>
      </dgm:prSet>
      <dgm:spPr/>
    </dgm:pt>
    <dgm:pt modelId="{59CF8366-AFC9-4254-B292-632A3A454EBC}" type="pres">
      <dgm:prSet presAssocID="{B3BE430D-78FB-490C-9ABE-C900622E6A72}" presName="pyramid" presStyleLbl="node1" presStyleIdx="0" presStyleCnt="1"/>
      <dgm:spPr/>
    </dgm:pt>
    <dgm:pt modelId="{11CCD546-7C41-4DC7-8FA7-40185A7F4E97}" type="pres">
      <dgm:prSet presAssocID="{B3BE430D-78FB-490C-9ABE-C900622E6A72}" presName="theList" presStyleCnt="0"/>
      <dgm:spPr/>
    </dgm:pt>
    <dgm:pt modelId="{12226701-6EA9-4488-9A74-0DBB38D09F92}" type="pres">
      <dgm:prSet presAssocID="{A3DBAAF7-798A-448F-9DBF-4F8FBB2F65F3}" presName="aNode" presStyleLbl="fgAcc1" presStyleIdx="0" presStyleCnt="4" custScaleX="144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E457F-36F1-41E9-A55B-77835E334C44}" type="pres">
      <dgm:prSet presAssocID="{A3DBAAF7-798A-448F-9DBF-4F8FBB2F65F3}" presName="aSpace" presStyleCnt="0"/>
      <dgm:spPr/>
    </dgm:pt>
    <dgm:pt modelId="{2C6E4892-7BFF-44CE-9C5D-2F847A6BC4B2}" type="pres">
      <dgm:prSet presAssocID="{2966022B-B9FD-4596-9915-22F046B0A8AE}" presName="aNode" presStyleLbl="fgAcc1" presStyleIdx="1" presStyleCnt="4" custScaleX="220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0518C-F167-4B8E-8667-D5BAF6F1A6CB}" type="pres">
      <dgm:prSet presAssocID="{2966022B-B9FD-4596-9915-22F046B0A8AE}" presName="aSpace" presStyleCnt="0"/>
      <dgm:spPr/>
    </dgm:pt>
    <dgm:pt modelId="{FCF98C99-7076-43A9-B5FE-ABE304FEC980}" type="pres">
      <dgm:prSet presAssocID="{43B174D5-C07C-4249-9792-3D1DB281A200}" presName="aNode" presStyleLbl="fgAcc1" presStyleIdx="2" presStyleCnt="4" custScaleX="183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C8D45-1B48-42A8-AB30-A604F8AD437C}" type="pres">
      <dgm:prSet presAssocID="{43B174D5-C07C-4249-9792-3D1DB281A200}" presName="aSpace" presStyleCnt="0"/>
      <dgm:spPr/>
    </dgm:pt>
    <dgm:pt modelId="{469C8F48-D4FC-4AA5-BA2E-176F85E2983F}" type="pres">
      <dgm:prSet presAssocID="{50CBCD4B-37CF-4342-9FAE-D0027CB45D1C}" presName="aNode" presStyleLbl="fgAcc1" presStyleIdx="3" presStyleCnt="4" custScaleX="166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7BAAB-84E1-4B60-831B-3B1E073D1DD3}" type="pres">
      <dgm:prSet presAssocID="{50CBCD4B-37CF-4342-9FAE-D0027CB45D1C}" presName="aSpace" presStyleCnt="0"/>
      <dgm:spPr/>
    </dgm:pt>
  </dgm:ptLst>
  <dgm:cxnLst>
    <dgm:cxn modelId="{21A8BB48-3F41-478C-9403-9DB9FF686B2A}" srcId="{B3BE430D-78FB-490C-9ABE-C900622E6A72}" destId="{43B174D5-C07C-4249-9792-3D1DB281A200}" srcOrd="2" destOrd="0" parTransId="{A4FE92A6-4D90-4D86-BC5A-FC440F2A60BA}" sibTransId="{DC5C7F62-5D8C-4056-9F91-BBBE0694B4AF}"/>
    <dgm:cxn modelId="{0A846B9A-EE1D-46F1-BE66-21AB13511A8E}" type="presOf" srcId="{50CBCD4B-37CF-4342-9FAE-D0027CB45D1C}" destId="{469C8F48-D4FC-4AA5-BA2E-176F85E2983F}" srcOrd="0" destOrd="0" presId="urn:microsoft.com/office/officeart/2005/8/layout/pyramid2"/>
    <dgm:cxn modelId="{269DEBDA-071E-46EF-BF64-5027B91D1D43}" type="presOf" srcId="{B3BE430D-78FB-490C-9ABE-C900622E6A72}" destId="{9E5EA969-3C17-4FE7-9B24-DE325327B5A2}" srcOrd="0" destOrd="0" presId="urn:microsoft.com/office/officeart/2005/8/layout/pyramid2"/>
    <dgm:cxn modelId="{DE906A39-6093-4DE3-9A4A-FF8DE0AC1195}" srcId="{B3BE430D-78FB-490C-9ABE-C900622E6A72}" destId="{2966022B-B9FD-4596-9915-22F046B0A8AE}" srcOrd="1" destOrd="0" parTransId="{1025DE79-824D-49F1-A997-EDA7C25643A8}" sibTransId="{806D9E80-3389-4899-9B8F-B826DD10EF06}"/>
    <dgm:cxn modelId="{587B698F-A416-4DFF-A467-C713B8604A6B}" type="presOf" srcId="{43B174D5-C07C-4249-9792-3D1DB281A200}" destId="{FCF98C99-7076-43A9-B5FE-ABE304FEC980}" srcOrd="0" destOrd="0" presId="urn:microsoft.com/office/officeart/2005/8/layout/pyramid2"/>
    <dgm:cxn modelId="{C05DB716-0414-4606-AF67-9D019585CC06}" srcId="{B3BE430D-78FB-490C-9ABE-C900622E6A72}" destId="{A3DBAAF7-798A-448F-9DBF-4F8FBB2F65F3}" srcOrd="0" destOrd="0" parTransId="{65D7DAD9-01AE-4CE2-8966-346BFA8EF47D}" sibTransId="{8B318554-1ADB-48B2-B13C-0D062DB55C3D}"/>
    <dgm:cxn modelId="{1D096E84-A268-405A-968E-CD03940FEB92}" type="presOf" srcId="{2966022B-B9FD-4596-9915-22F046B0A8AE}" destId="{2C6E4892-7BFF-44CE-9C5D-2F847A6BC4B2}" srcOrd="0" destOrd="0" presId="urn:microsoft.com/office/officeart/2005/8/layout/pyramid2"/>
    <dgm:cxn modelId="{BEBDBEA3-BE4B-4F64-A6FE-D727988F80E9}" srcId="{B3BE430D-78FB-490C-9ABE-C900622E6A72}" destId="{50CBCD4B-37CF-4342-9FAE-D0027CB45D1C}" srcOrd="3" destOrd="0" parTransId="{2E5C32E5-0231-463A-82A8-34EE05464A3B}" sibTransId="{E8FD5267-9328-46E0-97CA-D4264B2EAE4E}"/>
    <dgm:cxn modelId="{489DCFCE-3B61-450A-8331-2490D824B03B}" type="presOf" srcId="{A3DBAAF7-798A-448F-9DBF-4F8FBB2F65F3}" destId="{12226701-6EA9-4488-9A74-0DBB38D09F92}" srcOrd="0" destOrd="0" presId="urn:microsoft.com/office/officeart/2005/8/layout/pyramid2"/>
    <dgm:cxn modelId="{B0F87498-9AE9-451E-A9B9-506C0D628E0E}" type="presParOf" srcId="{9E5EA969-3C17-4FE7-9B24-DE325327B5A2}" destId="{59CF8366-AFC9-4254-B292-632A3A454EBC}" srcOrd="0" destOrd="0" presId="urn:microsoft.com/office/officeart/2005/8/layout/pyramid2"/>
    <dgm:cxn modelId="{6BC53B80-446C-4023-B85B-15604EC9556A}" type="presParOf" srcId="{9E5EA969-3C17-4FE7-9B24-DE325327B5A2}" destId="{11CCD546-7C41-4DC7-8FA7-40185A7F4E97}" srcOrd="1" destOrd="0" presId="urn:microsoft.com/office/officeart/2005/8/layout/pyramid2"/>
    <dgm:cxn modelId="{25A49CD5-0189-4B69-A363-610BD6F795F7}" type="presParOf" srcId="{11CCD546-7C41-4DC7-8FA7-40185A7F4E97}" destId="{12226701-6EA9-4488-9A74-0DBB38D09F92}" srcOrd="0" destOrd="0" presId="urn:microsoft.com/office/officeart/2005/8/layout/pyramid2"/>
    <dgm:cxn modelId="{8C41316A-1A7A-4872-B128-08DAE47F5DFF}" type="presParOf" srcId="{11CCD546-7C41-4DC7-8FA7-40185A7F4E97}" destId="{E28E457F-36F1-41E9-A55B-77835E334C44}" srcOrd="1" destOrd="0" presId="urn:microsoft.com/office/officeart/2005/8/layout/pyramid2"/>
    <dgm:cxn modelId="{2A8373C2-486A-4668-9A78-582B5704BE8F}" type="presParOf" srcId="{11CCD546-7C41-4DC7-8FA7-40185A7F4E97}" destId="{2C6E4892-7BFF-44CE-9C5D-2F847A6BC4B2}" srcOrd="2" destOrd="0" presId="urn:microsoft.com/office/officeart/2005/8/layout/pyramid2"/>
    <dgm:cxn modelId="{03D3436F-8B4D-4D0C-8143-00BCAF9A3A4B}" type="presParOf" srcId="{11CCD546-7C41-4DC7-8FA7-40185A7F4E97}" destId="{0850518C-F167-4B8E-8667-D5BAF6F1A6CB}" srcOrd="3" destOrd="0" presId="urn:microsoft.com/office/officeart/2005/8/layout/pyramid2"/>
    <dgm:cxn modelId="{9309D3E4-35AF-4BB3-810D-FDC57147FB0B}" type="presParOf" srcId="{11CCD546-7C41-4DC7-8FA7-40185A7F4E97}" destId="{FCF98C99-7076-43A9-B5FE-ABE304FEC980}" srcOrd="4" destOrd="0" presId="urn:microsoft.com/office/officeart/2005/8/layout/pyramid2"/>
    <dgm:cxn modelId="{A7BA7717-F4FF-4008-8186-C94A5D08095D}" type="presParOf" srcId="{11CCD546-7C41-4DC7-8FA7-40185A7F4E97}" destId="{033C8D45-1B48-42A8-AB30-A604F8AD437C}" srcOrd="5" destOrd="0" presId="urn:microsoft.com/office/officeart/2005/8/layout/pyramid2"/>
    <dgm:cxn modelId="{2244148F-088D-4AFA-99B2-875A1B3577E2}" type="presParOf" srcId="{11CCD546-7C41-4DC7-8FA7-40185A7F4E97}" destId="{469C8F48-D4FC-4AA5-BA2E-176F85E2983F}" srcOrd="6" destOrd="0" presId="urn:microsoft.com/office/officeart/2005/8/layout/pyramid2"/>
    <dgm:cxn modelId="{DC58FA53-1087-4F08-9961-5F67409C433F}" type="presParOf" srcId="{11CCD546-7C41-4DC7-8FA7-40185A7F4E97}" destId="{45A7BAAB-84E1-4B60-831B-3B1E073D1DD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CF8366-AFC9-4254-B292-632A3A454EBC}">
      <dsp:nvSpPr>
        <dsp:cNvPr id="0" name=""/>
        <dsp:cNvSpPr/>
      </dsp:nvSpPr>
      <dsp:spPr>
        <a:xfrm>
          <a:off x="381015" y="0"/>
          <a:ext cx="6172199" cy="6172199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26701-6EA9-4488-9A74-0DBB38D09F92}">
      <dsp:nvSpPr>
        <dsp:cNvPr id="0" name=""/>
        <dsp:cNvSpPr/>
      </dsp:nvSpPr>
      <dsp:spPr>
        <a:xfrm>
          <a:off x="1745537" y="617822"/>
          <a:ext cx="7657410" cy="6268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১।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বঙ্গবন্ধুর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৬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দফা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অন্তভূক্ত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ছিল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।  </a:t>
          </a:r>
          <a:endParaRPr lang="en-US" sz="2800" kern="1200" dirty="0"/>
        </a:p>
      </dsp:txBody>
      <dsp:txXfrm>
        <a:off x="1745537" y="617822"/>
        <a:ext cx="7657410" cy="626864"/>
      </dsp:txXfrm>
    </dsp:sp>
    <dsp:sp modelId="{2C6E4892-7BFF-44CE-9C5D-2F847A6BC4B2}">
      <dsp:nvSpPr>
        <dsp:cNvPr id="0" name=""/>
        <dsp:cNvSpPr/>
      </dsp:nvSpPr>
      <dsp:spPr>
        <a:xfrm>
          <a:off x="657863" y="1323044"/>
          <a:ext cx="9832758" cy="6268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২।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ঢাকা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বিশ্ববিদ্যালয়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সুখ্যাত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অর্ডিন্যন্স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বাতিলসহ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শিক্ষার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সুযোগ-সুবিধা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বৃদ্ধি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।   </a:t>
          </a:r>
          <a:endParaRPr lang="en-US" sz="2800" kern="1200" dirty="0"/>
        </a:p>
      </dsp:txBody>
      <dsp:txXfrm>
        <a:off x="657863" y="1323044"/>
        <a:ext cx="9832758" cy="626864"/>
      </dsp:txXfrm>
    </dsp:sp>
    <dsp:sp modelId="{FCF98C99-7076-43A9-B5FE-ABE304FEC980}">
      <dsp:nvSpPr>
        <dsp:cNvPr id="0" name=""/>
        <dsp:cNvSpPr/>
      </dsp:nvSpPr>
      <dsp:spPr>
        <a:xfrm>
          <a:off x="3568277" y="2028266"/>
          <a:ext cx="4011930" cy="6268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৩।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বাক-স্বাধীনতা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 </a:t>
          </a:r>
          <a:endParaRPr lang="en-US" sz="2800" kern="1200" dirty="0"/>
        </a:p>
      </dsp:txBody>
      <dsp:txXfrm>
        <a:off x="3568277" y="2028266"/>
        <a:ext cx="4011930" cy="626864"/>
      </dsp:txXfrm>
    </dsp:sp>
    <dsp:sp modelId="{469C8F48-D4FC-4AA5-BA2E-176F85E2983F}">
      <dsp:nvSpPr>
        <dsp:cNvPr id="0" name=""/>
        <dsp:cNvSpPr/>
      </dsp:nvSpPr>
      <dsp:spPr>
        <a:xfrm>
          <a:off x="3002896" y="2733488"/>
          <a:ext cx="5142692" cy="6268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৪।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ব্যক্তি-স্বাধীনতা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ও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সংবাদপত্রের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স্বাধীনতা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 </a:t>
          </a:r>
          <a:endParaRPr lang="en-US" sz="2800" kern="1200" dirty="0"/>
        </a:p>
      </dsp:txBody>
      <dsp:txXfrm>
        <a:off x="3002896" y="2733488"/>
        <a:ext cx="5142692" cy="626864"/>
      </dsp:txXfrm>
    </dsp:sp>
    <dsp:sp modelId="{998F821A-0059-4E9E-AB56-6A453C712306}">
      <dsp:nvSpPr>
        <dsp:cNvPr id="0" name=""/>
        <dsp:cNvSpPr/>
      </dsp:nvSpPr>
      <dsp:spPr>
        <a:xfrm>
          <a:off x="3568277" y="3438711"/>
          <a:ext cx="4011930" cy="6268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৫।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বৃহ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ৎ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শিল্পের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জাতীয়করণ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 </a:t>
          </a:r>
          <a:endParaRPr lang="en-US" sz="2800" kern="1200" dirty="0"/>
        </a:p>
      </dsp:txBody>
      <dsp:txXfrm>
        <a:off x="3568277" y="3438711"/>
        <a:ext cx="4011930" cy="626864"/>
      </dsp:txXfrm>
    </dsp:sp>
    <dsp:sp modelId="{A3E7BFF4-6A33-4DE1-8696-30E9346868A1}">
      <dsp:nvSpPr>
        <dsp:cNvPr id="0" name=""/>
        <dsp:cNvSpPr/>
      </dsp:nvSpPr>
      <dsp:spPr>
        <a:xfrm>
          <a:off x="3568277" y="4143933"/>
          <a:ext cx="4011930" cy="6268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৬।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শ্রমিকদের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ন্যায্য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মজুরি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প্রদান</a:t>
          </a:r>
          <a:endParaRPr lang="en-US" sz="2800" b="1" kern="1200" dirty="0">
            <a:latin typeface="NikoshBAN" pitchFamily="2" charset="0"/>
            <a:ea typeface="Verdana" pitchFamily="34" charset="0"/>
            <a:cs typeface="NikoshBAN" pitchFamily="2" charset="0"/>
          </a:endParaRPr>
        </a:p>
      </dsp:txBody>
      <dsp:txXfrm>
        <a:off x="3568277" y="4143933"/>
        <a:ext cx="4011930" cy="626864"/>
      </dsp:txXfrm>
    </dsp:sp>
    <dsp:sp modelId="{F463995D-890F-43E9-B3CB-03CFBC81C1C1}">
      <dsp:nvSpPr>
        <dsp:cNvPr id="0" name=""/>
        <dsp:cNvSpPr/>
      </dsp:nvSpPr>
      <dsp:spPr>
        <a:xfrm>
          <a:off x="3568277" y="4849155"/>
          <a:ext cx="4011930" cy="6268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৭।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ট্রেড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ইউনিয়ন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গঠন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 </a:t>
          </a:r>
          <a:endParaRPr lang="en-US" sz="2800" kern="1200" dirty="0"/>
        </a:p>
      </dsp:txBody>
      <dsp:txXfrm>
        <a:off x="3568277" y="4849155"/>
        <a:ext cx="4011930" cy="6268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CF8366-AFC9-4254-B292-632A3A454EBC}">
      <dsp:nvSpPr>
        <dsp:cNvPr id="0" name=""/>
        <dsp:cNvSpPr/>
      </dsp:nvSpPr>
      <dsp:spPr>
        <a:xfrm>
          <a:off x="749199" y="0"/>
          <a:ext cx="6096000" cy="609600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26701-6EA9-4488-9A74-0DBB38D09F92}">
      <dsp:nvSpPr>
        <dsp:cNvPr id="0" name=""/>
        <dsp:cNvSpPr/>
      </dsp:nvSpPr>
      <dsp:spPr>
        <a:xfrm>
          <a:off x="2907798" y="610195"/>
          <a:ext cx="5741200" cy="10834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৮।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বন্যা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নিয়ন্ত্রন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ও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পানি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সম্পদের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সুষ্ঠ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ব্যবহার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 </a:t>
          </a:r>
          <a:endParaRPr lang="en-US" sz="2800" kern="1200" dirty="0"/>
        </a:p>
      </dsp:txBody>
      <dsp:txXfrm>
        <a:off x="2907798" y="610195"/>
        <a:ext cx="5741200" cy="1083468"/>
      </dsp:txXfrm>
    </dsp:sp>
    <dsp:sp modelId="{2C6E4892-7BFF-44CE-9C5D-2F847A6BC4B2}">
      <dsp:nvSpPr>
        <dsp:cNvPr id="0" name=""/>
        <dsp:cNvSpPr/>
      </dsp:nvSpPr>
      <dsp:spPr>
        <a:xfrm>
          <a:off x="1409397" y="1829097"/>
          <a:ext cx="8738003" cy="10834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৯।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জরুরি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আইন,নিরাপত্তা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আইন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ও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অন্যান্য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নির্যাতনমূলক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আইন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প্রত্যাহার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   </a:t>
          </a:r>
          <a:endParaRPr lang="en-US" sz="2800" kern="1200" dirty="0"/>
        </a:p>
      </dsp:txBody>
      <dsp:txXfrm>
        <a:off x="1409397" y="1829097"/>
        <a:ext cx="8738003" cy="1083468"/>
      </dsp:txXfrm>
    </dsp:sp>
    <dsp:sp modelId="{FCF98C99-7076-43A9-B5FE-ABE304FEC980}">
      <dsp:nvSpPr>
        <dsp:cNvPr id="0" name=""/>
        <dsp:cNvSpPr/>
      </dsp:nvSpPr>
      <dsp:spPr>
        <a:xfrm>
          <a:off x="2146403" y="3048000"/>
          <a:ext cx="7263990" cy="10834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১০।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নিরপেক্ষ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পররাষ্ট্রনীতি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গ্রহণ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 </a:t>
          </a:r>
          <a:endParaRPr lang="en-US" sz="2800" kern="1200" dirty="0"/>
        </a:p>
      </dsp:txBody>
      <dsp:txXfrm>
        <a:off x="2146403" y="3048000"/>
        <a:ext cx="7263990" cy="1083468"/>
      </dsp:txXfrm>
    </dsp:sp>
    <dsp:sp modelId="{469C8F48-D4FC-4AA5-BA2E-176F85E2983F}">
      <dsp:nvSpPr>
        <dsp:cNvPr id="0" name=""/>
        <dsp:cNvSpPr/>
      </dsp:nvSpPr>
      <dsp:spPr>
        <a:xfrm>
          <a:off x="2476788" y="4266902"/>
          <a:ext cx="6603220" cy="10834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১১।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অবিলম্বে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গ্রেফতারকৃত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নেতাকর্মীদের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মুক্তি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ea typeface="Verdana" pitchFamily="34" charset="0"/>
              <a:cs typeface="NikoshBAN" pitchFamily="2" charset="0"/>
            </a:rPr>
            <a:t>ইত্যাদি</a:t>
          </a:r>
          <a:r>
            <a:rPr lang="en-US" sz="2800" b="1" kern="1200" dirty="0" smtClean="0">
              <a:latin typeface="NikoshBAN" pitchFamily="2" charset="0"/>
              <a:ea typeface="Verdana" pitchFamily="34" charset="0"/>
              <a:cs typeface="NikoshBAN" pitchFamily="2" charset="0"/>
            </a:rPr>
            <a:t>।    </a:t>
          </a:r>
          <a:endParaRPr lang="en-US" sz="2800" kern="1200" dirty="0"/>
        </a:p>
      </dsp:txBody>
      <dsp:txXfrm>
        <a:off x="2476788" y="4266902"/>
        <a:ext cx="6603220" cy="1083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EE7E-6DDB-4404-B881-C0B7BA485C7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8579-512D-4916-82BF-23CE0DD0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EE7E-6DDB-4404-B881-C0B7BA485C7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8579-512D-4916-82BF-23CE0DD0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EE7E-6DDB-4404-B881-C0B7BA485C7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8579-512D-4916-82BF-23CE0DD0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EE7E-6DDB-4404-B881-C0B7BA485C7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8579-512D-4916-82BF-23CE0DD0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EE7E-6DDB-4404-B881-C0B7BA485C7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8579-512D-4916-82BF-23CE0DD0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EE7E-6DDB-4404-B881-C0B7BA485C7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8579-512D-4916-82BF-23CE0DD0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EE7E-6DDB-4404-B881-C0B7BA485C7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8579-512D-4916-82BF-23CE0DD0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EE7E-6DDB-4404-B881-C0B7BA485C7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8579-512D-4916-82BF-23CE0DD0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EE7E-6DDB-4404-B881-C0B7BA485C7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8579-512D-4916-82BF-23CE0DD0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EE7E-6DDB-4404-B881-C0B7BA485C7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8579-512D-4916-82BF-23CE0DD0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EE7E-6DDB-4404-B881-C0B7BA485C7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8579-512D-4916-82BF-23CE0DD0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CEE7E-6DDB-4404-B881-C0B7BA485C79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88579-512D-4916-82BF-23CE0DD0A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শতরূপে শীতের সকাল - রোদসী"/>
          <p:cNvSpPr>
            <a:spLocks noChangeAspect="1" noChangeArrowheads="1"/>
          </p:cNvSpPr>
          <p:nvPr/>
        </p:nvSpPr>
        <p:spPr bwMode="auto">
          <a:xfrm>
            <a:off x="63500" y="-136524"/>
            <a:ext cx="304800" cy="304800"/>
          </a:xfrm>
          <a:prstGeom prst="rect">
            <a:avLst/>
          </a:prstGeom>
          <a:noFill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0"/>
          <p:cNvGrpSpPr/>
          <p:nvPr/>
        </p:nvGrpSpPr>
        <p:grpSpPr>
          <a:xfrm>
            <a:off x="1065212" y="1752603"/>
            <a:ext cx="9334500" cy="3581399"/>
            <a:chOff x="1065212" y="1752600"/>
            <a:chExt cx="9334500" cy="3581400"/>
          </a:xfrm>
        </p:grpSpPr>
        <p:pic>
          <p:nvPicPr>
            <p:cNvPr id="16" name="Picture 15" descr="3a762091c6d9fb10d75ed9793d3beb29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212" y="1752600"/>
              <a:ext cx="4571999" cy="3581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 descr="वसंत-ऋतु-का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7212" y="1752600"/>
              <a:ext cx="4762500" cy="35718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Rectangle 19"/>
          <p:cNvSpPr/>
          <p:nvPr/>
        </p:nvSpPr>
        <p:spPr>
          <a:xfrm>
            <a:off x="1827221" y="381000"/>
            <a:ext cx="8521869" cy="1107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2" tIns="45716" rIns="91432" bIns="45716">
            <a:spAutoFit/>
          </a:bodyPr>
          <a:lstStyle/>
          <a:p>
            <a:r>
              <a:rPr lang="as-IN" sz="6600" b="1" dirty="0" smtClean="0"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66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84212" y="381000"/>
          <a:ext cx="10896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CF8366-AFC9-4254-B292-632A3A454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226701-6EA9-4488-9A74-0DBB38D09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6E4892-7BFF-44CE-9C5D-2F847A6BC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F98C99-7076-43A9-B5FE-ABE304FEC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9C8F48-D4FC-4AA5-BA2E-176F85E29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812" y="2819400"/>
            <a:ext cx="10971212" cy="35394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ডাকসুর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আহবানে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১৪ই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জানুয়ারি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সমগ্র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হরতাল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পালিত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১৮ই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জানুয়ারি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পুলিশি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নির্যাতনের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প্রতিবাদে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সংগ্রাম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পরিষদ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ধর্মঘট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পালন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২০শে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জানুয়ারি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নির্যাতনের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‍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প্রতিবাদে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ছাত্ররা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হরতাল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পালন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হরতাল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পালনকালে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ঢাকা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মেডিকেল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কলেজের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সামনে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ছাত্রনেতা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আসাদুজ্জামান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পুলিশের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গুলিতে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নিহত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আসাদের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হত্যার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প্রতিবাদে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২২,২৩ ও ২৪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তারিখে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ব্যাপক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কর্মসুচি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ঘোষিত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২৪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তারিখে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সারা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দেশে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হরতাল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চলাকালে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সর্বস্তরের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ব্যাপক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ঢল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নামে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অংশগ্রহণে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আন্দোলন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যেন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গণঅভ্যুত্থানে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রূপ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নেয়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pic>
        <p:nvPicPr>
          <p:cNvPr id="3" name="Picture 2" descr="Image result for à¦à¦¾à¦¤à§à¦°à¦¨à§à¦¤à¦¾ à¦à¦¸à¦¾à¦¦à§à¦à§à¦à¦¾à¦®à¦¾à¦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812" y="381000"/>
            <a:ext cx="3310646" cy="2390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012" y="3581400"/>
            <a:ext cx="11657012" cy="206210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পুলিশের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গুলিতে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নবম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শ্রেণির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কিশোর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মতিউর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নিহত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অসংখ্য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মানুষ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আহত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এরপর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ক্ষিপ্ত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জনতা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সরকারি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পত্রিকা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দৈনিক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মর্নিং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নিউজ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অফিসে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আগুন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লাগিয়ে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দেয়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ঢাকা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শহর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সরকারের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নিয়ন্ত্রনের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বাইরে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চলে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২৪শে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জুনুয়ারির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লাগাতার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আন্দোলন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হরতালে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বহু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মানুষ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পুলিশ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সেনাবাহিনীর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গুলিতে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নিহত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আহত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sp>
        <p:nvSpPr>
          <p:cNvPr id="21" name="AutoShape 2" descr="Image result for à¦à¦¿à¦¶à§à¦° à¦®à¦¤à¦¿à¦à¦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6" descr="Image result for à¦ªà¦¤à§à¦°à¦¿à¦à¦¾à§ à¦à¦à§à¦¨ à¦²à¦¾à¦à¦¾à¦¨à§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8" descr="Image result for à¦ªà¦¤à§à¦°à¦¿à¦à¦¾à§ à¦à¦à§à¦¨ à¦²à¦¾à¦à¦¾à¦¨à§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446212" y="381000"/>
            <a:ext cx="5486400" cy="3048000"/>
            <a:chOff x="838200" y="914400"/>
            <a:chExt cx="7391400" cy="3810001"/>
          </a:xfrm>
        </p:grpSpPr>
        <p:pic>
          <p:nvPicPr>
            <p:cNvPr id="25" name="Picture 4" descr="Image result for à¦à¦¿à¦¶à§à¦° à¦®à¦¤à¦¿à¦à¦°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5800" y="914400"/>
              <a:ext cx="3733800" cy="3733800"/>
            </a:xfrm>
            <a:prstGeom prst="rect">
              <a:avLst/>
            </a:prstGeom>
            <a:noFill/>
          </p:spPr>
        </p:pic>
        <p:pic>
          <p:nvPicPr>
            <p:cNvPr id="26" name="Picture 10" descr="Image result for à¦ªà¦¤à§à¦°à¦¿à¦à¦¾à§ à¦à¦à§à¦¨ à¦²à¦¾à¦à¦¾à¦¨à§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914400"/>
              <a:ext cx="3614187" cy="1828800"/>
            </a:xfrm>
            <a:prstGeom prst="rect">
              <a:avLst/>
            </a:prstGeom>
            <a:noFill/>
          </p:spPr>
        </p:pic>
        <p:pic>
          <p:nvPicPr>
            <p:cNvPr id="27" name="Picture 12" descr="Image result for à¦ªà¦¤à§à¦°à¦¿à¦à¦¾à§ à¦à¦à§à¦¨ à¦²à¦¾à¦à¦¾à¦¨à§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1" y="2819401"/>
              <a:ext cx="3733800" cy="1905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412" y="2971800"/>
            <a:ext cx="10972800" cy="304698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১৯৬৮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সালে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১৫ই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ফেব্রূয়ারি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ঢাকা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ক্যান্টনমেন্টে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ঐতিহাসিক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আগরতলা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মামলার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অন্যতম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অভিযুক্ত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সার্জেন্ট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জহুরুল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হককে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নৃশংসভাবে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গুলি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হত্যা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জহুরুল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হকের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হত্যার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প্রতিবাদে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১৬ই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ফেব্রূয়ারি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আন্দোলন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দাবানলের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মতো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ছড়িয়ে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পড়ে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জনতা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আগরতলা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মামলার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বিচারপতির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বাসভবনে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আগুন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ধরিয়ে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দেয়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অবস্থা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বেগতিক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দেখে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সরকার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ঢাকায়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কারফিউ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জারি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১৮ই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ফেব্রূয়ারি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সেনাবাহিনী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রাজশাহী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বিশ্ববিদ্যালয়ের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প্রক্টর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ড.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শামসুজ্জোহাকে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বেয়োনেট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চার্জ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হত্যা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3412" y="304800"/>
            <a:ext cx="4419600" cy="2590800"/>
            <a:chOff x="990600" y="914400"/>
            <a:chExt cx="7010399" cy="3429000"/>
          </a:xfrm>
        </p:grpSpPr>
        <p:pic>
          <p:nvPicPr>
            <p:cNvPr id="4" name="Picture 2" descr="Image result for à¦¸à¦¾à¦°à§à¦à§à¦¨à§à¦ à¦à¦¹à§à¦°à§à¦² à¦¹à¦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914400"/>
              <a:ext cx="2819400" cy="3429000"/>
            </a:xfrm>
            <a:prstGeom prst="rect">
              <a:avLst/>
            </a:prstGeom>
            <a:noFill/>
          </p:spPr>
        </p:pic>
        <p:pic>
          <p:nvPicPr>
            <p:cNvPr id="5" name="Picture 4" descr="Image result for à¦¡. à¦¶à¦¾à¦®à¦¸à§à¦à§à¦à§à¦¹à¦¾à¦à§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914400"/>
              <a:ext cx="4114799" cy="34290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 rot="16200000" flipH="1">
              <a:off x="3044498" y="2223901"/>
              <a:ext cx="2965623" cy="717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atin typeface="NikoshBAN" pitchFamily="2" charset="0"/>
                  <a:ea typeface="Verdana" pitchFamily="34" charset="0"/>
                  <a:cs typeface="NikoshBAN" pitchFamily="2" charset="0"/>
                </a:rPr>
                <a:t>ড. </a:t>
              </a:r>
              <a:r>
                <a:rPr lang="en-US" sz="3200" b="1" dirty="0" err="1" smtClean="0">
                  <a:latin typeface="NikoshBAN" pitchFamily="2" charset="0"/>
                  <a:ea typeface="Verdana" pitchFamily="34" charset="0"/>
                  <a:cs typeface="NikoshBAN" pitchFamily="2" charset="0"/>
                </a:rPr>
                <a:t>শামসুজ্জোহা</a:t>
              </a:r>
              <a:r>
                <a:rPr lang="en-US" sz="3200" b="1" dirty="0" smtClean="0">
                  <a:latin typeface="NikoshBAN" pitchFamily="2" charset="0"/>
                  <a:ea typeface="Verdana" pitchFamily="34" charset="0"/>
                  <a:cs typeface="NikoshBAN" pitchFamily="2" charset="0"/>
                </a:rPr>
                <a:t>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612" y="2590800"/>
            <a:ext cx="11277600" cy="255454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অবশেষে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খান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বিরোধী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দলের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নেতাদের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গোলটেবিল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বৈঠক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আহবান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করলে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নেতারা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প্রত্যাখ্যান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খান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বুঝতে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পারেন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আগরতলা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মামলা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প্রত্যাহার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অভিযুক্তদের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মুক্তি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দিলে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পরিস্থিতি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নিয়ন্ত্রণের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বাইরে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চলে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যাবে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অবশেষে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গণঅভ্যুত্থানের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চাপে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২১শে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ফেব্রূয়ারি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খান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ঘোষণা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দেন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পরবর্তী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প্রেসিডেন্ট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নির্বচেনে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প্রার্থী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হবেন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pic>
        <p:nvPicPr>
          <p:cNvPr id="3" name="Picture 2" descr="Image result for à¦à¦à§à§à¦¬ à¦à¦¾à¦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0012" y="381000"/>
            <a:ext cx="2667000" cy="2188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812" y="3505200"/>
            <a:ext cx="10666412" cy="206210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ঐতিহাসিক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আগরতলা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মামলা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বঙ্গবন্ধু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শেখ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মুজিবুর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রহমানের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মুক্তির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ঊনসত্তরের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গণআন্দোলন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রূপ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লাভ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২৩শে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ফেব্রূয়ারির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সংবর্ধনা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সভায়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বঙ্গবন্ধু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১১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দফা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দাবির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সমর্থন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ব্যক্ত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৬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দফা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ও ১১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দফা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বাস্তবায়নে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প্রতিশ্রুতি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দেন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সময়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তাঁকে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‘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বঙ্গবন্ধ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উপাধিতে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ভূষিত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pic>
        <p:nvPicPr>
          <p:cNvPr id="3" name="Picture 8" descr="Image result for à¦¶à§à¦ à¦®à§à¦à¦¿à¦¬à§à¦° à¦°à¦¹à¦®à¦¾à¦¨ photo"/>
          <p:cNvPicPr>
            <a:picLocks noChangeAspect="1" noChangeArrowheads="1"/>
          </p:cNvPicPr>
          <p:nvPr/>
        </p:nvPicPr>
        <p:blipFill>
          <a:blip r:embed="rId2" cstate="print"/>
          <a:srcRect l="20000" r="20000"/>
          <a:stretch>
            <a:fillRect/>
          </a:stretch>
        </p:blipFill>
        <p:spPr bwMode="auto">
          <a:xfrm>
            <a:off x="1598612" y="228600"/>
            <a:ext cx="3429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0412" y="1828800"/>
            <a:ext cx="10818812" cy="3196888"/>
          </a:xfrm>
          <a:prstGeom prst="flowChartMultidocumen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২৬শে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ফেব্রূয়ারি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খানের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বঙ্গবন্ধু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গোলটেবিল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বৈঠকে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৬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দফা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ও ১১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দফার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প্রশ্নে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অটল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থাকেন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এদিকে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পশ্চিম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পাকিস্তানেও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আইয়ুববিরোধী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আন্দোলন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ব্যাপক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আকার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ধারণ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গোলটেবিল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বৈঠকের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আলোচনা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বারবার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ব্যর্থ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হতে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পুরো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দেশে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আইন-শৃঙ্খলা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পরিস্থিতির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অবনতি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ঘটে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3200400"/>
            <a:ext cx="11123612" cy="206210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মার্চ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মাসে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সেনাবাহিনীর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গুলিতে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৯০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নিহত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অবশেষে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১০ই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মার্চের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বৈঠকে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খান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সংসদীয়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পদ্ধতি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প্রবর্তন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প্রাপ্তবয়স্কের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ভোটাধিকারের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ভিত্তিতে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নির্বাচনের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কথা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ঘোষণা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২২শে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মার্চ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খান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গভর্নর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মোনায়েম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খানকে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অপসারণ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তাতেও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গণআন্দোলন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থামানো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যায়নি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4412" y="457200"/>
            <a:ext cx="4038600" cy="2590800"/>
            <a:chOff x="990600" y="838200"/>
            <a:chExt cx="7086600" cy="3962400"/>
          </a:xfrm>
        </p:grpSpPr>
        <p:pic>
          <p:nvPicPr>
            <p:cNvPr id="4" name="Picture 4" descr="Image result for à¦à¦­à¦°à§à¦¨à¦° à¦®à§à¦¨à¦¾à§à§à¦® à¦à¦¾à¦¨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914400"/>
              <a:ext cx="3429000" cy="3886200"/>
            </a:xfrm>
            <a:prstGeom prst="rect">
              <a:avLst/>
            </a:prstGeom>
            <a:noFill/>
          </p:spPr>
        </p:pic>
        <p:pic>
          <p:nvPicPr>
            <p:cNvPr id="6" name="Picture 2" descr="Image result for à¦à¦à§à§à¦¬ à¦à¦¾à¦¨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838200"/>
              <a:ext cx="3429000" cy="3733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412" y="4343400"/>
            <a:ext cx="10971212" cy="107721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২৫শে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মার্চ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খান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সেনাপ্রধান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জেনারেল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ইয়াহিয়া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খানের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নিকট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ক্ষমতা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হস্তান্তর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এভাবে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আইয়ুববিরোধী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গণঅভ্যুত্থান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সফলতা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অর্জন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pic>
        <p:nvPicPr>
          <p:cNvPr id="3" name="Picture 2" descr="Image result for à¦à§à¦¨à¦¾à¦°à§à¦² à¦à§à¦¾à¦¹à¦¿à§à¦¾ à¦à¦¾à¦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8412" y="457200"/>
            <a:ext cx="4343400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04212" y="1828800"/>
            <a:ext cx="1205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ইয়াহিয়া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212" y="228600"/>
            <a:ext cx="19050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মুল্যায়ন</a:t>
            </a:r>
            <a:r>
              <a:rPr lang="en-US" sz="44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012" y="1295400"/>
            <a:ext cx="11353800" cy="255454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কখন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গণঅভ্যুত্থান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তারিখে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অসন্তোষ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মওলানা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ভাসানীর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নেতৃত্বে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গণআন্দোলনে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পরিণত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?</a:t>
            </a:r>
          </a:p>
          <a:p>
            <a:pPr algn="just"/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তারিখে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আওয়ামী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লীগ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‘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নির্যাতন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প্রতিরোধ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দিবস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পালন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?  </a:t>
            </a:r>
          </a:p>
          <a:p>
            <a:pPr algn="just"/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রাজনৈতিক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দল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মিলে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গণতান্ত্রিক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সংগ্রাম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পরিষদ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ডাক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নামক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মোর্চা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? </a:t>
            </a:r>
          </a:p>
          <a:p>
            <a:pPr algn="just"/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শেখ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মুজিবুর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রহমান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‘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বঙ্গবন্ধু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উপাধিতে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ভূষিত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হন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?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0412" y="4648200"/>
            <a:ext cx="1905000" cy="58477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1612" y="3886200"/>
            <a:ext cx="8458200" cy="255454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১। 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উঃ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১৯৬৯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উঃ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১৯৬৮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 </a:t>
            </a:r>
          </a:p>
          <a:p>
            <a:pPr algn="just"/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উঃ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১০ই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ডিসেম্বর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 </a:t>
            </a:r>
          </a:p>
          <a:p>
            <a:pPr algn="just"/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উঃ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৮টি </a:t>
            </a:r>
          </a:p>
          <a:p>
            <a:pPr algn="just"/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উঃ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১৯৬৯ </a:t>
            </a:r>
            <a:r>
              <a:rPr lang="en-US" sz="32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777" y="226333"/>
            <a:ext cx="2793272" cy="879163"/>
          </a:xfrm>
          <a:prstGeom prst="cloudCallout">
            <a:avLst>
              <a:gd name="adj1" fmla="val -3156"/>
              <a:gd name="adj2" fmla="val 11488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76200"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bn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GB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,(</a:t>
            </a:r>
            <a:r>
              <a:rPr lang="en-GB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GB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চারগাছ</a:t>
            </a:r>
            <a:r>
              <a:rPr lang="en-GB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এন.আই.ভূঁঞা</a:t>
            </a:r>
            <a:r>
              <a:rPr lang="en-GB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ডিগ্র্রি</a:t>
            </a:r>
            <a:r>
              <a:rPr lang="en-GB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GB" sz="3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কসবা,ব্রাহ্মণবাড়িয়া</a:t>
            </a:r>
            <a:endParaRPr lang="bn-IN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</a:t>
            </a:r>
            <a:r>
              <a:rPr lang="en-GB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01711107337</a:t>
            </a:r>
            <a:endParaRPr lang="bn-IN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GB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md.abdulazizsharker@gmail.com</a:t>
            </a:r>
            <a:endParaRPr lang="bn-IN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 w="76200">
            <a:solidFill>
              <a:schemeClr val="tx1"/>
            </a:solidFill>
            <a:prstDash val="sysDash"/>
          </a:ln>
        </p:spPr>
        <p:txBody>
          <a:bodyPr>
            <a:normAutofit fontScale="92500" lnSpcReduction="10000"/>
          </a:bodyPr>
          <a:lstStyle/>
          <a:p>
            <a:r>
              <a:rPr lang="bn-IN" sz="3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3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3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3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3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(2য় </a:t>
            </a:r>
            <a:r>
              <a:rPr lang="en-GB" sz="3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GB" sz="3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3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IN" sz="3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শিরোণামঃ</a:t>
            </a:r>
            <a:r>
              <a:rPr lang="en-US" sz="3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</a:t>
            </a:r>
            <a:r>
              <a:rPr lang="en-US" sz="3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উনসত্তরের</a:t>
            </a:r>
            <a:r>
              <a:rPr lang="en-US" sz="3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গণঅভ্যুত্থান</a:t>
            </a:r>
            <a:r>
              <a:rPr lang="en-US" sz="3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GB" sz="30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000" b="1" smtClean="0">
                <a:latin typeface="NikoshBAN" panose="02000000000000000000" pitchFamily="2" charset="0"/>
                <a:cs typeface="NikoshBAN" panose="02000000000000000000" pitchFamily="2" charset="0"/>
              </a:rPr>
              <a:t>24</a:t>
            </a:r>
            <a:r>
              <a:rPr lang="en-GB" sz="3000" b="1" smtClean="0">
                <a:latin typeface="NikoshBAN" panose="02000000000000000000" pitchFamily="2" charset="0"/>
                <a:cs typeface="NikoshBAN" panose="02000000000000000000" pitchFamily="2" charset="0"/>
              </a:rPr>
              <a:t>/0২/2021</a:t>
            </a:r>
            <a:endParaRPr lang="en-GB" sz="3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20200123_154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7988" y="163536"/>
            <a:ext cx="2094954" cy="1946721"/>
          </a:xfrm>
          <a:prstGeom prst="rect">
            <a:avLst/>
          </a:prstGeom>
        </p:spPr>
      </p:pic>
      <p:pic>
        <p:nvPicPr>
          <p:cNvPr id="8" name="Picture 7" descr="3137d70aa_84345.jpg"/>
          <p:cNvPicPr>
            <a:picLocks noChangeAspect="1"/>
          </p:cNvPicPr>
          <p:nvPr/>
        </p:nvPicPr>
        <p:blipFill>
          <a:blip r:embed="rId3" cstate="print"/>
          <a:srcRect l="9231" r="10769" b="16129"/>
          <a:stretch>
            <a:fillRect/>
          </a:stretch>
        </p:blipFill>
        <p:spPr>
          <a:xfrm>
            <a:off x="9268594" y="226335"/>
            <a:ext cx="1587087" cy="1811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i20160512075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5412" y="1295400"/>
            <a:ext cx="6629400" cy="3447288"/>
          </a:xfrm>
          <a:prstGeom prst="rect">
            <a:avLst/>
          </a:prstGeom>
        </p:spPr>
      </p:pic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3" cstate="print"/>
          <a:srcRect l="26191" t="10667" r="26190" b="36000"/>
          <a:stretch>
            <a:fillRect/>
          </a:stretch>
        </p:blipFill>
        <p:spPr>
          <a:xfrm>
            <a:off x="4341812" y="0"/>
            <a:ext cx="37338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Multidocument 3"/>
          <p:cNvSpPr/>
          <p:nvPr/>
        </p:nvSpPr>
        <p:spPr>
          <a:xfrm>
            <a:off x="684212" y="4876800"/>
            <a:ext cx="11277600" cy="731808"/>
          </a:xfrm>
          <a:prstGeom prst="flowChartMultidocumen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lIns="91432" tIns="45716" rIns="91432" bIns="45716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1.উনসত্তরের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গণঅভ্যুত্থানের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march_BG20200326001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12" y="1219200"/>
            <a:ext cx="8148638" cy="4495800"/>
          </a:xfrm>
          <a:prstGeom prst="rect">
            <a:avLst/>
          </a:prstGeom>
        </p:spPr>
      </p:pic>
      <p:sp>
        <p:nvSpPr>
          <p:cNvPr id="3" name="Flowchart: Multidocument 2"/>
          <p:cNvSpPr/>
          <p:nvPr/>
        </p:nvSpPr>
        <p:spPr>
          <a:xfrm>
            <a:off x="4037022" y="381009"/>
            <a:ext cx="4320949" cy="1039941"/>
          </a:xfrm>
          <a:prstGeom prst="flowChartMultidocument">
            <a:avLst/>
          </a:prstGeom>
          <a:solidFill>
            <a:srgbClr val="00B050"/>
          </a:solidFill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হাফেজ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012" y="1295400"/>
            <a:ext cx="105918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কার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পতনের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দুই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অংশের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মানুষ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প্রথমবারের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মতো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একসাথে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আন্দোলনে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?  </a:t>
            </a:r>
            <a:endParaRPr lang="en-US" sz="2800" b="1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9012" y="2362200"/>
            <a:ext cx="5040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প্রেসিডেন্ট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খানের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পতনের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pic>
        <p:nvPicPr>
          <p:cNvPr id="1026" name="Picture 2" descr="Image result for প্রেসিডেন্ট আইয়ুব খা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0412" y="1905000"/>
            <a:ext cx="2994060" cy="24903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5612" y="5105400"/>
            <a:ext cx="11201400" cy="107721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কখন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গণআন্দোলনে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সার্জেন্ট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জহুরুল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হক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ঢাকা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বিশ্ববিদ্যালয়ের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অধ্যাপক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শামসুজ্জোহা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ছাত্রনেতা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আসাদুজ্জামান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নিহত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? </a:t>
            </a:r>
            <a:endParaRPr lang="en-US" sz="3200" b="1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pic>
        <p:nvPicPr>
          <p:cNvPr id="6" name="Picture 4" descr="http://cdn.risingbd.com/media/imgAll/2017December/bg/Joha20180218080352.jpg"/>
          <p:cNvPicPr>
            <a:picLocks noChangeAspect="1" noChangeArrowheads="1"/>
          </p:cNvPicPr>
          <p:nvPr/>
        </p:nvPicPr>
        <p:blipFill>
          <a:blip r:embed="rId3" cstate="print"/>
          <a:srcRect l="17857" r="17857"/>
          <a:stretch>
            <a:fillRect/>
          </a:stretch>
        </p:blipFill>
        <p:spPr bwMode="auto">
          <a:xfrm>
            <a:off x="608012" y="3124200"/>
            <a:ext cx="1371600" cy="1447800"/>
          </a:xfrm>
          <a:prstGeom prst="rect">
            <a:avLst/>
          </a:prstGeom>
          <a:noFill/>
        </p:spPr>
      </p:pic>
      <p:pic>
        <p:nvPicPr>
          <p:cNvPr id="7" name="Picture 8" descr="Image result for à¦à¦¾à¦¤à§à¦°à¦¨à§à¦¤à¦¾ à¦à¦¸à¦¾à¦¦à§à¦à§à¦à¦¾à¦®à¦¾à¦¨"/>
          <p:cNvPicPr>
            <a:picLocks noChangeAspect="1" noChangeArrowheads="1"/>
          </p:cNvPicPr>
          <p:nvPr/>
        </p:nvPicPr>
        <p:blipFill>
          <a:blip r:embed="rId4" cstate="print"/>
          <a:srcRect l="24727" r="23454"/>
          <a:stretch>
            <a:fillRect/>
          </a:stretch>
        </p:blipFill>
        <p:spPr bwMode="auto">
          <a:xfrm>
            <a:off x="6704012" y="2971800"/>
            <a:ext cx="1600200" cy="1447800"/>
          </a:xfrm>
          <a:prstGeom prst="rect">
            <a:avLst/>
          </a:prstGeom>
          <a:noFill/>
        </p:spPr>
      </p:pic>
      <p:sp>
        <p:nvSpPr>
          <p:cNvPr id="8" name="Left Arrow 7"/>
          <p:cNvSpPr/>
          <p:nvPr/>
        </p:nvSpPr>
        <p:spPr>
          <a:xfrm>
            <a:off x="1979612" y="3200400"/>
            <a:ext cx="2133600" cy="1161633"/>
          </a:xfrm>
          <a:prstGeom prst="leftArrow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শামসুজ্জোহা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113212" y="3200400"/>
            <a:ext cx="2667000" cy="1161633"/>
          </a:xfrm>
          <a:prstGeom prst="rightArrow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/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আসাদুজ্জামান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9412" y="381000"/>
            <a:ext cx="3733800" cy="5847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১৯৬৯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গণআন্দোলনে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8" grpId="0" animBg="1"/>
      <p:bldP spid="9" grpId="0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9212" y="609600"/>
            <a:ext cx="73914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পাঠের</a:t>
            </a:r>
            <a:r>
              <a:rPr lang="en-US" sz="4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বিষয়</a:t>
            </a:r>
            <a:r>
              <a:rPr lang="en-US" sz="4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---</a:t>
            </a:r>
            <a:endParaRPr lang="en-US" sz="4800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65412" y="1447800"/>
            <a:ext cx="7391400" cy="1168539"/>
          </a:xfrm>
          <a:prstGeom prst="flowChartTerminator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১৯৬৯ </a:t>
            </a:r>
            <a:r>
              <a:rPr lang="en-US" sz="4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সালের</a:t>
            </a:r>
            <a:r>
              <a:rPr lang="en-US" sz="4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গণঅভ্যুত্থান</a:t>
            </a:r>
            <a:r>
              <a:rPr lang="en-US" sz="48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pic>
        <p:nvPicPr>
          <p:cNvPr id="4" name="Picture 4" descr="Image result for à§¬à§¯ à¦à¦° à¦à¦£à¦à¦­à§à¦¯à§à¦¤à§à¦¥à¦¾à¦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1612" y="2590800"/>
            <a:ext cx="70863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3212" y="457200"/>
            <a:ext cx="4343400" cy="1226939"/>
          </a:xfrm>
          <a:prstGeom prst="horizontalScroll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শিখনফল</a:t>
            </a:r>
            <a:r>
              <a:rPr lang="en-US" sz="54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012" y="2362200"/>
            <a:ext cx="11734800" cy="2195453"/>
          </a:xfrm>
          <a:prstGeom prst="flowChartMultidocumen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---------------</a:t>
            </a:r>
          </a:p>
          <a:p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১। ১৯৬৯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সালের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গণঅভ্যুত্থানের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পেক্ষাপট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</a:p>
          <a:p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২। ১৯৬৯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সালের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গণঅভ্যুত্থানের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ফলাফল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2" y="3352800"/>
            <a:ext cx="10971212" cy="255454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১৯৬৮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নভেম্বর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মাসে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অসন্তোষকে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কেন্দ্র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আন্দোলন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দানা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বাধেঁ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একসময়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ছড়িয়ে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পড়ে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শহর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গ্রামের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শ্রমিক-কৃষক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সাধারণ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মাঝে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প্রেসিডেন্ট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খানের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স্বৈরশাসনের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বিরুদ্ধে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গড়ে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ওঠে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দুর্বার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আন্দোলন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যা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ঊনসত্তরের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গণঅভ্যুত্থান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পরিচিতি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আইয়ুব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খানের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পতনকে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কেন্দ্র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দুই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অংশের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মানুষ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প্রথমবারের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মতো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একসাথে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আন্দোলনে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নামে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2" descr="Image result for à¦à¦à§à§à¦¬ à¦à¦¾à¦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2612" y="152400"/>
            <a:ext cx="2253337" cy="3124200"/>
          </a:xfrm>
          <a:prstGeom prst="rect">
            <a:avLst/>
          </a:prstGeom>
          <a:noFill/>
        </p:spPr>
      </p:pic>
      <p:pic>
        <p:nvPicPr>
          <p:cNvPr id="5" name="Picture 2" descr="Image result for à§¬à§¯ à¦à¦° à¦à¦£à¦à¦­à§à¦¯à§à¦¤à§à¦¥à¦¾à¦¨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8412" y="152400"/>
            <a:ext cx="3150871" cy="3068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212" y="2590800"/>
            <a:ext cx="10439399" cy="3046988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১৯৬৮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নভেম্বর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মাসের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অসন্তোষ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মওলানা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ভাসানীর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নেতৃত্বে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গণআন্দোলনে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পরিণত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৬ই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ডিসেম্বর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‘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জুলুম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প্রতিরোধ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দিবস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পালনের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ন্যাশনাল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আওয়ামী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পার্টি,পূর্ব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শ্রমিক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ফেডারেশন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কৃষক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সমিতি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যৌথ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সর্মসূচি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পল্টন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ময়দানে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জনসভার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আয়োজন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জনসভার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বিরাট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মিছিল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গভর্নর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হাউস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ঘেরাও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সেখানে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মিছিলকারীদের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পুলিশের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ব্যাপক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সংঘর্ষ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হলে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মওলানা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ভাসানী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ঢাকা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শহরে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হরতাল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আহবান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pic>
        <p:nvPicPr>
          <p:cNvPr id="3" name="Picture 2" descr="Image result for à¦®à¦à¦²à¦¾à¦¨à¦¾ à¦­à¦¾à¦¸à¦¾à¦¨à§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212" y="457200"/>
            <a:ext cx="3123787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212" y="2133600"/>
            <a:ext cx="10361612" cy="353943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১৯৬৯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৪ঠা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জানুয়ারি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ইউনিয়ন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(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মতিয়া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মেনন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গ্রূপ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),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ছাত্রলীগ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ডাকসুর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নেতৃবৃন্দ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মিলে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‘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সর্বদলীয়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সংগ্রাম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পরিষদ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গঠন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সংগ্রাম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পরিষদ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বঙ্গবন্ধুর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দফার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মিলিয়ে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আরও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কয়েকটি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দাবি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১১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দফা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দাবি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পেশ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অচিরেই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১১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দফা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দাবিকে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আপমর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বাঙালি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সমর্থন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দ্রুত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কর্মসুচিকে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কেন্দ্র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বিরোধী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দলগুলোর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ঐক্য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প্রতিষ্ঠিত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৮ই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জানুয়ারি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পাকিস্তানের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৮টি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রাজনৈতিক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দল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মিলে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‘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গণতান্ত্রিক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সংগ্রাম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পরিষদ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’ (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ডাক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)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নামক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মোর্চা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গঠন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৮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দফা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দাবি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পেশ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6212" y="381000"/>
            <a:ext cx="3125788" cy="1752600"/>
            <a:chOff x="838200" y="838200"/>
            <a:chExt cx="7391400" cy="3429001"/>
          </a:xfrm>
        </p:grpSpPr>
        <p:pic>
          <p:nvPicPr>
            <p:cNvPr id="4" name="Picture 2" descr="Image result for à¦®à¦¤à¦¿à¦¯à¦¼à¦¾ à¦à§à¦§à§à¦°à§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838201"/>
              <a:ext cx="3657600" cy="3429000"/>
            </a:xfrm>
            <a:prstGeom prst="rect">
              <a:avLst/>
            </a:prstGeom>
            <a:noFill/>
          </p:spPr>
        </p:pic>
        <p:pic>
          <p:nvPicPr>
            <p:cNvPr id="5" name="Picture 8" descr="Image result for à¦®à§à¦¨à¦¨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838200"/>
              <a:ext cx="3581400" cy="3429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84212" y="304800"/>
          <a:ext cx="10972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 rot="17574256">
            <a:off x="674053" y="4239197"/>
            <a:ext cx="4038600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ছাত্রদের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১১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দফা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ছিল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Verdana" pitchFamily="34" charset="0"/>
                <a:cs typeface="NikoshBAN" pitchFamily="2" charset="0"/>
              </a:rPr>
              <a:t>নিম্নরূপঃ</a:t>
            </a:r>
            <a:r>
              <a:rPr lang="en-US" sz="3200" b="1" dirty="0" smtClean="0">
                <a:latin typeface="NikoshBAN" pitchFamily="2" charset="0"/>
                <a:ea typeface="Verdana" pitchFamily="34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CF8366-AFC9-4254-B292-632A3A454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226701-6EA9-4488-9A74-0DBB38D09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6E4892-7BFF-44CE-9C5D-2F847A6BC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F98C99-7076-43A9-B5FE-ABE304FEC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9C8F48-D4FC-4AA5-BA2E-176F85E29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8F821A-0059-4E9E-AB56-6A453C71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E7BFF4-6A33-4DE1-8696-30E934686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63995D-890F-43E9-B3CB-03CFBC81C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951</Words>
  <Application>Microsoft Office PowerPoint</Application>
  <PresentationFormat>Custom</PresentationFormat>
  <Paragraphs>63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ABDUL AZIZ SHARKER</dc:creator>
  <cp:lastModifiedBy>MD. ABDUL AZIZ SHARKER</cp:lastModifiedBy>
  <cp:revision>23</cp:revision>
  <dcterms:created xsi:type="dcterms:W3CDTF">2021-02-09T05:02:35Z</dcterms:created>
  <dcterms:modified xsi:type="dcterms:W3CDTF">2021-02-25T17:34:13Z</dcterms:modified>
</cp:coreProperties>
</file>