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74" r:id="rId2"/>
    <p:sldId id="386" r:id="rId3"/>
    <p:sldId id="407" r:id="rId4"/>
    <p:sldId id="387" r:id="rId5"/>
    <p:sldId id="388" r:id="rId6"/>
    <p:sldId id="389" r:id="rId7"/>
    <p:sldId id="392" r:id="rId8"/>
    <p:sldId id="393" r:id="rId9"/>
    <p:sldId id="394" r:id="rId10"/>
    <p:sldId id="408" r:id="rId11"/>
    <p:sldId id="409" r:id="rId12"/>
    <p:sldId id="400" r:id="rId13"/>
    <p:sldId id="403" r:id="rId14"/>
    <p:sldId id="404" r:id="rId15"/>
    <p:sldId id="405" r:id="rId16"/>
    <p:sldId id="406"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61" d="100"/>
          <a:sy n="61" d="100"/>
        </p:scale>
        <p:origin x="-1554"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64986-5567-4AED-9736-FF3B5170A76E}" type="datetimeFigureOut">
              <a:rPr lang="en-US" smtClean="0"/>
              <a:pPr/>
              <a:t>2/25/2021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5AFCBE-79C4-495F-9EE9-9ABFDDC879E6}" type="slidenum">
              <a:rPr lang="en-US" smtClean="0"/>
              <a:pPr/>
              <a:t>‹#›</a:t>
            </a:fld>
            <a:endParaRPr lang="en-US"/>
          </a:p>
        </p:txBody>
      </p:sp>
    </p:spTree>
    <p:extLst>
      <p:ext uri="{BB962C8B-B14F-4D97-AF65-F5344CB8AC3E}">
        <p14:creationId xmlns:p14="http://schemas.microsoft.com/office/powerpoint/2010/main" val="426127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a:t>
            </a:r>
            <a:r>
              <a:rPr lang="bn-BD" baseline="0" dirty="0" smtClean="0"/>
              <a:t> স্লাইডটিতে </a:t>
            </a:r>
            <a:r>
              <a:rPr lang="bn-BD" dirty="0" smtClean="0"/>
              <a:t>শিক্ষক শিক্ষার্থীদের</a:t>
            </a:r>
            <a:r>
              <a:rPr lang="bn-BD" baseline="0" dirty="0" smtClean="0"/>
              <a:t> প্রশ্নত্তোরের মাধ্যমে পাঠঘোষণা করবেন ।</a:t>
            </a:r>
            <a:endParaRPr lang="en-US" dirty="0"/>
          </a:p>
        </p:txBody>
      </p:sp>
      <p:sp>
        <p:nvSpPr>
          <p:cNvPr id="4" name="Slide Number Placeholder 3"/>
          <p:cNvSpPr>
            <a:spLocks noGrp="1"/>
          </p:cNvSpPr>
          <p:nvPr>
            <p:ph type="sldNum" sz="quarter" idx="10"/>
          </p:nvPr>
        </p:nvSpPr>
        <p:spPr/>
        <p:txBody>
          <a:bodyPr/>
          <a:lstStyle/>
          <a:p>
            <a:fld id="{A737EB45-1A56-4D89-B1D0-E180CA8BC3B3}"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স্লাইডের</a:t>
            </a:r>
            <a:r>
              <a:rPr lang="bn-BD" baseline="0" dirty="0" smtClean="0"/>
              <a:t> বাটনগুলি অফ অন সিষ্টেমে কাজ করবে । প্রথমবার ক্লিক করলে উত্তর আসবে দ্বিতীয় ক্লিক করলে চলে যাবে । স্লাইডটি প্রশ্নত্তোরের মাধ্যমে উপস্থাপন হবে ।</a:t>
            </a:r>
            <a:endParaRPr lang="en-US" dirty="0" smtClean="0"/>
          </a:p>
          <a:p>
            <a:endParaRPr lang="en-US" dirty="0"/>
          </a:p>
        </p:txBody>
      </p:sp>
      <p:sp>
        <p:nvSpPr>
          <p:cNvPr id="4" name="Slide Number Placeholder 3"/>
          <p:cNvSpPr>
            <a:spLocks noGrp="1"/>
          </p:cNvSpPr>
          <p:nvPr>
            <p:ph type="sldNum" sz="quarter" idx="10"/>
          </p:nvPr>
        </p:nvSpPr>
        <p:spPr/>
        <p:txBody>
          <a:bodyPr/>
          <a:lstStyle/>
          <a:p>
            <a:fld id="{A737EB45-1A56-4D89-B1D0-E180CA8BC3B3}"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599275-A4C8-4427-8A4C-E60F3C90C3B1}"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50D31-5C68-47EA-B733-7BEC0D100B6A}" type="slidenum">
              <a:rPr lang="en-US" smtClean="0"/>
              <a:pPr/>
              <a:t>‹#›</a:t>
            </a:fld>
            <a:endParaRPr lang="en-US"/>
          </a:p>
        </p:txBody>
      </p:sp>
    </p:spTree>
    <p:extLst>
      <p:ext uri="{BB962C8B-B14F-4D97-AF65-F5344CB8AC3E}">
        <p14:creationId xmlns:p14="http://schemas.microsoft.com/office/powerpoint/2010/main" val="312219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99275-A4C8-4427-8A4C-E60F3C90C3B1}"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50D31-5C68-47EA-B733-7BEC0D100B6A}" type="slidenum">
              <a:rPr lang="en-US" smtClean="0"/>
              <a:pPr/>
              <a:t>‹#›</a:t>
            </a:fld>
            <a:endParaRPr lang="en-US"/>
          </a:p>
        </p:txBody>
      </p:sp>
    </p:spTree>
    <p:extLst>
      <p:ext uri="{BB962C8B-B14F-4D97-AF65-F5344CB8AC3E}">
        <p14:creationId xmlns:p14="http://schemas.microsoft.com/office/powerpoint/2010/main" val="253564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99275-A4C8-4427-8A4C-E60F3C90C3B1}"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50D31-5C68-47EA-B733-7BEC0D100B6A}" type="slidenum">
              <a:rPr lang="en-US" smtClean="0"/>
              <a:pPr/>
              <a:t>‹#›</a:t>
            </a:fld>
            <a:endParaRPr lang="en-US"/>
          </a:p>
        </p:txBody>
      </p:sp>
    </p:spTree>
    <p:extLst>
      <p:ext uri="{BB962C8B-B14F-4D97-AF65-F5344CB8AC3E}">
        <p14:creationId xmlns:p14="http://schemas.microsoft.com/office/powerpoint/2010/main" val="61276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99275-A4C8-4427-8A4C-E60F3C90C3B1}"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50D31-5C68-47EA-B733-7BEC0D100B6A}" type="slidenum">
              <a:rPr lang="en-US" smtClean="0"/>
              <a:pPr/>
              <a:t>‹#›</a:t>
            </a:fld>
            <a:endParaRPr lang="en-US"/>
          </a:p>
        </p:txBody>
      </p:sp>
    </p:spTree>
    <p:extLst>
      <p:ext uri="{BB962C8B-B14F-4D97-AF65-F5344CB8AC3E}">
        <p14:creationId xmlns:p14="http://schemas.microsoft.com/office/powerpoint/2010/main" val="406284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99275-A4C8-4427-8A4C-E60F3C90C3B1}"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50D31-5C68-47EA-B733-7BEC0D100B6A}" type="slidenum">
              <a:rPr lang="en-US" smtClean="0"/>
              <a:pPr/>
              <a:t>‹#›</a:t>
            </a:fld>
            <a:endParaRPr lang="en-US"/>
          </a:p>
        </p:txBody>
      </p:sp>
    </p:spTree>
    <p:extLst>
      <p:ext uri="{BB962C8B-B14F-4D97-AF65-F5344CB8AC3E}">
        <p14:creationId xmlns:p14="http://schemas.microsoft.com/office/powerpoint/2010/main" val="160500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599275-A4C8-4427-8A4C-E60F3C90C3B1}"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50D31-5C68-47EA-B733-7BEC0D100B6A}" type="slidenum">
              <a:rPr lang="en-US" smtClean="0"/>
              <a:pPr/>
              <a:t>‹#›</a:t>
            </a:fld>
            <a:endParaRPr lang="en-US"/>
          </a:p>
        </p:txBody>
      </p:sp>
    </p:spTree>
    <p:extLst>
      <p:ext uri="{BB962C8B-B14F-4D97-AF65-F5344CB8AC3E}">
        <p14:creationId xmlns:p14="http://schemas.microsoft.com/office/powerpoint/2010/main" val="92586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599275-A4C8-4427-8A4C-E60F3C90C3B1}" type="datetimeFigureOut">
              <a:rPr lang="en-US" smtClean="0"/>
              <a:pPr/>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50D31-5C68-47EA-B733-7BEC0D100B6A}" type="slidenum">
              <a:rPr lang="en-US" smtClean="0"/>
              <a:pPr/>
              <a:t>‹#›</a:t>
            </a:fld>
            <a:endParaRPr lang="en-US"/>
          </a:p>
        </p:txBody>
      </p:sp>
    </p:spTree>
    <p:extLst>
      <p:ext uri="{BB962C8B-B14F-4D97-AF65-F5344CB8AC3E}">
        <p14:creationId xmlns:p14="http://schemas.microsoft.com/office/powerpoint/2010/main" val="173899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599275-A4C8-4427-8A4C-E60F3C90C3B1}" type="datetimeFigureOut">
              <a:rPr lang="en-US" smtClean="0"/>
              <a:pPr/>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50D31-5C68-47EA-B733-7BEC0D100B6A}" type="slidenum">
              <a:rPr lang="en-US" smtClean="0"/>
              <a:pPr/>
              <a:t>‹#›</a:t>
            </a:fld>
            <a:endParaRPr lang="en-US"/>
          </a:p>
        </p:txBody>
      </p:sp>
    </p:spTree>
    <p:extLst>
      <p:ext uri="{BB962C8B-B14F-4D97-AF65-F5344CB8AC3E}">
        <p14:creationId xmlns:p14="http://schemas.microsoft.com/office/powerpoint/2010/main" val="184172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rame 3"/>
          <p:cNvSpPr/>
          <p:nvPr userDrawn="1"/>
        </p:nvSpPr>
        <p:spPr>
          <a:xfrm>
            <a:off x="0" y="0"/>
            <a:ext cx="9144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userDrawn="1"/>
        </p:nvSpPr>
        <p:spPr>
          <a:xfrm>
            <a:off x="429490" y="429490"/>
            <a:ext cx="1551710" cy="1551710"/>
          </a:xfrm>
          <a:prstGeom prst="halfFrame">
            <a:avLst>
              <a:gd name="adj1" fmla="val 28869"/>
              <a:gd name="adj2" fmla="val 28869"/>
            </a:avLst>
          </a:prstGeom>
          <a:blipFill>
            <a:blip r:embed="rId3" cstate="prin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userDrawn="1"/>
        </p:nvSpPr>
        <p:spPr>
          <a:xfrm rot="16200000">
            <a:off x="429490" y="4869875"/>
            <a:ext cx="1551710" cy="1551710"/>
          </a:xfrm>
          <a:prstGeom prst="halfFrame">
            <a:avLst>
              <a:gd name="adj1" fmla="val 28869"/>
              <a:gd name="adj2" fmla="val 28869"/>
            </a:avLst>
          </a:prstGeom>
          <a:blipFill>
            <a:blip r:embed="rId3" cstate="prin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userDrawn="1"/>
        </p:nvSpPr>
        <p:spPr>
          <a:xfrm rot="5400000">
            <a:off x="7190510" y="443345"/>
            <a:ext cx="1551710" cy="1551710"/>
          </a:xfrm>
          <a:prstGeom prst="halfFrame">
            <a:avLst>
              <a:gd name="adj1" fmla="val 28869"/>
              <a:gd name="adj2" fmla="val 28869"/>
            </a:avLst>
          </a:prstGeom>
          <a:blipFill>
            <a:blip r:embed="rId4" cstate="prin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userDrawn="1"/>
        </p:nvSpPr>
        <p:spPr>
          <a:xfrm rot="10800000">
            <a:off x="7190510" y="4869875"/>
            <a:ext cx="1551710" cy="1551710"/>
          </a:xfrm>
          <a:prstGeom prst="halfFrame">
            <a:avLst>
              <a:gd name="adj1" fmla="val 28869"/>
              <a:gd name="adj2" fmla="val 28869"/>
            </a:avLst>
          </a:prstGeom>
          <a:blipFill>
            <a:blip r:embed="rId3" cstate="prin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29955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99275-A4C8-4427-8A4C-E60F3C90C3B1}"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50D31-5C68-47EA-B733-7BEC0D100B6A}" type="slidenum">
              <a:rPr lang="en-US" smtClean="0"/>
              <a:pPr/>
              <a:t>‹#›</a:t>
            </a:fld>
            <a:endParaRPr lang="en-US"/>
          </a:p>
        </p:txBody>
      </p:sp>
    </p:spTree>
    <p:extLst>
      <p:ext uri="{BB962C8B-B14F-4D97-AF65-F5344CB8AC3E}">
        <p14:creationId xmlns:p14="http://schemas.microsoft.com/office/powerpoint/2010/main" val="71885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99275-A4C8-4427-8A4C-E60F3C90C3B1}"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50D31-5C68-47EA-B733-7BEC0D100B6A}" type="slidenum">
              <a:rPr lang="en-US" smtClean="0"/>
              <a:pPr/>
              <a:t>‹#›</a:t>
            </a:fld>
            <a:endParaRPr lang="en-US"/>
          </a:p>
        </p:txBody>
      </p:sp>
    </p:spTree>
    <p:extLst>
      <p:ext uri="{BB962C8B-B14F-4D97-AF65-F5344CB8AC3E}">
        <p14:creationId xmlns:p14="http://schemas.microsoft.com/office/powerpoint/2010/main" val="398702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99275-A4C8-4427-8A4C-E60F3C90C3B1}" type="datetimeFigureOut">
              <a:rPr lang="en-US" smtClean="0"/>
              <a:pPr/>
              <a:t>2/25/2021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50D31-5C68-47EA-B733-7BEC0D100B6A}" type="slidenum">
              <a:rPr lang="en-US" smtClean="0"/>
              <a:pPr/>
              <a:t>‹#›</a:t>
            </a:fld>
            <a:endParaRPr lang="en-US"/>
          </a:p>
        </p:txBody>
      </p:sp>
    </p:spTree>
    <p:extLst>
      <p:ext uri="{BB962C8B-B14F-4D97-AF65-F5344CB8AC3E}">
        <p14:creationId xmlns:p14="http://schemas.microsoft.com/office/powerpoint/2010/main" val="2686451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banglamail24.com/wp-content/uploads/2014/08/3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925698" cy="44624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4"/>
          <p:cNvSpPr txBox="1">
            <a:spLocks noChangeArrowheads="1"/>
          </p:cNvSpPr>
          <p:nvPr/>
        </p:nvSpPr>
        <p:spPr>
          <a:xfrm>
            <a:off x="990600" y="3200400"/>
            <a:ext cx="6989970" cy="791845"/>
          </a:xfrm>
          <a:prstGeom prst="rect">
            <a:avLst/>
          </a:prstGeom>
          <a:ln>
            <a:no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6000" b="1" kern="10"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ألسّلام عليكم ورحمة الله</a:t>
            </a:r>
            <a:endParaRPr lang="en-US" sz="6000" b="1" kern="10"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2881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95400"/>
            <a:ext cx="6172200" cy="42672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r"/>
            <a:r>
              <a:rPr lang="ar-SA" sz="3200" dirty="0" smtClean="0">
                <a:latin typeface="NikoshBAN" pitchFamily="2" charset="0"/>
                <a:cs typeface="NikoshBAN" pitchFamily="2" charset="0"/>
              </a:rPr>
              <a:t>وتستطيع المنظمة نظراً لطابعها الدولي الفريد والصلاحيات الممنوحة في ميثاق تأسيسها ، أن تتخذ إجراءات بشأن نطاق واسع من القضايا. كما أنها توفر منتدي للدول ال 193 ألأعضاء فيها لتعبير فيه عن ارائها من خلال الجمعية العامة ومجلس الأمن والمجلس الإقتصادي والإجتماعي وغيرها من الأجهزة واللجان.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600200"/>
            <a:ext cx="5943600" cy="3733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r"/>
            <a:r>
              <a:rPr lang="ar-SA" sz="3200" dirty="0" smtClean="0">
                <a:latin typeface="NikoshBAN" pitchFamily="2" charset="0"/>
                <a:cs typeface="NikoshBAN" pitchFamily="2" charset="0"/>
              </a:rPr>
              <a:t>ويصل عمل الأمم المتحدة إلي كل ركن من أركان المعمورة . وعلي الرغم من أنه يعرف جيداً عن الأمم المتحدة عملها في مجالات حفظ السلام وبناء السلام ومنع النزاعات والمساعدة الإنسانية.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4038600"/>
            <a:ext cx="3014666" cy="584775"/>
          </a:xfrm>
          <a:prstGeom prst="rect">
            <a:avLst/>
          </a:prstGeom>
          <a:noFill/>
          <a:ln>
            <a:noFill/>
          </a:ln>
        </p:spPr>
        <p:txBody>
          <a:bodyPr wrap="square" rtlCol="0">
            <a:spAutoFit/>
          </a:bodyPr>
          <a:lstStyle/>
          <a:p>
            <a:pPr algn="r"/>
            <a:r>
              <a:rPr lang="ar-SA" sz="3200" b="1" dirty="0" smtClean="0">
                <a:solidFill>
                  <a:srgbClr val="00FF00"/>
                </a:solidFill>
              </a:rPr>
              <a:t>حقق الألفاظ التالية :</a:t>
            </a:r>
            <a:endParaRPr lang="en-US" sz="3200" b="1" dirty="0">
              <a:solidFill>
                <a:srgbClr val="00FF00"/>
              </a:solidFill>
            </a:endParaRPr>
          </a:p>
        </p:txBody>
      </p:sp>
      <p:sp>
        <p:nvSpPr>
          <p:cNvPr id="3" name="TextBox 2"/>
          <p:cNvSpPr txBox="1"/>
          <p:nvPr/>
        </p:nvSpPr>
        <p:spPr>
          <a:xfrm>
            <a:off x="2667000" y="4724400"/>
            <a:ext cx="4714908" cy="584775"/>
          </a:xfrm>
          <a:prstGeom prst="rect">
            <a:avLst/>
          </a:prstGeom>
          <a:noFill/>
          <a:ln>
            <a:noFill/>
          </a:ln>
        </p:spPr>
        <p:txBody>
          <a:bodyPr wrap="square" rtlCol="0">
            <a:spAutoFit/>
          </a:bodyPr>
          <a:lstStyle/>
          <a:p>
            <a:pPr algn="ctr"/>
            <a:r>
              <a:rPr lang="ar-SA" sz="3200" dirty="0" smtClean="0"/>
              <a:t>يَصلُ، تتّخذ، مُنظّمة.</a:t>
            </a:r>
            <a:endParaRPr lang="en-US" sz="3200" dirty="0"/>
          </a:p>
        </p:txBody>
      </p:sp>
      <p:pic>
        <p:nvPicPr>
          <p:cNvPr id="4" name="Picture 3" descr="123.jpg"/>
          <p:cNvPicPr>
            <a:picLocks noChangeAspect="1"/>
          </p:cNvPicPr>
          <p:nvPr/>
        </p:nvPicPr>
        <p:blipFill>
          <a:blip r:embed="rId2" cstate="print"/>
          <a:stretch>
            <a:fillRect/>
          </a:stretch>
        </p:blipFill>
        <p:spPr>
          <a:xfrm rot="5400000">
            <a:off x="5900018" y="1100850"/>
            <a:ext cx="2168380" cy="2109773"/>
          </a:xfrm>
          <a:prstGeom prst="rect">
            <a:avLst/>
          </a:prstGeom>
          <a:ln>
            <a:solidFill>
              <a:srgbClr val="660033"/>
            </a:solidFill>
          </a:ln>
        </p:spPr>
      </p:pic>
      <p:sp>
        <p:nvSpPr>
          <p:cNvPr id="6" name="TextBox 5"/>
          <p:cNvSpPr txBox="1"/>
          <p:nvPr/>
        </p:nvSpPr>
        <p:spPr>
          <a:xfrm>
            <a:off x="1828800" y="1371600"/>
            <a:ext cx="2819400" cy="707886"/>
          </a:xfrm>
          <a:prstGeom prst="rect">
            <a:avLst/>
          </a:prstGeom>
          <a:blipFill>
            <a:blip r:embed="rId3"/>
            <a:tile tx="0" ty="0" sx="100000" sy="100000" flip="none" algn="tl"/>
          </a:blipFill>
        </p:spPr>
        <p:txBody>
          <a:bodyPr wrap="square" rtlCol="0">
            <a:spAutoFit/>
          </a:bodyPr>
          <a:lstStyle/>
          <a:p>
            <a:r>
              <a:rPr lang="ar-SA" sz="4000" b="1" dirty="0" smtClean="0">
                <a:effectLst>
                  <a:glow rad="63500">
                    <a:schemeClr val="accent6">
                      <a:satMod val="175000"/>
                      <a:alpha val="40000"/>
                    </a:schemeClr>
                  </a:glow>
                  <a:outerShdw blurRad="50800" dist="38100" dir="5400000" algn="t" rotWithShape="0">
                    <a:prstClr val="black">
                      <a:alpha val="40000"/>
                    </a:prstClr>
                  </a:outerShdw>
                </a:effectLst>
              </a:rPr>
              <a:t>ألعمل الإنفرادي</a:t>
            </a:r>
            <a:endParaRPr lang="en-US" sz="4000" b="1" dirty="0">
              <a:effectLst>
                <a:glow rad="63500">
                  <a:schemeClr val="accent6">
                    <a:satMod val="175000"/>
                    <a:alpha val="40000"/>
                  </a:schemeClr>
                </a:glow>
                <a:outerShdw blurRad="50800" dist="38100" dir="5400000" algn="t"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3"/>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19200"/>
            <a:ext cx="2667000" cy="707886"/>
          </a:xfrm>
          <a:prstGeom prst="rect">
            <a:avLst/>
          </a:prstGeom>
          <a:blipFill>
            <a:blip r:embed="rId2"/>
            <a:tile tx="0" ty="0" sx="100000" sy="100000" flip="none" algn="tl"/>
          </a:blipFill>
        </p:spPr>
        <p:txBody>
          <a:bodyPr wrap="square" rtlCol="0">
            <a:spAutoFit/>
          </a:bodyPr>
          <a:lstStyle/>
          <a:p>
            <a:r>
              <a:rPr lang="ar-SA" sz="4000" b="1" dirty="0" smtClean="0">
                <a:effectLst>
                  <a:glow rad="228600">
                    <a:schemeClr val="accent3">
                      <a:satMod val="175000"/>
                      <a:alpha val="40000"/>
                    </a:schemeClr>
                  </a:glow>
                </a:effectLst>
              </a:rPr>
              <a:t>ألعمل الجماعي</a:t>
            </a:r>
            <a:endParaRPr lang="en-US" sz="4000" b="1" dirty="0">
              <a:effectLst>
                <a:glow rad="228600">
                  <a:schemeClr val="accent3">
                    <a:satMod val="175000"/>
                    <a:alpha val="40000"/>
                  </a:schemeClr>
                </a:glow>
              </a:effectLst>
            </a:endParaRPr>
          </a:p>
        </p:txBody>
      </p:sp>
      <p:pic>
        <p:nvPicPr>
          <p:cNvPr id="3" name="Picture 2" descr="222.jpg"/>
          <p:cNvPicPr>
            <a:picLocks noChangeAspect="1"/>
          </p:cNvPicPr>
          <p:nvPr/>
        </p:nvPicPr>
        <p:blipFill>
          <a:blip r:embed="rId3" cstate="print"/>
          <a:stretch>
            <a:fillRect/>
          </a:stretch>
        </p:blipFill>
        <p:spPr>
          <a:xfrm>
            <a:off x="5181600" y="838200"/>
            <a:ext cx="3048000" cy="1693333"/>
          </a:xfrm>
          <a:prstGeom prst="rect">
            <a:avLst/>
          </a:prstGeom>
        </p:spPr>
      </p:pic>
      <p:sp>
        <p:nvSpPr>
          <p:cNvPr id="4" name="TextBox 3"/>
          <p:cNvSpPr txBox="1"/>
          <p:nvPr/>
        </p:nvSpPr>
        <p:spPr>
          <a:xfrm>
            <a:off x="2133600" y="3352800"/>
            <a:ext cx="55626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lgn="r"/>
            <a:r>
              <a:rPr lang="ar-SA" sz="2800" b="1" dirty="0" smtClean="0"/>
              <a:t>إستخرج الفعل من العبارة التالية وبين جنسه:</a:t>
            </a:r>
          </a:p>
        </p:txBody>
      </p:sp>
      <p:sp>
        <p:nvSpPr>
          <p:cNvPr id="5" name="TextBox 4"/>
          <p:cNvSpPr txBox="1"/>
          <p:nvPr/>
        </p:nvSpPr>
        <p:spPr>
          <a:xfrm>
            <a:off x="1600200" y="4114800"/>
            <a:ext cx="6172200" cy="954107"/>
          </a:xfrm>
          <a:prstGeom prst="rect">
            <a:avLst/>
          </a:prstGeom>
          <a:noFill/>
          <a:ln>
            <a:solidFill>
              <a:srgbClr val="00B050"/>
            </a:solidFill>
          </a:ln>
        </p:spPr>
        <p:txBody>
          <a:bodyPr wrap="square" rtlCol="0">
            <a:spAutoFit/>
          </a:bodyPr>
          <a:lstStyle/>
          <a:p>
            <a:pPr algn="r"/>
            <a:r>
              <a:rPr lang="ar-SA" sz="2800" dirty="0" smtClean="0"/>
              <a:t>ويصلُ عمل الأمم المتحدة إلي كل ركن من أركان المعمورة.</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3"/>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609600"/>
            <a:ext cx="3048000" cy="923330"/>
          </a:xfrm>
          <a:prstGeom prst="rect">
            <a:avLst/>
          </a:prstGeom>
          <a:blipFill>
            <a:blip r:embed="rId3"/>
            <a:tile tx="0" ty="0" sx="100000" sy="100000" flip="none" algn="tl"/>
          </a:blipFill>
        </p:spPr>
        <p:txBody>
          <a:bodyPr wrap="square" rtlCol="0">
            <a:spAutoFit/>
          </a:bodyPr>
          <a:lstStyle/>
          <a:p>
            <a:pPr algn="ctr"/>
            <a:r>
              <a:rPr lang="ar-SA" sz="5400" b="1" dirty="0" smtClean="0">
                <a:effectLst>
                  <a:glow rad="101600">
                    <a:schemeClr val="accent3">
                      <a:satMod val="175000"/>
                      <a:alpha val="40000"/>
                    </a:schemeClr>
                  </a:glow>
                </a:effectLst>
              </a:rPr>
              <a:t>ألتقييم</a:t>
            </a:r>
            <a:endParaRPr lang="en-US" sz="5400" b="1" dirty="0">
              <a:effectLst>
                <a:glow rad="101600">
                  <a:schemeClr val="accent3">
                    <a:satMod val="175000"/>
                    <a:alpha val="40000"/>
                  </a:schemeClr>
                </a:glow>
              </a:effectLst>
            </a:endParaRPr>
          </a:p>
        </p:txBody>
      </p:sp>
      <p:sp>
        <p:nvSpPr>
          <p:cNvPr id="3" name="TextBox 2"/>
          <p:cNvSpPr txBox="1"/>
          <p:nvPr/>
        </p:nvSpPr>
        <p:spPr>
          <a:xfrm>
            <a:off x="4648200" y="1752600"/>
            <a:ext cx="3657600"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ar-SA" sz="2800" dirty="0" smtClean="0"/>
              <a:t>(أ) متي أسسّت الأمم المتحدة؟</a:t>
            </a:r>
            <a:endParaRPr lang="en-US" sz="2800" dirty="0"/>
          </a:p>
        </p:txBody>
      </p:sp>
      <p:sp>
        <p:nvSpPr>
          <p:cNvPr id="4" name="TextBox 3"/>
          <p:cNvSpPr txBox="1"/>
          <p:nvPr/>
        </p:nvSpPr>
        <p:spPr>
          <a:xfrm>
            <a:off x="6324600" y="2438400"/>
            <a:ext cx="1600200" cy="461665"/>
          </a:xfrm>
          <a:prstGeom prst="rect">
            <a:avLst/>
          </a:prstGeom>
          <a:noFill/>
          <a:ln>
            <a:solidFill>
              <a:schemeClr val="bg1">
                <a:lumMod val="50000"/>
              </a:schemeClr>
            </a:solidFill>
          </a:ln>
        </p:spPr>
        <p:txBody>
          <a:bodyPr wrap="square" rtlCol="0">
            <a:spAutoFit/>
          </a:bodyPr>
          <a:lstStyle/>
          <a:p>
            <a:pPr algn="r"/>
            <a:r>
              <a:rPr lang="ar-SA" sz="2400" b="1" dirty="0" smtClean="0"/>
              <a:t>(1) 1945 م</a:t>
            </a:r>
            <a:endParaRPr lang="en-US" sz="2400" b="1" dirty="0"/>
          </a:p>
        </p:txBody>
      </p:sp>
      <p:sp>
        <p:nvSpPr>
          <p:cNvPr id="5" name="TextBox 4"/>
          <p:cNvSpPr txBox="1"/>
          <p:nvPr/>
        </p:nvSpPr>
        <p:spPr>
          <a:xfrm>
            <a:off x="4572000" y="2438400"/>
            <a:ext cx="1600200" cy="461665"/>
          </a:xfrm>
          <a:prstGeom prst="rect">
            <a:avLst/>
          </a:prstGeom>
          <a:noFill/>
          <a:ln>
            <a:solidFill>
              <a:srgbClr val="CC0099"/>
            </a:solidFill>
          </a:ln>
        </p:spPr>
        <p:txBody>
          <a:bodyPr wrap="square" rtlCol="0">
            <a:spAutoFit/>
          </a:bodyPr>
          <a:lstStyle/>
          <a:p>
            <a:pPr algn="r"/>
            <a:r>
              <a:rPr lang="ar-SA" sz="2400" b="1" dirty="0" smtClean="0"/>
              <a:t>(2) 1944 م</a:t>
            </a:r>
            <a:endParaRPr lang="en-US" sz="2400" b="1" dirty="0"/>
          </a:p>
        </p:txBody>
      </p:sp>
      <p:sp>
        <p:nvSpPr>
          <p:cNvPr id="6" name="TextBox 5"/>
          <p:cNvSpPr txBox="1"/>
          <p:nvPr/>
        </p:nvSpPr>
        <p:spPr>
          <a:xfrm>
            <a:off x="2971800" y="2438400"/>
            <a:ext cx="1752600" cy="461665"/>
          </a:xfrm>
          <a:prstGeom prst="rect">
            <a:avLst/>
          </a:prstGeom>
          <a:noFill/>
          <a:ln>
            <a:solidFill>
              <a:srgbClr val="7030A0"/>
            </a:solidFill>
          </a:ln>
        </p:spPr>
        <p:txBody>
          <a:bodyPr wrap="square" rtlCol="0">
            <a:spAutoFit/>
          </a:bodyPr>
          <a:lstStyle/>
          <a:p>
            <a:r>
              <a:rPr lang="ar-SA" sz="2400" b="1" dirty="0" smtClean="0"/>
              <a:t>(3)  1946 م</a:t>
            </a:r>
            <a:endParaRPr lang="en-US" sz="2400" b="1" dirty="0"/>
          </a:p>
        </p:txBody>
      </p:sp>
      <p:sp>
        <p:nvSpPr>
          <p:cNvPr id="7" name="TextBox 6"/>
          <p:cNvSpPr txBox="1"/>
          <p:nvPr/>
        </p:nvSpPr>
        <p:spPr>
          <a:xfrm>
            <a:off x="1066800" y="2438400"/>
            <a:ext cx="1752600" cy="461665"/>
          </a:xfrm>
          <a:prstGeom prst="rect">
            <a:avLst/>
          </a:prstGeom>
          <a:noFill/>
          <a:ln>
            <a:solidFill>
              <a:srgbClr val="00B050"/>
            </a:solidFill>
          </a:ln>
        </p:spPr>
        <p:txBody>
          <a:bodyPr wrap="square" rtlCol="0">
            <a:spAutoFit/>
          </a:bodyPr>
          <a:lstStyle/>
          <a:p>
            <a:pPr algn="r"/>
            <a:r>
              <a:rPr lang="ar-SA" sz="2400" b="1" dirty="0" smtClean="0"/>
              <a:t>(4) 1935 م</a:t>
            </a:r>
            <a:endParaRPr lang="en-US" sz="2400" b="1" dirty="0"/>
          </a:p>
        </p:txBody>
      </p:sp>
      <p:sp>
        <p:nvSpPr>
          <p:cNvPr id="9" name="Half Frame 8"/>
          <p:cNvSpPr/>
          <p:nvPr/>
        </p:nvSpPr>
        <p:spPr>
          <a:xfrm rot="14014148">
            <a:off x="6462949" y="2393211"/>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667000" y="2971800"/>
            <a:ext cx="5638800" cy="523220"/>
          </a:xfrm>
          <a:prstGeom prst="rect">
            <a:avLst/>
          </a:prstGeom>
          <a:ln>
            <a:solidFill>
              <a:schemeClr val="accent3"/>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ar-SA" sz="2800" dirty="0" smtClean="0"/>
              <a:t>(ب) أعضاء الأمم المتحدة عند التأسيس كم هي؟</a:t>
            </a:r>
            <a:endParaRPr lang="en-US" sz="2800" dirty="0"/>
          </a:p>
        </p:txBody>
      </p:sp>
      <p:sp>
        <p:nvSpPr>
          <p:cNvPr id="11" name="TextBox 10"/>
          <p:cNvSpPr txBox="1"/>
          <p:nvPr/>
        </p:nvSpPr>
        <p:spPr>
          <a:xfrm>
            <a:off x="6858000" y="3581400"/>
            <a:ext cx="990600" cy="461665"/>
          </a:xfrm>
          <a:prstGeom prst="rect">
            <a:avLst/>
          </a:prstGeom>
          <a:noFill/>
          <a:ln>
            <a:solidFill>
              <a:srgbClr val="FF66FF"/>
            </a:solidFill>
          </a:ln>
        </p:spPr>
        <p:txBody>
          <a:bodyPr wrap="square" rtlCol="0">
            <a:spAutoFit/>
          </a:bodyPr>
          <a:lstStyle/>
          <a:p>
            <a:pPr algn="r"/>
            <a:r>
              <a:rPr lang="ar-SA" sz="2400" b="1" dirty="0" smtClean="0"/>
              <a:t>(1) 54</a:t>
            </a:r>
            <a:r>
              <a:rPr lang="ar-SA" sz="2400" dirty="0" smtClean="0"/>
              <a:t> </a:t>
            </a:r>
            <a:endParaRPr lang="en-US" sz="2400" dirty="0"/>
          </a:p>
        </p:txBody>
      </p:sp>
      <p:sp>
        <p:nvSpPr>
          <p:cNvPr id="12" name="TextBox 11"/>
          <p:cNvSpPr txBox="1"/>
          <p:nvPr/>
        </p:nvSpPr>
        <p:spPr>
          <a:xfrm>
            <a:off x="5715000" y="3581400"/>
            <a:ext cx="990600" cy="461665"/>
          </a:xfrm>
          <a:prstGeom prst="rect">
            <a:avLst/>
          </a:prstGeom>
          <a:noFill/>
          <a:ln>
            <a:solidFill>
              <a:srgbClr val="00FF00"/>
            </a:solidFill>
          </a:ln>
        </p:spPr>
        <p:txBody>
          <a:bodyPr wrap="square" rtlCol="0">
            <a:spAutoFit/>
          </a:bodyPr>
          <a:lstStyle/>
          <a:p>
            <a:r>
              <a:rPr lang="ar-SA" sz="2400" b="1" dirty="0" smtClean="0"/>
              <a:t>(2) 51</a:t>
            </a:r>
            <a:endParaRPr lang="en-US" sz="2400" b="1" dirty="0"/>
          </a:p>
        </p:txBody>
      </p:sp>
      <p:sp>
        <p:nvSpPr>
          <p:cNvPr id="14" name="TextBox 13"/>
          <p:cNvSpPr txBox="1"/>
          <p:nvPr/>
        </p:nvSpPr>
        <p:spPr>
          <a:xfrm>
            <a:off x="4495800" y="3581400"/>
            <a:ext cx="990600" cy="461665"/>
          </a:xfrm>
          <a:prstGeom prst="rect">
            <a:avLst/>
          </a:prstGeom>
          <a:noFill/>
          <a:ln>
            <a:solidFill>
              <a:srgbClr val="808000"/>
            </a:solidFill>
          </a:ln>
        </p:spPr>
        <p:txBody>
          <a:bodyPr wrap="square" rtlCol="0">
            <a:spAutoFit/>
          </a:bodyPr>
          <a:lstStyle/>
          <a:p>
            <a:r>
              <a:rPr lang="ar-SA" sz="2400" b="1" dirty="0" smtClean="0"/>
              <a:t>(3) 53</a:t>
            </a:r>
            <a:endParaRPr lang="en-US" sz="2400" b="1" dirty="0"/>
          </a:p>
        </p:txBody>
      </p:sp>
      <p:sp>
        <p:nvSpPr>
          <p:cNvPr id="15" name="TextBox 14"/>
          <p:cNvSpPr txBox="1"/>
          <p:nvPr/>
        </p:nvSpPr>
        <p:spPr>
          <a:xfrm>
            <a:off x="3352800" y="3581400"/>
            <a:ext cx="990600" cy="461665"/>
          </a:xfrm>
          <a:prstGeom prst="rect">
            <a:avLst/>
          </a:prstGeom>
          <a:noFill/>
          <a:ln>
            <a:solidFill>
              <a:srgbClr val="996633"/>
            </a:solidFill>
          </a:ln>
        </p:spPr>
        <p:txBody>
          <a:bodyPr wrap="square" rtlCol="0">
            <a:spAutoFit/>
          </a:bodyPr>
          <a:lstStyle/>
          <a:p>
            <a:r>
              <a:rPr lang="ar-SA" sz="2400" b="1" dirty="0" smtClean="0"/>
              <a:t>(4) 52</a:t>
            </a:r>
            <a:endParaRPr lang="en-US" sz="2400" b="1" dirty="0"/>
          </a:p>
        </p:txBody>
      </p:sp>
      <p:sp>
        <p:nvSpPr>
          <p:cNvPr id="16" name="Half Frame 15"/>
          <p:cNvSpPr/>
          <p:nvPr/>
        </p:nvSpPr>
        <p:spPr>
          <a:xfrm rot="14014148">
            <a:off x="5891445" y="3536219"/>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3657600" y="4114800"/>
            <a:ext cx="4648200"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r"/>
            <a:r>
              <a:rPr lang="ar-SA" sz="2800" dirty="0" smtClean="0"/>
              <a:t>(ج) أعضاء الأمم المتحدة حالياً كم هي؟</a:t>
            </a:r>
            <a:endParaRPr lang="en-US" sz="2800" dirty="0"/>
          </a:p>
        </p:txBody>
      </p:sp>
      <p:sp>
        <p:nvSpPr>
          <p:cNvPr id="18" name="TextBox 17"/>
          <p:cNvSpPr txBox="1"/>
          <p:nvPr/>
        </p:nvSpPr>
        <p:spPr>
          <a:xfrm>
            <a:off x="6629400" y="4724400"/>
            <a:ext cx="1295400" cy="461665"/>
          </a:xfrm>
          <a:prstGeom prst="rect">
            <a:avLst/>
          </a:prstGeom>
          <a:noFill/>
          <a:ln>
            <a:solidFill>
              <a:srgbClr val="7030A0"/>
            </a:solidFill>
          </a:ln>
        </p:spPr>
        <p:txBody>
          <a:bodyPr wrap="square" rtlCol="0">
            <a:spAutoFit/>
          </a:bodyPr>
          <a:lstStyle/>
          <a:p>
            <a:pPr algn="r"/>
            <a:r>
              <a:rPr lang="ar-SA" sz="2400" b="1" dirty="0" smtClean="0"/>
              <a:t>(1) 191</a:t>
            </a:r>
            <a:endParaRPr lang="en-US" sz="2400" b="1" dirty="0"/>
          </a:p>
        </p:txBody>
      </p:sp>
      <p:sp>
        <p:nvSpPr>
          <p:cNvPr id="19" name="TextBox 18"/>
          <p:cNvSpPr txBox="1"/>
          <p:nvPr/>
        </p:nvSpPr>
        <p:spPr>
          <a:xfrm>
            <a:off x="5105400" y="4724400"/>
            <a:ext cx="1447800" cy="461665"/>
          </a:xfrm>
          <a:prstGeom prst="rect">
            <a:avLst/>
          </a:prstGeom>
          <a:noFill/>
          <a:ln>
            <a:solidFill>
              <a:srgbClr val="002060"/>
            </a:solidFill>
          </a:ln>
        </p:spPr>
        <p:txBody>
          <a:bodyPr wrap="square" rtlCol="0">
            <a:spAutoFit/>
          </a:bodyPr>
          <a:lstStyle/>
          <a:p>
            <a:pPr algn="r"/>
            <a:r>
              <a:rPr lang="ar-SA" sz="2400" b="1" dirty="0" smtClean="0"/>
              <a:t>(2) 193</a:t>
            </a:r>
            <a:endParaRPr lang="en-US" sz="2400" b="1" dirty="0"/>
          </a:p>
        </p:txBody>
      </p:sp>
      <p:sp>
        <p:nvSpPr>
          <p:cNvPr id="20" name="TextBox 19"/>
          <p:cNvSpPr txBox="1"/>
          <p:nvPr/>
        </p:nvSpPr>
        <p:spPr>
          <a:xfrm>
            <a:off x="3581400" y="4724400"/>
            <a:ext cx="1371600" cy="461665"/>
          </a:xfrm>
          <a:prstGeom prst="rect">
            <a:avLst/>
          </a:prstGeom>
          <a:noFill/>
          <a:ln>
            <a:solidFill>
              <a:srgbClr val="FF66FF"/>
            </a:solidFill>
          </a:ln>
        </p:spPr>
        <p:txBody>
          <a:bodyPr wrap="square" rtlCol="0">
            <a:spAutoFit/>
          </a:bodyPr>
          <a:lstStyle/>
          <a:p>
            <a:pPr algn="r"/>
            <a:r>
              <a:rPr lang="ar-SA" sz="2400" b="1" dirty="0" smtClean="0"/>
              <a:t>(3) 195</a:t>
            </a:r>
            <a:endParaRPr lang="en-US" sz="2400" b="1" dirty="0"/>
          </a:p>
        </p:txBody>
      </p:sp>
      <p:sp>
        <p:nvSpPr>
          <p:cNvPr id="21" name="TextBox 20"/>
          <p:cNvSpPr txBox="1"/>
          <p:nvPr/>
        </p:nvSpPr>
        <p:spPr>
          <a:xfrm>
            <a:off x="2133600" y="4724400"/>
            <a:ext cx="1295400" cy="461665"/>
          </a:xfrm>
          <a:prstGeom prst="rect">
            <a:avLst/>
          </a:prstGeom>
          <a:noFill/>
          <a:ln>
            <a:solidFill>
              <a:srgbClr val="00B0F0"/>
            </a:solidFill>
          </a:ln>
        </p:spPr>
        <p:txBody>
          <a:bodyPr wrap="square" rtlCol="0">
            <a:spAutoFit/>
          </a:bodyPr>
          <a:lstStyle/>
          <a:p>
            <a:pPr algn="r"/>
            <a:r>
              <a:rPr lang="ar-SA" sz="2400" b="1" dirty="0" smtClean="0"/>
              <a:t>(4) 192</a:t>
            </a:r>
            <a:endParaRPr lang="en-US" sz="2400" b="1" dirty="0"/>
          </a:p>
        </p:txBody>
      </p:sp>
      <p:sp>
        <p:nvSpPr>
          <p:cNvPr id="22" name="Half Frame 21"/>
          <p:cNvSpPr/>
          <p:nvPr/>
        </p:nvSpPr>
        <p:spPr>
          <a:xfrm rot="14014148">
            <a:off x="5319941" y="4679226"/>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2971800" y="5334000"/>
            <a:ext cx="5257800" cy="523220"/>
          </a:xfrm>
          <a:prstGeom prst="rect">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r"/>
            <a:r>
              <a:rPr lang="ar-SA" sz="2800" dirty="0" smtClean="0"/>
              <a:t>(د) ما هو الباب لكلمة “يصل”؟</a:t>
            </a:r>
            <a:endParaRPr lang="en-US" sz="2800" dirty="0"/>
          </a:p>
        </p:txBody>
      </p:sp>
      <p:sp>
        <p:nvSpPr>
          <p:cNvPr id="24" name="TextBox 23"/>
          <p:cNvSpPr txBox="1"/>
          <p:nvPr/>
        </p:nvSpPr>
        <p:spPr>
          <a:xfrm>
            <a:off x="6172200" y="6019800"/>
            <a:ext cx="1752600" cy="461665"/>
          </a:xfrm>
          <a:prstGeom prst="rect">
            <a:avLst/>
          </a:prstGeom>
          <a:noFill/>
          <a:ln>
            <a:solidFill>
              <a:srgbClr val="FF66FF"/>
            </a:solidFill>
          </a:ln>
        </p:spPr>
        <p:txBody>
          <a:bodyPr wrap="square" rtlCol="0">
            <a:spAutoFit/>
          </a:bodyPr>
          <a:lstStyle/>
          <a:p>
            <a:pPr algn="r"/>
            <a:r>
              <a:rPr lang="ar-SA" sz="2400" b="1" dirty="0" smtClean="0"/>
              <a:t>(1) نصر ينصر</a:t>
            </a:r>
            <a:endParaRPr lang="en-US" sz="2400" b="1" dirty="0"/>
          </a:p>
        </p:txBody>
      </p:sp>
      <p:sp>
        <p:nvSpPr>
          <p:cNvPr id="25" name="TextBox 24"/>
          <p:cNvSpPr txBox="1"/>
          <p:nvPr/>
        </p:nvSpPr>
        <p:spPr>
          <a:xfrm>
            <a:off x="4114800" y="6019800"/>
            <a:ext cx="1981200" cy="461665"/>
          </a:xfrm>
          <a:prstGeom prst="rect">
            <a:avLst/>
          </a:prstGeom>
          <a:noFill/>
          <a:ln>
            <a:solidFill>
              <a:srgbClr val="7030A0"/>
            </a:solidFill>
          </a:ln>
        </p:spPr>
        <p:txBody>
          <a:bodyPr wrap="square" rtlCol="0">
            <a:spAutoFit/>
          </a:bodyPr>
          <a:lstStyle/>
          <a:p>
            <a:pPr algn="r"/>
            <a:r>
              <a:rPr lang="ar-SA" sz="2400" b="1" dirty="0" smtClean="0"/>
              <a:t>(2) ضرب يضرب</a:t>
            </a:r>
            <a:endParaRPr lang="en-US" sz="2400" b="1" dirty="0"/>
          </a:p>
        </p:txBody>
      </p:sp>
      <p:sp>
        <p:nvSpPr>
          <p:cNvPr id="26" name="TextBox 25"/>
          <p:cNvSpPr txBox="1"/>
          <p:nvPr/>
        </p:nvSpPr>
        <p:spPr>
          <a:xfrm>
            <a:off x="2743200" y="6019800"/>
            <a:ext cx="1295400" cy="461665"/>
          </a:xfrm>
          <a:prstGeom prst="rect">
            <a:avLst/>
          </a:prstGeom>
          <a:noFill/>
          <a:ln>
            <a:solidFill>
              <a:srgbClr val="00FF00"/>
            </a:solidFill>
          </a:ln>
        </p:spPr>
        <p:txBody>
          <a:bodyPr wrap="square" rtlCol="0">
            <a:spAutoFit/>
          </a:bodyPr>
          <a:lstStyle/>
          <a:p>
            <a:r>
              <a:rPr lang="ar-SA" sz="2400" b="1" dirty="0" smtClean="0"/>
              <a:t> (3) إفعال </a:t>
            </a:r>
            <a:endParaRPr lang="en-US" sz="2400" b="1" dirty="0"/>
          </a:p>
        </p:txBody>
      </p:sp>
      <p:sp>
        <p:nvSpPr>
          <p:cNvPr id="27" name="TextBox 26"/>
          <p:cNvSpPr txBox="1"/>
          <p:nvPr/>
        </p:nvSpPr>
        <p:spPr>
          <a:xfrm>
            <a:off x="685800" y="6019800"/>
            <a:ext cx="1981200" cy="461665"/>
          </a:xfrm>
          <a:prstGeom prst="rect">
            <a:avLst/>
          </a:prstGeom>
          <a:noFill/>
          <a:ln>
            <a:solidFill>
              <a:srgbClr val="C00000"/>
            </a:solidFill>
          </a:ln>
        </p:spPr>
        <p:txBody>
          <a:bodyPr wrap="square" rtlCol="0">
            <a:spAutoFit/>
          </a:bodyPr>
          <a:lstStyle/>
          <a:p>
            <a:pPr algn="r"/>
            <a:r>
              <a:rPr lang="ar-SA" sz="2400" b="1" dirty="0" smtClean="0"/>
              <a:t>(4) سمع يسمع</a:t>
            </a:r>
            <a:endParaRPr lang="en-US" sz="2400" b="1" dirty="0"/>
          </a:p>
        </p:txBody>
      </p:sp>
      <p:sp>
        <p:nvSpPr>
          <p:cNvPr id="28" name="Half Frame 27"/>
          <p:cNvSpPr/>
          <p:nvPr/>
        </p:nvSpPr>
        <p:spPr>
          <a:xfrm rot="14014148">
            <a:off x="4319808" y="5965111"/>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ppt_x"/>
                                          </p:val>
                                        </p:tav>
                                        <p:tav tm="100000">
                                          <p:val>
                                            <p:strVal val="#ppt_x"/>
                                          </p:val>
                                        </p:tav>
                                      </p:tavLst>
                                    </p:anim>
                                    <p:anim calcmode="lin" valueType="num">
                                      <p:cBhvr additive="base">
                                        <p:cTn id="1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i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subTnLst>
                                    <p:audio>
                                      <p:cMediaNode>
                                        <p:cTn display="0" masterRel="sameClick">
                                          <p:stCondLst>
                                            <p:cond evt="begin" delay="0">
                                              <p:tn val="36"/>
                                            </p:cond>
                                          </p:stCondLst>
                                          <p:endCondLst>
                                            <p:cond evt="onStopAudio" delay="0">
                                              <p:tgtEl>
                                                <p:sldTgt/>
                                              </p:tgtEl>
                                            </p:cond>
                                          </p:endCondLst>
                                        </p:cTn>
                                        <p:tgtEl>
                                          <p:sndTgt r:embed="rId2" name="applause.wav"/>
                                        </p:tgtEl>
                                      </p:cMediaNode>
                                    </p:audio>
                                  </p:sub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strVal val="#ppt_w+.3"/>
                                          </p:val>
                                        </p:tav>
                                        <p:tav tm="100000">
                                          <p:val>
                                            <p:strVal val="#ppt_w"/>
                                          </p:val>
                                        </p:tav>
                                      </p:tavLst>
                                    </p:anim>
                                    <p:anim calcmode="lin" valueType="num">
                                      <p:cBhvr>
                                        <p:cTn id="51" dur="1000" fill="hold"/>
                                        <p:tgtEl>
                                          <p:spTgt spid="11"/>
                                        </p:tgtEl>
                                        <p:attrNameLst>
                                          <p:attrName>ppt_h</p:attrName>
                                        </p:attrNameLst>
                                      </p:cBhvr>
                                      <p:tavLst>
                                        <p:tav tm="0">
                                          <p:val>
                                            <p:strVal val="#ppt_h"/>
                                          </p:val>
                                        </p:tav>
                                        <p:tav tm="100000">
                                          <p:val>
                                            <p:strVal val="#ppt_h"/>
                                          </p:val>
                                        </p:tav>
                                      </p:tavLst>
                                    </p:anim>
                                    <p:animEffect transition="in" filter="fade">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strVal val="#ppt_w+.3"/>
                                          </p:val>
                                        </p:tav>
                                        <p:tav tm="100000">
                                          <p:val>
                                            <p:strVal val="#ppt_w"/>
                                          </p:val>
                                        </p:tav>
                                      </p:tavLst>
                                    </p:anim>
                                    <p:anim calcmode="lin" valueType="num">
                                      <p:cBhvr>
                                        <p:cTn id="58" dur="1000" fill="hold"/>
                                        <p:tgtEl>
                                          <p:spTgt spid="12"/>
                                        </p:tgtEl>
                                        <p:attrNameLst>
                                          <p:attrName>ppt_h</p:attrName>
                                        </p:attrNameLst>
                                      </p:cBhvr>
                                      <p:tavLst>
                                        <p:tav tm="0">
                                          <p:val>
                                            <p:strVal val="#ppt_h"/>
                                          </p:val>
                                        </p:tav>
                                        <p:tav tm="100000">
                                          <p:val>
                                            <p:strVal val="#ppt_h"/>
                                          </p:val>
                                        </p:tav>
                                      </p:tavLst>
                                    </p:anim>
                                    <p:animEffect transition="in" filter="fade">
                                      <p:cBhvr>
                                        <p:cTn id="59" dur="1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checkerboard(across)">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checkerboard(across)">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subTnLst>
                                    <p:audio>
                                      <p:cMediaNode>
                                        <p:cTn display="0" masterRel="sameClick">
                                          <p:stCondLst>
                                            <p:cond evt="begin" delay="0">
                                              <p:tn val="72"/>
                                            </p:cond>
                                          </p:stCondLst>
                                          <p:endCondLst>
                                            <p:cond evt="onStopAudio" delay="0">
                                              <p:tgtEl>
                                                <p:sldTgt/>
                                              </p:tgtEl>
                                            </p:cond>
                                          </p:endCondLst>
                                        </p:cTn>
                                        <p:tgtEl>
                                          <p:sndTgt r:embed="rId2" name="applause.wav"/>
                                        </p:tgtEl>
                                      </p:cMediaNode>
                                    </p:audio>
                                  </p:subTnLst>
                                </p:cTn>
                              </p:par>
                            </p:childTnLst>
                          </p:cTn>
                        </p:par>
                      </p:childTnLst>
                    </p:cTn>
                  </p:par>
                  <p:par>
                    <p:cTn id="75" fill="hold">
                      <p:stCondLst>
                        <p:cond delay="indefinite"/>
                      </p:stCondLst>
                      <p:childTnLst>
                        <p:par>
                          <p:cTn id="76" fill="hold">
                            <p:stCondLst>
                              <p:cond delay="0"/>
                            </p:stCondLst>
                            <p:childTnLst>
                              <p:par>
                                <p:cTn id="77" presetID="50" presetClass="entr" presetSubtype="0" decel="10000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strVal val="#ppt_w+.3"/>
                                          </p:val>
                                        </p:tav>
                                        <p:tav tm="100000">
                                          <p:val>
                                            <p:strVal val="#ppt_w"/>
                                          </p:val>
                                        </p:tav>
                                      </p:tavLst>
                                    </p:anim>
                                    <p:anim calcmode="lin" valueType="num">
                                      <p:cBhvr>
                                        <p:cTn id="80" dur="1000" fill="hold"/>
                                        <p:tgtEl>
                                          <p:spTgt spid="17"/>
                                        </p:tgtEl>
                                        <p:attrNameLst>
                                          <p:attrName>ppt_h</p:attrName>
                                        </p:attrNameLst>
                                      </p:cBhvr>
                                      <p:tavLst>
                                        <p:tav tm="0">
                                          <p:val>
                                            <p:strVal val="#ppt_h"/>
                                          </p:val>
                                        </p:tav>
                                        <p:tav tm="100000">
                                          <p:val>
                                            <p:strVal val="#ppt_h"/>
                                          </p:val>
                                        </p:tav>
                                      </p:tavLst>
                                    </p:anim>
                                    <p:animEffect transition="in" filter="fade">
                                      <p:cBhvr>
                                        <p:cTn id="81" dur="10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50" presetClass="entr" presetSubtype="0" decel="10000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strVal val="#ppt_w+.3"/>
                                          </p:val>
                                        </p:tav>
                                        <p:tav tm="100000">
                                          <p:val>
                                            <p:strVal val="#ppt_w"/>
                                          </p:val>
                                        </p:tav>
                                      </p:tavLst>
                                    </p:anim>
                                    <p:anim calcmode="lin" valueType="num">
                                      <p:cBhvr>
                                        <p:cTn id="87" dur="1000" fill="hold"/>
                                        <p:tgtEl>
                                          <p:spTgt spid="18"/>
                                        </p:tgtEl>
                                        <p:attrNameLst>
                                          <p:attrName>ppt_h</p:attrName>
                                        </p:attrNameLst>
                                      </p:cBhvr>
                                      <p:tavLst>
                                        <p:tav tm="0">
                                          <p:val>
                                            <p:strVal val="#ppt_h"/>
                                          </p:val>
                                        </p:tav>
                                        <p:tav tm="100000">
                                          <p:val>
                                            <p:strVal val="#ppt_h"/>
                                          </p:val>
                                        </p:tav>
                                      </p:tavLst>
                                    </p:anim>
                                    <p:animEffect transition="in" filter="fade">
                                      <p:cBhvr>
                                        <p:cTn id="88" dur="10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50" presetClass="entr" presetSubtype="0" decel="100000"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1000" fill="hold"/>
                                        <p:tgtEl>
                                          <p:spTgt spid="19"/>
                                        </p:tgtEl>
                                        <p:attrNameLst>
                                          <p:attrName>ppt_w</p:attrName>
                                        </p:attrNameLst>
                                      </p:cBhvr>
                                      <p:tavLst>
                                        <p:tav tm="0">
                                          <p:val>
                                            <p:strVal val="#ppt_w+.3"/>
                                          </p:val>
                                        </p:tav>
                                        <p:tav tm="100000">
                                          <p:val>
                                            <p:strVal val="#ppt_w"/>
                                          </p:val>
                                        </p:tav>
                                      </p:tavLst>
                                    </p:anim>
                                    <p:anim calcmode="lin" valueType="num">
                                      <p:cBhvr>
                                        <p:cTn id="94" dur="1000" fill="hold"/>
                                        <p:tgtEl>
                                          <p:spTgt spid="19"/>
                                        </p:tgtEl>
                                        <p:attrNameLst>
                                          <p:attrName>ppt_h</p:attrName>
                                        </p:attrNameLst>
                                      </p:cBhvr>
                                      <p:tavLst>
                                        <p:tav tm="0">
                                          <p:val>
                                            <p:strVal val="#ppt_h"/>
                                          </p:val>
                                        </p:tav>
                                        <p:tav tm="100000">
                                          <p:val>
                                            <p:strVal val="#ppt_h"/>
                                          </p:val>
                                        </p:tav>
                                      </p:tavLst>
                                    </p:anim>
                                    <p:animEffect transition="in" filter="fade">
                                      <p:cBhvr>
                                        <p:cTn id="95" dur="1000"/>
                                        <p:tgtEl>
                                          <p:spTgt spid="19"/>
                                        </p:tgtEl>
                                      </p:cBhvr>
                                    </p:animEffect>
                                  </p:childTnLst>
                                </p:cTn>
                              </p:par>
                            </p:childTnLst>
                          </p:cTn>
                        </p:par>
                      </p:childTnLst>
                    </p:cTn>
                  </p:par>
                  <p:par>
                    <p:cTn id="96" fill="hold">
                      <p:stCondLst>
                        <p:cond delay="indefinite"/>
                      </p:stCondLst>
                      <p:childTnLst>
                        <p:par>
                          <p:cTn id="97" fill="hold">
                            <p:stCondLst>
                              <p:cond delay="0"/>
                            </p:stCondLst>
                            <p:childTnLst>
                              <p:par>
                                <p:cTn id="98" presetID="50" presetClass="entr" presetSubtype="0" decel="100000" fill="hold" grpId="0" nodeType="clickEffect">
                                  <p:stCondLst>
                                    <p:cond delay="0"/>
                                  </p:stCondLst>
                                  <p:childTnLst>
                                    <p:set>
                                      <p:cBhvr>
                                        <p:cTn id="99" dur="1" fill="hold">
                                          <p:stCondLst>
                                            <p:cond delay="0"/>
                                          </p:stCondLst>
                                        </p:cTn>
                                        <p:tgtEl>
                                          <p:spTgt spid="20"/>
                                        </p:tgtEl>
                                        <p:attrNameLst>
                                          <p:attrName>style.visibility</p:attrName>
                                        </p:attrNameLst>
                                      </p:cBhvr>
                                      <p:to>
                                        <p:strVal val="visible"/>
                                      </p:to>
                                    </p:set>
                                    <p:anim calcmode="lin" valueType="num">
                                      <p:cBhvr>
                                        <p:cTn id="100" dur="1000" fill="hold"/>
                                        <p:tgtEl>
                                          <p:spTgt spid="20"/>
                                        </p:tgtEl>
                                        <p:attrNameLst>
                                          <p:attrName>ppt_w</p:attrName>
                                        </p:attrNameLst>
                                      </p:cBhvr>
                                      <p:tavLst>
                                        <p:tav tm="0">
                                          <p:val>
                                            <p:strVal val="#ppt_w+.3"/>
                                          </p:val>
                                        </p:tav>
                                        <p:tav tm="100000">
                                          <p:val>
                                            <p:strVal val="#ppt_w"/>
                                          </p:val>
                                        </p:tav>
                                      </p:tavLst>
                                    </p:anim>
                                    <p:anim calcmode="lin" valueType="num">
                                      <p:cBhvr>
                                        <p:cTn id="101" dur="1000" fill="hold"/>
                                        <p:tgtEl>
                                          <p:spTgt spid="20"/>
                                        </p:tgtEl>
                                        <p:attrNameLst>
                                          <p:attrName>ppt_h</p:attrName>
                                        </p:attrNameLst>
                                      </p:cBhvr>
                                      <p:tavLst>
                                        <p:tav tm="0">
                                          <p:val>
                                            <p:strVal val="#ppt_h"/>
                                          </p:val>
                                        </p:tav>
                                        <p:tav tm="100000">
                                          <p:val>
                                            <p:strVal val="#ppt_h"/>
                                          </p:val>
                                        </p:tav>
                                      </p:tavLst>
                                    </p:anim>
                                    <p:animEffect transition="in" filter="fade">
                                      <p:cBhvr>
                                        <p:cTn id="102" dur="10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50" presetClass="entr" presetSubtype="0" decel="10000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p:cTn id="107" dur="1000" fill="hold"/>
                                        <p:tgtEl>
                                          <p:spTgt spid="21"/>
                                        </p:tgtEl>
                                        <p:attrNameLst>
                                          <p:attrName>ppt_w</p:attrName>
                                        </p:attrNameLst>
                                      </p:cBhvr>
                                      <p:tavLst>
                                        <p:tav tm="0">
                                          <p:val>
                                            <p:strVal val="#ppt_w+.3"/>
                                          </p:val>
                                        </p:tav>
                                        <p:tav tm="100000">
                                          <p:val>
                                            <p:strVal val="#ppt_w"/>
                                          </p:val>
                                        </p:tav>
                                      </p:tavLst>
                                    </p:anim>
                                    <p:anim calcmode="lin" valueType="num">
                                      <p:cBhvr>
                                        <p:cTn id="108" dur="1000" fill="hold"/>
                                        <p:tgtEl>
                                          <p:spTgt spid="21"/>
                                        </p:tgtEl>
                                        <p:attrNameLst>
                                          <p:attrName>ppt_h</p:attrName>
                                        </p:attrNameLst>
                                      </p:cBhvr>
                                      <p:tavLst>
                                        <p:tav tm="0">
                                          <p:val>
                                            <p:strVal val="#ppt_h"/>
                                          </p:val>
                                        </p:tav>
                                        <p:tav tm="100000">
                                          <p:val>
                                            <p:strVal val="#ppt_h"/>
                                          </p:val>
                                        </p:tav>
                                      </p:tavLst>
                                    </p:anim>
                                    <p:animEffect transition="in" filter="fade">
                                      <p:cBhvr>
                                        <p:cTn id="109" dur="1000"/>
                                        <p:tgtEl>
                                          <p:spTgt spid="2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fade">
                                      <p:cBhvr>
                                        <p:cTn id="114" dur="500"/>
                                        <p:tgtEl>
                                          <p:spTgt spid="22"/>
                                        </p:tgtEl>
                                      </p:cBhvr>
                                    </p:animEffect>
                                  </p:childTnLst>
                                  <p:subTnLst>
                                    <p:audio>
                                      <p:cMediaNode>
                                        <p:cTn display="0" masterRel="sameClick">
                                          <p:stCondLst>
                                            <p:cond evt="begin" delay="0">
                                              <p:tn val="112"/>
                                            </p:cond>
                                          </p:stCondLst>
                                          <p:endCondLst>
                                            <p:cond evt="onStopAudio" delay="0">
                                              <p:tgtEl>
                                                <p:sldTgt/>
                                              </p:tgtEl>
                                            </p:cond>
                                          </p:endCondLst>
                                        </p:cTn>
                                        <p:tgtEl>
                                          <p:sndTgt r:embed="rId2" name="applause.wav"/>
                                        </p:tgtEl>
                                      </p:cMediaNode>
                                    </p:audio>
                                  </p:subTnLst>
                                </p:cTn>
                              </p:par>
                            </p:childTnLst>
                          </p:cTn>
                        </p:par>
                      </p:childTnLst>
                    </p:cTn>
                  </p:par>
                  <p:par>
                    <p:cTn id="115" fill="hold">
                      <p:stCondLst>
                        <p:cond delay="indefinite"/>
                      </p:stCondLst>
                      <p:childTnLst>
                        <p:par>
                          <p:cTn id="116" fill="hold">
                            <p:stCondLst>
                              <p:cond delay="0"/>
                            </p:stCondLst>
                            <p:childTnLst>
                              <p:par>
                                <p:cTn id="117" presetID="50" presetClass="entr" presetSubtype="0" decel="100000"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1000" fill="hold"/>
                                        <p:tgtEl>
                                          <p:spTgt spid="23"/>
                                        </p:tgtEl>
                                        <p:attrNameLst>
                                          <p:attrName>ppt_w</p:attrName>
                                        </p:attrNameLst>
                                      </p:cBhvr>
                                      <p:tavLst>
                                        <p:tav tm="0">
                                          <p:val>
                                            <p:strVal val="#ppt_w+.3"/>
                                          </p:val>
                                        </p:tav>
                                        <p:tav tm="100000">
                                          <p:val>
                                            <p:strVal val="#ppt_w"/>
                                          </p:val>
                                        </p:tav>
                                      </p:tavLst>
                                    </p:anim>
                                    <p:anim calcmode="lin" valueType="num">
                                      <p:cBhvr>
                                        <p:cTn id="120" dur="1000" fill="hold"/>
                                        <p:tgtEl>
                                          <p:spTgt spid="23"/>
                                        </p:tgtEl>
                                        <p:attrNameLst>
                                          <p:attrName>ppt_h</p:attrName>
                                        </p:attrNameLst>
                                      </p:cBhvr>
                                      <p:tavLst>
                                        <p:tav tm="0">
                                          <p:val>
                                            <p:strVal val="#ppt_h"/>
                                          </p:val>
                                        </p:tav>
                                        <p:tav tm="100000">
                                          <p:val>
                                            <p:strVal val="#ppt_h"/>
                                          </p:val>
                                        </p:tav>
                                      </p:tavLst>
                                    </p:anim>
                                    <p:animEffect transition="in" filter="fade">
                                      <p:cBhvr>
                                        <p:cTn id="121" dur="1000"/>
                                        <p:tgtEl>
                                          <p:spTgt spid="23"/>
                                        </p:tgtEl>
                                      </p:cBhvr>
                                    </p:animEffect>
                                  </p:childTnLst>
                                </p:cTn>
                              </p:par>
                            </p:childTnLst>
                          </p:cTn>
                        </p:par>
                      </p:childTnLst>
                    </p:cTn>
                  </p:par>
                  <p:par>
                    <p:cTn id="122" fill="hold">
                      <p:stCondLst>
                        <p:cond delay="indefinite"/>
                      </p:stCondLst>
                      <p:childTnLst>
                        <p:par>
                          <p:cTn id="123" fill="hold">
                            <p:stCondLst>
                              <p:cond delay="0"/>
                            </p:stCondLst>
                            <p:childTnLst>
                              <p:par>
                                <p:cTn id="124" presetID="50" presetClass="entr" presetSubtype="0" decel="100000" fill="hold" grpId="0" nodeType="clickEffect">
                                  <p:stCondLst>
                                    <p:cond delay="0"/>
                                  </p:stCondLst>
                                  <p:childTnLst>
                                    <p:set>
                                      <p:cBhvr>
                                        <p:cTn id="125" dur="1" fill="hold">
                                          <p:stCondLst>
                                            <p:cond delay="0"/>
                                          </p:stCondLst>
                                        </p:cTn>
                                        <p:tgtEl>
                                          <p:spTgt spid="24"/>
                                        </p:tgtEl>
                                        <p:attrNameLst>
                                          <p:attrName>style.visibility</p:attrName>
                                        </p:attrNameLst>
                                      </p:cBhvr>
                                      <p:to>
                                        <p:strVal val="visible"/>
                                      </p:to>
                                    </p:set>
                                    <p:anim calcmode="lin" valueType="num">
                                      <p:cBhvr>
                                        <p:cTn id="126" dur="1000" fill="hold"/>
                                        <p:tgtEl>
                                          <p:spTgt spid="24"/>
                                        </p:tgtEl>
                                        <p:attrNameLst>
                                          <p:attrName>ppt_w</p:attrName>
                                        </p:attrNameLst>
                                      </p:cBhvr>
                                      <p:tavLst>
                                        <p:tav tm="0">
                                          <p:val>
                                            <p:strVal val="#ppt_w+.3"/>
                                          </p:val>
                                        </p:tav>
                                        <p:tav tm="100000">
                                          <p:val>
                                            <p:strVal val="#ppt_w"/>
                                          </p:val>
                                        </p:tav>
                                      </p:tavLst>
                                    </p:anim>
                                    <p:anim calcmode="lin" valueType="num">
                                      <p:cBhvr>
                                        <p:cTn id="127" dur="1000" fill="hold"/>
                                        <p:tgtEl>
                                          <p:spTgt spid="24"/>
                                        </p:tgtEl>
                                        <p:attrNameLst>
                                          <p:attrName>ppt_h</p:attrName>
                                        </p:attrNameLst>
                                      </p:cBhvr>
                                      <p:tavLst>
                                        <p:tav tm="0">
                                          <p:val>
                                            <p:strVal val="#ppt_h"/>
                                          </p:val>
                                        </p:tav>
                                        <p:tav tm="100000">
                                          <p:val>
                                            <p:strVal val="#ppt_h"/>
                                          </p:val>
                                        </p:tav>
                                      </p:tavLst>
                                    </p:anim>
                                    <p:animEffect transition="in" filter="fade">
                                      <p:cBhvr>
                                        <p:cTn id="128" dur="1000"/>
                                        <p:tgtEl>
                                          <p:spTgt spid="24"/>
                                        </p:tgtEl>
                                      </p:cBhvr>
                                    </p:animEffect>
                                  </p:childTnLst>
                                </p:cTn>
                              </p:par>
                            </p:childTnLst>
                          </p:cTn>
                        </p:par>
                      </p:childTnLst>
                    </p:cTn>
                  </p:par>
                  <p:par>
                    <p:cTn id="129" fill="hold">
                      <p:stCondLst>
                        <p:cond delay="indefinite"/>
                      </p:stCondLst>
                      <p:childTnLst>
                        <p:par>
                          <p:cTn id="130" fill="hold">
                            <p:stCondLst>
                              <p:cond delay="0"/>
                            </p:stCondLst>
                            <p:childTnLst>
                              <p:par>
                                <p:cTn id="131" presetID="50" presetClass="entr" presetSubtype="0" decel="100000" fill="hold" grpId="0" nodeType="click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1000" fill="hold"/>
                                        <p:tgtEl>
                                          <p:spTgt spid="25"/>
                                        </p:tgtEl>
                                        <p:attrNameLst>
                                          <p:attrName>ppt_w</p:attrName>
                                        </p:attrNameLst>
                                      </p:cBhvr>
                                      <p:tavLst>
                                        <p:tav tm="0">
                                          <p:val>
                                            <p:strVal val="#ppt_w+.3"/>
                                          </p:val>
                                        </p:tav>
                                        <p:tav tm="100000">
                                          <p:val>
                                            <p:strVal val="#ppt_w"/>
                                          </p:val>
                                        </p:tav>
                                      </p:tavLst>
                                    </p:anim>
                                    <p:anim calcmode="lin" valueType="num">
                                      <p:cBhvr>
                                        <p:cTn id="134" dur="1000" fill="hold"/>
                                        <p:tgtEl>
                                          <p:spTgt spid="25"/>
                                        </p:tgtEl>
                                        <p:attrNameLst>
                                          <p:attrName>ppt_h</p:attrName>
                                        </p:attrNameLst>
                                      </p:cBhvr>
                                      <p:tavLst>
                                        <p:tav tm="0">
                                          <p:val>
                                            <p:strVal val="#ppt_h"/>
                                          </p:val>
                                        </p:tav>
                                        <p:tav tm="100000">
                                          <p:val>
                                            <p:strVal val="#ppt_h"/>
                                          </p:val>
                                        </p:tav>
                                      </p:tavLst>
                                    </p:anim>
                                    <p:animEffect transition="in" filter="fade">
                                      <p:cBhvr>
                                        <p:cTn id="135" dur="1000"/>
                                        <p:tgtEl>
                                          <p:spTgt spid="25"/>
                                        </p:tgtEl>
                                      </p:cBhvr>
                                    </p:animEffect>
                                  </p:childTnLst>
                                </p:cTn>
                              </p:par>
                            </p:childTnLst>
                          </p:cTn>
                        </p:par>
                      </p:childTnLst>
                    </p:cTn>
                  </p:par>
                  <p:par>
                    <p:cTn id="136" fill="hold">
                      <p:stCondLst>
                        <p:cond delay="indefinite"/>
                      </p:stCondLst>
                      <p:childTnLst>
                        <p:par>
                          <p:cTn id="137" fill="hold">
                            <p:stCondLst>
                              <p:cond delay="0"/>
                            </p:stCondLst>
                            <p:childTnLst>
                              <p:par>
                                <p:cTn id="138" presetID="50" presetClass="entr" presetSubtype="0" decel="100000" fill="hold" grpId="0" nodeType="clickEffect">
                                  <p:stCondLst>
                                    <p:cond delay="0"/>
                                  </p:stCondLst>
                                  <p:childTnLst>
                                    <p:set>
                                      <p:cBhvr>
                                        <p:cTn id="139" dur="1" fill="hold">
                                          <p:stCondLst>
                                            <p:cond delay="0"/>
                                          </p:stCondLst>
                                        </p:cTn>
                                        <p:tgtEl>
                                          <p:spTgt spid="26"/>
                                        </p:tgtEl>
                                        <p:attrNameLst>
                                          <p:attrName>style.visibility</p:attrName>
                                        </p:attrNameLst>
                                      </p:cBhvr>
                                      <p:to>
                                        <p:strVal val="visible"/>
                                      </p:to>
                                    </p:set>
                                    <p:anim calcmode="lin" valueType="num">
                                      <p:cBhvr>
                                        <p:cTn id="140" dur="1000" fill="hold"/>
                                        <p:tgtEl>
                                          <p:spTgt spid="26"/>
                                        </p:tgtEl>
                                        <p:attrNameLst>
                                          <p:attrName>ppt_w</p:attrName>
                                        </p:attrNameLst>
                                      </p:cBhvr>
                                      <p:tavLst>
                                        <p:tav tm="0">
                                          <p:val>
                                            <p:strVal val="#ppt_w+.3"/>
                                          </p:val>
                                        </p:tav>
                                        <p:tav tm="100000">
                                          <p:val>
                                            <p:strVal val="#ppt_w"/>
                                          </p:val>
                                        </p:tav>
                                      </p:tavLst>
                                    </p:anim>
                                    <p:anim calcmode="lin" valueType="num">
                                      <p:cBhvr>
                                        <p:cTn id="141" dur="1000" fill="hold"/>
                                        <p:tgtEl>
                                          <p:spTgt spid="26"/>
                                        </p:tgtEl>
                                        <p:attrNameLst>
                                          <p:attrName>ppt_h</p:attrName>
                                        </p:attrNameLst>
                                      </p:cBhvr>
                                      <p:tavLst>
                                        <p:tav tm="0">
                                          <p:val>
                                            <p:strVal val="#ppt_h"/>
                                          </p:val>
                                        </p:tav>
                                        <p:tav tm="100000">
                                          <p:val>
                                            <p:strVal val="#ppt_h"/>
                                          </p:val>
                                        </p:tav>
                                      </p:tavLst>
                                    </p:anim>
                                    <p:animEffect transition="in" filter="fade">
                                      <p:cBhvr>
                                        <p:cTn id="142" dur="100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50" presetClass="entr" presetSubtype="0" decel="100000" fill="hold" grpId="0" nodeType="clickEffect">
                                  <p:stCondLst>
                                    <p:cond delay="0"/>
                                  </p:stCondLst>
                                  <p:childTnLst>
                                    <p:set>
                                      <p:cBhvr>
                                        <p:cTn id="146" dur="1" fill="hold">
                                          <p:stCondLst>
                                            <p:cond delay="0"/>
                                          </p:stCondLst>
                                        </p:cTn>
                                        <p:tgtEl>
                                          <p:spTgt spid="27"/>
                                        </p:tgtEl>
                                        <p:attrNameLst>
                                          <p:attrName>style.visibility</p:attrName>
                                        </p:attrNameLst>
                                      </p:cBhvr>
                                      <p:to>
                                        <p:strVal val="visible"/>
                                      </p:to>
                                    </p:set>
                                    <p:anim calcmode="lin" valueType="num">
                                      <p:cBhvr>
                                        <p:cTn id="147" dur="1000" fill="hold"/>
                                        <p:tgtEl>
                                          <p:spTgt spid="27"/>
                                        </p:tgtEl>
                                        <p:attrNameLst>
                                          <p:attrName>ppt_w</p:attrName>
                                        </p:attrNameLst>
                                      </p:cBhvr>
                                      <p:tavLst>
                                        <p:tav tm="0">
                                          <p:val>
                                            <p:strVal val="#ppt_w+.3"/>
                                          </p:val>
                                        </p:tav>
                                        <p:tav tm="100000">
                                          <p:val>
                                            <p:strVal val="#ppt_w"/>
                                          </p:val>
                                        </p:tav>
                                      </p:tavLst>
                                    </p:anim>
                                    <p:anim calcmode="lin" valueType="num">
                                      <p:cBhvr>
                                        <p:cTn id="148" dur="1000" fill="hold"/>
                                        <p:tgtEl>
                                          <p:spTgt spid="27"/>
                                        </p:tgtEl>
                                        <p:attrNameLst>
                                          <p:attrName>ppt_h</p:attrName>
                                        </p:attrNameLst>
                                      </p:cBhvr>
                                      <p:tavLst>
                                        <p:tav tm="0">
                                          <p:val>
                                            <p:strVal val="#ppt_h"/>
                                          </p:val>
                                        </p:tav>
                                        <p:tav tm="100000">
                                          <p:val>
                                            <p:strVal val="#ppt_h"/>
                                          </p:val>
                                        </p:tav>
                                      </p:tavLst>
                                    </p:anim>
                                    <p:animEffect transition="in" filter="fade">
                                      <p:cBhvr>
                                        <p:cTn id="149" dur="1000"/>
                                        <p:tgtEl>
                                          <p:spTgt spid="2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28"/>
                                        </p:tgtEl>
                                        <p:attrNameLst>
                                          <p:attrName>style.visibility</p:attrName>
                                        </p:attrNameLst>
                                      </p:cBhvr>
                                      <p:to>
                                        <p:strVal val="visible"/>
                                      </p:to>
                                    </p:set>
                                    <p:animEffect transition="in" filter="fade">
                                      <p:cBhvr>
                                        <p:cTn id="154" dur="500"/>
                                        <p:tgtEl>
                                          <p:spTgt spid="28"/>
                                        </p:tgtEl>
                                      </p:cBhvr>
                                    </p:animEffect>
                                  </p:childTnLst>
                                  <p:subTnLst>
                                    <p:audio>
                                      <p:cMediaNode>
                                        <p:cTn display="0" masterRel="sameClick">
                                          <p:stCondLst>
                                            <p:cond evt="begin" delay="0">
                                              <p:tn val="15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478dd77ccb0aa9bd4dc638337f70d44-retro-different-home-styles-for-home-by-aman-bansal.jpg"/>
          <p:cNvPicPr>
            <a:picLocks noChangeAspect="1"/>
          </p:cNvPicPr>
          <p:nvPr/>
        </p:nvPicPr>
        <p:blipFill>
          <a:blip r:embed="rId2"/>
          <a:stretch>
            <a:fillRect/>
          </a:stretch>
        </p:blipFill>
        <p:spPr>
          <a:xfrm>
            <a:off x="5410200" y="556194"/>
            <a:ext cx="3132221" cy="203460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676400" y="1066800"/>
            <a:ext cx="2743200" cy="707886"/>
          </a:xfrm>
          <a:prstGeom prst="rect">
            <a:avLst/>
          </a:prstGeom>
          <a:blipFill>
            <a:blip r:embed="rId3"/>
            <a:tile tx="0" ty="0" sx="100000" sy="100000" flip="none" algn="tl"/>
          </a:blipFill>
        </p:spPr>
        <p:txBody>
          <a:bodyPr wrap="square" rtlCol="0">
            <a:spAutoFit/>
          </a:bodyPr>
          <a:lstStyle/>
          <a:p>
            <a:r>
              <a:rPr lang="ar-SA" sz="4000" b="1" dirty="0" smtClean="0">
                <a:effectLst>
                  <a:glow rad="101600">
                    <a:schemeClr val="accent2">
                      <a:satMod val="175000"/>
                      <a:alpha val="40000"/>
                    </a:schemeClr>
                  </a:glow>
                </a:effectLst>
              </a:rPr>
              <a:t>ألواجب المنزلي</a:t>
            </a:r>
            <a:endParaRPr lang="en-US" sz="4000" b="1" dirty="0">
              <a:effectLst>
                <a:glow rad="101600">
                  <a:schemeClr val="accent2">
                    <a:satMod val="175000"/>
                    <a:alpha val="40000"/>
                  </a:schemeClr>
                </a:glow>
              </a:effectLst>
            </a:endParaRPr>
          </a:p>
        </p:txBody>
      </p:sp>
      <p:sp>
        <p:nvSpPr>
          <p:cNvPr id="6" name="TextBox 5"/>
          <p:cNvSpPr txBox="1"/>
          <p:nvPr/>
        </p:nvSpPr>
        <p:spPr>
          <a:xfrm>
            <a:off x="1828800" y="3048000"/>
            <a:ext cx="6400800" cy="1077218"/>
          </a:xfrm>
          <a:prstGeom prst="rect">
            <a:avLst/>
          </a:prstGeom>
          <a:noFill/>
          <a:ln>
            <a:solidFill>
              <a:srgbClr val="002060"/>
            </a:solidFill>
          </a:ln>
        </p:spPr>
        <p:txBody>
          <a:bodyPr wrap="square" rtlCol="0">
            <a:spAutoFit/>
          </a:bodyPr>
          <a:lstStyle/>
          <a:p>
            <a:pPr algn="r"/>
            <a:r>
              <a:rPr lang="ar-SA" sz="3200" dirty="0" smtClean="0"/>
              <a:t>أكتب فقرة عن الأمم المتحدة علي أساس الأجوبة من الأسئلة التالية:</a:t>
            </a:r>
            <a:endParaRPr lang="en-US" sz="3200" dirty="0"/>
          </a:p>
        </p:txBody>
      </p:sp>
      <p:sp>
        <p:nvSpPr>
          <p:cNvPr id="7" name="TextBox 6"/>
          <p:cNvSpPr txBox="1"/>
          <p:nvPr/>
        </p:nvSpPr>
        <p:spPr>
          <a:xfrm>
            <a:off x="3657600" y="4800600"/>
            <a:ext cx="4572000" cy="523220"/>
          </a:xfrm>
          <a:prstGeom prst="rect">
            <a:avLst/>
          </a:prstGeom>
          <a:noFill/>
          <a:ln>
            <a:solidFill>
              <a:srgbClr val="002060"/>
            </a:solidFill>
          </a:ln>
        </p:spPr>
        <p:txBody>
          <a:bodyPr wrap="square" rtlCol="0">
            <a:spAutoFit/>
          </a:bodyPr>
          <a:lstStyle/>
          <a:p>
            <a:pPr algn="r"/>
            <a:r>
              <a:rPr lang="ar-SA" sz="2800" dirty="0" smtClean="0"/>
              <a:t>(ب) متي أسّست الأمم المتحدة ولماذا؟</a:t>
            </a:r>
            <a:endParaRPr lang="en-US" sz="2800" dirty="0"/>
          </a:p>
        </p:txBody>
      </p:sp>
      <p:sp>
        <p:nvSpPr>
          <p:cNvPr id="9" name="TextBox 8"/>
          <p:cNvSpPr txBox="1"/>
          <p:nvPr/>
        </p:nvSpPr>
        <p:spPr>
          <a:xfrm>
            <a:off x="3048000" y="5410200"/>
            <a:ext cx="5181600" cy="523220"/>
          </a:xfrm>
          <a:prstGeom prst="rect">
            <a:avLst/>
          </a:prstGeom>
          <a:noFill/>
          <a:ln>
            <a:solidFill>
              <a:srgbClr val="002060"/>
            </a:solidFill>
          </a:ln>
        </p:spPr>
        <p:txBody>
          <a:bodyPr wrap="square" rtlCol="0">
            <a:spAutoFit/>
          </a:bodyPr>
          <a:lstStyle/>
          <a:p>
            <a:pPr algn="r"/>
            <a:r>
              <a:rPr lang="ar-SA" sz="2800" dirty="0" smtClean="0"/>
              <a:t>(ج) بين اعمال الأمم المتحدة.</a:t>
            </a:r>
            <a:endParaRPr lang="en-US" sz="2800" dirty="0"/>
          </a:p>
        </p:txBody>
      </p:sp>
      <p:sp>
        <p:nvSpPr>
          <p:cNvPr id="10" name="TextBox 9"/>
          <p:cNvSpPr txBox="1"/>
          <p:nvPr/>
        </p:nvSpPr>
        <p:spPr>
          <a:xfrm>
            <a:off x="4953000" y="4191000"/>
            <a:ext cx="3276600" cy="523220"/>
          </a:xfrm>
          <a:prstGeom prst="rect">
            <a:avLst/>
          </a:prstGeom>
          <a:noFill/>
          <a:ln>
            <a:solidFill>
              <a:srgbClr val="002060"/>
            </a:solidFill>
          </a:ln>
        </p:spPr>
        <p:txBody>
          <a:bodyPr wrap="square" rtlCol="0">
            <a:spAutoFit/>
          </a:bodyPr>
          <a:lstStyle/>
          <a:p>
            <a:pPr algn="r"/>
            <a:r>
              <a:rPr lang="ar-SA" sz="2800" dirty="0" smtClean="0"/>
              <a:t>(أ) ما هي الأمم المتحدة؟</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3"/>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3"/>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strVal val="#ppt_w+.3"/>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Effect transition="in" filter="fade">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381000"/>
            <a:ext cx="6096000" cy="914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solidFill>
                  <a:schemeClr val="tx1"/>
                </a:solidFill>
                <a:latin typeface="NikoshBAN" pitchFamily="2" charset="0"/>
                <a:cs typeface="NikoshBAN" pitchFamily="2" charset="0"/>
              </a:rPr>
              <a:t>إلي اللقاء</a:t>
            </a:r>
            <a:endParaRPr lang="en-US" sz="6000"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1600"/>
            <a:ext cx="8229600" cy="5029200"/>
          </a:xfrm>
          <a:prstGeom prst="rect">
            <a:avLst/>
          </a:prstGeom>
          <a:ln>
            <a:noFill/>
          </a:ln>
        </p:spPr>
      </p:pic>
      <p:sp>
        <p:nvSpPr>
          <p:cNvPr id="7" name="Rectangle 4"/>
          <p:cNvSpPr txBox="1">
            <a:spLocks noChangeArrowheads="1"/>
          </p:cNvSpPr>
          <p:nvPr/>
        </p:nvSpPr>
        <p:spPr>
          <a:xfrm>
            <a:off x="990600" y="3505200"/>
            <a:ext cx="7142370" cy="791845"/>
          </a:xfrm>
          <a:prstGeom prst="rect">
            <a:avLst/>
          </a:prstGeom>
          <a:ln>
            <a:no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5400" b="1" kern="10"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شكراً لجميع الطلاب</a:t>
            </a:r>
            <a:endParaRPr lang="en-US" sz="5400" b="1" kern="10"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41" presetClass="entr" presetSubtype="0" repeatCount="indefinite" fill="hold" nodeType="with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9"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10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457200"/>
            <a:ext cx="4114800" cy="923330"/>
          </a:xfrm>
          <a:prstGeom prst="rect">
            <a:avLst/>
          </a:prstGeom>
          <a:noFill/>
          <a:ln>
            <a:noFill/>
          </a:ln>
        </p:spPr>
        <p:txBody>
          <a:bodyPr wrap="square" rtlCol="0">
            <a:spAutoFit/>
          </a:bodyPr>
          <a:lstStyle/>
          <a:p>
            <a:pPr algn="ctr"/>
            <a:r>
              <a:rPr lang="ar-SA" sz="5400" b="1" u="sng" dirty="0" smtClean="0">
                <a:solidFill>
                  <a:schemeClr val="accent5">
                    <a:lumMod val="50000"/>
                  </a:schemeClr>
                </a:solidFill>
                <a:effectLst>
                  <a:glow rad="139700">
                    <a:schemeClr val="accent6">
                      <a:satMod val="175000"/>
                      <a:alpha val="40000"/>
                    </a:schemeClr>
                  </a:glow>
                </a:effectLst>
              </a:rPr>
              <a:t>تعارف المدرس</a:t>
            </a:r>
            <a:endParaRPr lang="en-US" sz="5400" b="1" u="sng" dirty="0">
              <a:solidFill>
                <a:schemeClr val="accent5">
                  <a:lumMod val="50000"/>
                </a:schemeClr>
              </a:solidFill>
              <a:effectLst>
                <a:glow rad="139700">
                  <a:schemeClr val="accent6">
                    <a:satMod val="175000"/>
                    <a:alpha val="40000"/>
                  </a:schemeClr>
                </a:glow>
              </a:effectLst>
            </a:endParaRPr>
          </a:p>
        </p:txBody>
      </p:sp>
      <p:sp>
        <p:nvSpPr>
          <p:cNvPr id="3" name="TextBox 2"/>
          <p:cNvSpPr txBox="1"/>
          <p:nvPr/>
        </p:nvSpPr>
        <p:spPr>
          <a:xfrm>
            <a:off x="4648200" y="2286000"/>
            <a:ext cx="3962400" cy="3108543"/>
          </a:xfrm>
          <a:prstGeom prst="rect">
            <a:avLst/>
          </a:prstGeom>
          <a:noFill/>
          <a:ln>
            <a:solidFill>
              <a:srgbClr val="FF9933"/>
            </a:solidFill>
          </a:ln>
        </p:spPr>
        <p:txBody>
          <a:bodyPr wrap="square" rtlCol="0">
            <a:spAutoFit/>
          </a:bodyPr>
          <a:lstStyle/>
          <a:p>
            <a:pPr algn="ctr"/>
            <a:r>
              <a:rPr lang="ar-SA" sz="2800" dirty="0" smtClean="0">
                <a:solidFill>
                  <a:srgbClr val="FF0000"/>
                </a:solidFill>
              </a:rPr>
              <a:t>محمد فريدالحق السراجي</a:t>
            </a:r>
          </a:p>
          <a:p>
            <a:pPr algn="ctr"/>
            <a:r>
              <a:rPr lang="ar-SA" sz="2800" dirty="0" smtClean="0">
                <a:solidFill>
                  <a:srgbClr val="00B050"/>
                </a:solidFill>
              </a:rPr>
              <a:t>ألمحاضر العربي</a:t>
            </a:r>
          </a:p>
          <a:p>
            <a:pPr algn="ctr"/>
            <a:r>
              <a:rPr lang="ar-SA" sz="2800" dirty="0" smtClean="0">
                <a:solidFill>
                  <a:srgbClr val="7030A0"/>
                </a:solidFill>
              </a:rPr>
              <a:t>ألمدرسة الفاضل (البكالوريوس) ببغاصتر </a:t>
            </a:r>
          </a:p>
          <a:p>
            <a:pPr algn="ctr"/>
            <a:r>
              <a:rPr lang="ar-SA" sz="2800" dirty="0" smtClean="0">
                <a:solidFill>
                  <a:srgbClr val="FF00FF"/>
                </a:solidFill>
              </a:rPr>
              <a:t> شيتاكند ، شيتاغونغ </a:t>
            </a:r>
          </a:p>
          <a:p>
            <a:pPr algn="ctr"/>
            <a:r>
              <a:rPr lang="ar-SA" sz="2800" dirty="0" smtClean="0">
                <a:solidFill>
                  <a:srgbClr val="660033"/>
                </a:solidFill>
              </a:rPr>
              <a:t>رقم الجوال: 01823160809</a:t>
            </a:r>
          </a:p>
          <a:p>
            <a:pPr algn="ctr"/>
            <a:endParaRPr lang="en-US" sz="2800" dirty="0"/>
          </a:p>
        </p:txBody>
      </p:sp>
      <p:pic>
        <p:nvPicPr>
          <p:cNvPr id="4" name="Picture 3" descr="2017-02-12 12.08.54.jpg"/>
          <p:cNvPicPr>
            <a:picLocks noChangeAspect="1"/>
          </p:cNvPicPr>
          <p:nvPr/>
        </p:nvPicPr>
        <p:blipFill>
          <a:blip r:embed="rId2"/>
          <a:stretch>
            <a:fillRect/>
          </a:stretch>
        </p:blipFill>
        <p:spPr>
          <a:xfrm>
            <a:off x="2252970" y="1981200"/>
            <a:ext cx="938389" cy="1447800"/>
          </a:xfrm>
          <a:prstGeom prst="rect">
            <a:avLst/>
          </a:prstGeom>
          <a:ln>
            <a:solidFill>
              <a:srgbClr val="FF0000"/>
            </a:solidFill>
          </a:ln>
        </p:spPr>
      </p:pic>
      <p:pic>
        <p:nvPicPr>
          <p:cNvPr id="5" name="Picture 4" descr="gfgfhghgjhgjghjh.gif"/>
          <p:cNvPicPr>
            <a:picLocks noChangeAspect="1"/>
          </p:cNvPicPr>
          <p:nvPr/>
        </p:nvPicPr>
        <p:blipFill>
          <a:blip r:embed="rId3"/>
          <a:stretch>
            <a:fillRect/>
          </a:stretch>
        </p:blipFill>
        <p:spPr>
          <a:xfrm>
            <a:off x="3124200" y="3827356"/>
            <a:ext cx="762001" cy="1295400"/>
          </a:xfrm>
          <a:prstGeom prst="rect">
            <a:avLst/>
          </a:prstGeom>
        </p:spPr>
      </p:pic>
      <p:pic>
        <p:nvPicPr>
          <p:cNvPr id="6" name="Picture 5" descr="gfgfhghgjhgjghjh.gif"/>
          <p:cNvPicPr>
            <a:picLocks noChangeAspect="1"/>
          </p:cNvPicPr>
          <p:nvPr/>
        </p:nvPicPr>
        <p:blipFill>
          <a:blip r:embed="rId3"/>
          <a:stretch>
            <a:fillRect/>
          </a:stretch>
        </p:blipFill>
        <p:spPr>
          <a:xfrm>
            <a:off x="1524000" y="3827356"/>
            <a:ext cx="838199" cy="1295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066800"/>
            <a:ext cx="952500" cy="1238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1066800"/>
            <a:ext cx="952500" cy="12382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1043940"/>
            <a:ext cx="952500" cy="12382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5410200"/>
            <a:ext cx="952500" cy="990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5410200"/>
            <a:ext cx="952500" cy="9906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5410200"/>
            <a:ext cx="9525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edge">
                                      <p:cBhvr>
                                        <p:cTn id="18" dur="20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par>
                                <p:cTn id="54" presetID="53" presetClass="entr" presetSubtype="16"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183343" y="766482"/>
            <a:ext cx="6723527" cy="4988859"/>
          </a:xfrm>
          <a:prstGeom prst="frame">
            <a:avLst>
              <a:gd name="adj1" fmla="val 9057"/>
            </a:avLst>
          </a:prstGeom>
          <a:blipFill>
            <a:blip r:embed="rId2"/>
            <a:stretch>
              <a:fillRect/>
            </a:stretch>
          </a:blipFill>
          <a:ln>
            <a:noFill/>
          </a:ln>
          <a:effectLst>
            <a:outerShdw blurRad="225425" dist="50800" dir="5220000" algn="ctr">
              <a:srgbClr val="000000">
                <a:alpha val="33000"/>
              </a:srgbClr>
            </a:outerShdw>
          </a:effectLst>
          <a:scene3d>
            <a:camera prst="perspectiveRelaxedModerately"/>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3" name="TextBox 2"/>
          <p:cNvSpPr txBox="1"/>
          <p:nvPr/>
        </p:nvSpPr>
        <p:spPr>
          <a:xfrm>
            <a:off x="3124200" y="533400"/>
            <a:ext cx="3048000" cy="830997"/>
          </a:xfrm>
          <a:prstGeom prst="rect">
            <a:avLst/>
          </a:prstGeom>
          <a:noFill/>
          <a:ln>
            <a:noFill/>
          </a:ln>
        </p:spPr>
        <p:txBody>
          <a:bodyPr wrap="square" rtlCol="0">
            <a:spAutoFit/>
          </a:bodyPr>
          <a:lstStyle/>
          <a:p>
            <a:pPr algn="ctr"/>
            <a:r>
              <a:rPr lang="ar-SA" sz="4800" b="1" u="sng" dirty="0" smtClean="0">
                <a:solidFill>
                  <a:srgbClr val="FF00FF"/>
                </a:solidFill>
                <a:effectLst>
                  <a:glow rad="139700">
                    <a:schemeClr val="accent3">
                      <a:satMod val="175000"/>
                      <a:alpha val="40000"/>
                    </a:schemeClr>
                  </a:glow>
                </a:effectLst>
              </a:rPr>
              <a:t>تعارف الدرس</a:t>
            </a:r>
            <a:endParaRPr lang="en-US" sz="4800" b="1" u="sng" dirty="0">
              <a:solidFill>
                <a:srgbClr val="FF00FF"/>
              </a:solidFill>
              <a:effectLst>
                <a:glow rad="139700">
                  <a:schemeClr val="accent3">
                    <a:satMod val="175000"/>
                    <a:alpha val="40000"/>
                  </a:schemeClr>
                </a:glow>
              </a:effectLst>
            </a:endParaRPr>
          </a:p>
        </p:txBody>
      </p:sp>
      <p:sp>
        <p:nvSpPr>
          <p:cNvPr id="4" name="TextBox 3"/>
          <p:cNvSpPr txBox="1"/>
          <p:nvPr/>
        </p:nvSpPr>
        <p:spPr>
          <a:xfrm>
            <a:off x="1524000" y="2286000"/>
            <a:ext cx="6096000" cy="2554545"/>
          </a:xfrm>
          <a:prstGeom prst="rect">
            <a:avLst/>
          </a:prstGeom>
          <a:noFill/>
          <a:ln>
            <a:solidFill>
              <a:srgbClr val="FF00FF"/>
            </a:solidFill>
          </a:ln>
        </p:spPr>
        <p:txBody>
          <a:bodyPr wrap="square" rtlCol="0">
            <a:spAutoFit/>
          </a:bodyPr>
          <a:lstStyle/>
          <a:p>
            <a:pPr algn="ctr"/>
            <a:r>
              <a:rPr lang="ar-SA" sz="3200" dirty="0" smtClean="0">
                <a:solidFill>
                  <a:srgbClr val="00B050"/>
                </a:solidFill>
              </a:rPr>
              <a:t>ألفن: أللغة العربية الإتصالية</a:t>
            </a:r>
          </a:p>
          <a:p>
            <a:pPr algn="ctr"/>
            <a:r>
              <a:rPr lang="ar-SA" sz="3200" dirty="0" smtClean="0">
                <a:solidFill>
                  <a:srgbClr val="7030A0"/>
                </a:solidFill>
              </a:rPr>
              <a:t>ألصف العاشر من الداخل</a:t>
            </a:r>
          </a:p>
          <a:p>
            <a:pPr algn="ctr"/>
            <a:r>
              <a:rPr lang="ar-SA" sz="3200" dirty="0" smtClean="0">
                <a:solidFill>
                  <a:srgbClr val="996633"/>
                </a:solidFill>
              </a:rPr>
              <a:t>ألحصة: السادسة</a:t>
            </a:r>
          </a:p>
          <a:p>
            <a:pPr algn="ctr"/>
            <a:r>
              <a:rPr lang="ar-SA" sz="3200" dirty="0" smtClean="0">
                <a:solidFill>
                  <a:srgbClr val="99CC00"/>
                </a:solidFill>
              </a:rPr>
              <a:t>ألمدة : 35 دقيقة </a:t>
            </a:r>
            <a:r>
              <a:rPr lang="ar-SA" sz="3200" dirty="0" smtClean="0">
                <a:solidFill>
                  <a:srgbClr val="660033"/>
                </a:solidFill>
              </a:rPr>
              <a:t>         ألتاريخ:2018/07/17 م</a:t>
            </a:r>
            <a:endParaRPr lang="en-US" sz="3200" dirty="0">
              <a:solidFill>
                <a:srgbClr val="66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prokasik.files.wordpress.com/2012/07/25e025a625aa25e025a7258d25e025a625b025e025a625a525e025a625ae2b25e025a625ac25e025a625bf25e025a625b625e025a7258d25e025a625ac25e025a625af25e025a7258125e025a625a6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3581400" cy="20145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6" descr="http://www.risingbd.com/media/2014November/Sidor-14159889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1143000"/>
            <a:ext cx="3581401" cy="1969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3429000"/>
            <a:ext cx="2133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2800" dirty="0" smtClean="0">
                <a:latin typeface="NikoshBAN" panose="02000000000000000000" pitchFamily="2" charset="0"/>
                <a:cs typeface="NikoshBAN" panose="02000000000000000000" pitchFamily="2" charset="0"/>
              </a:rPr>
              <a:t>দ্বিতীয় বিশ্বযুদ্ধ</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5181600" y="3352800"/>
            <a:ext cx="2133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2800" dirty="0" smtClean="0">
                <a:latin typeface="NikoshBAN" panose="02000000000000000000" pitchFamily="2" charset="0"/>
                <a:cs typeface="NikoshBAN" panose="02000000000000000000" pitchFamily="2" charset="0"/>
              </a:rPr>
              <a:t>প্রাকৃতিক দুর্যোগ</a:t>
            </a:r>
            <a:endParaRPr lang="en-US" sz="2800" dirty="0">
              <a:latin typeface="NikoshBAN" panose="02000000000000000000" pitchFamily="2" charset="0"/>
              <a:cs typeface="NikoshBAN" panose="02000000000000000000" pitchFamily="2" charset="0"/>
            </a:endParaRPr>
          </a:p>
        </p:txBody>
      </p:sp>
      <p:sp>
        <p:nvSpPr>
          <p:cNvPr id="14" name="TextBox 13"/>
          <p:cNvSpPr txBox="1"/>
          <p:nvPr/>
        </p:nvSpPr>
        <p:spPr>
          <a:xfrm>
            <a:off x="2552700" y="4648200"/>
            <a:ext cx="3924300" cy="830997"/>
          </a:xfrm>
          <a:prstGeom prst="rect">
            <a:avLst/>
          </a:prstGeom>
          <a:noFill/>
          <a:ln>
            <a:solidFill>
              <a:srgbClr val="808000"/>
            </a:solidFill>
          </a:ln>
        </p:spPr>
        <p:txBody>
          <a:bodyPr wrap="square" rtlCol="0">
            <a:spAutoFit/>
          </a:bodyPr>
          <a:lstStyle/>
          <a:p>
            <a:r>
              <a:rPr lang="bn-BD" sz="2400" dirty="0" smtClean="0">
                <a:latin typeface="NikoshBAN" panose="02000000000000000000" pitchFamily="2" charset="0"/>
                <a:cs typeface="NikoshBAN" panose="02000000000000000000" pitchFamily="2" charset="0"/>
              </a:rPr>
              <a:t>বিশ্বজুড়ে এই ধরনের সমস্যা মোকাবেলার</a:t>
            </a:r>
          </a:p>
          <a:p>
            <a:r>
              <a:rPr lang="bn-BD" sz="2400" dirty="0" smtClean="0">
                <a:latin typeface="NikoshBAN" panose="02000000000000000000" pitchFamily="2" charset="0"/>
                <a:cs typeface="NikoshBAN" panose="02000000000000000000" pitchFamily="2" charset="0"/>
              </a:rPr>
              <a:t>জন্য আন্তর্জাতিক কোন সংস্থা গড়ে উঠেছে?</a:t>
            </a:r>
            <a:endParaRPr lang="en-US" sz="2400" dirty="0">
              <a:latin typeface="NikoshBAN" panose="02000000000000000000" pitchFamily="2" charset="0"/>
              <a:cs typeface="NikoshBAN" panose="02000000000000000000" pitchFamily="2" charset="0"/>
            </a:endParaRPr>
          </a:p>
        </p:txBody>
      </p:sp>
      <p:sp>
        <p:nvSpPr>
          <p:cNvPr id="16" name="TextBox 15"/>
          <p:cNvSpPr txBox="1"/>
          <p:nvPr/>
        </p:nvSpPr>
        <p:spPr>
          <a:xfrm>
            <a:off x="2133600" y="457200"/>
            <a:ext cx="4800600" cy="584775"/>
          </a:xfrm>
          <a:prstGeom prst="rect">
            <a:avLst/>
          </a:prstGeom>
          <a:noFill/>
          <a:ln>
            <a:solidFill>
              <a:srgbClr val="CC0099"/>
            </a:solidFill>
          </a:ln>
        </p:spPr>
        <p:txBody>
          <a:bodyPr wrap="square" rtlCol="0">
            <a:spAutoFit/>
          </a:bodyPr>
          <a:lstStyle/>
          <a:p>
            <a:pPr algn="ctr"/>
            <a:r>
              <a:rPr lang="ar-SA" sz="3200" b="1" dirty="0" smtClean="0">
                <a:solidFill>
                  <a:srgbClr val="CC0099"/>
                </a:solidFill>
              </a:rPr>
              <a:t>أنظر إلي الصور التالية وقل حولها</a:t>
            </a:r>
            <a:endParaRPr lang="en-US" sz="3200" b="1" dirty="0">
              <a:solidFill>
                <a:srgbClr val="CC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0" fill="hold"/>
                                        <p:tgtEl>
                                          <p:spTgt spid="3"/>
                                        </p:tgtEl>
                                        <p:attrNameLst>
                                          <p:attrName>ppt_x</p:attrName>
                                        </p:attrNameLst>
                                      </p:cBhvr>
                                      <p:tavLst>
                                        <p:tav tm="0">
                                          <p:val>
                                            <p:strVal val="#ppt_x"/>
                                          </p:val>
                                        </p:tav>
                                        <p:tav tm="100000">
                                          <p:val>
                                            <p:strVal val="#ppt_x"/>
                                          </p:val>
                                        </p:tav>
                                      </p:tavLst>
                                    </p:anim>
                                    <p:anim calcmode="lin" valueType="num">
                                      <p:cBhvr additive="base">
                                        <p:cTn id="2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ox(i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3"/>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71802" y="3143248"/>
            <a:ext cx="3471874"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SA" sz="6000" b="1" dirty="0" smtClean="0">
                <a:effectLst>
                  <a:glow rad="101600">
                    <a:schemeClr val="accent2">
                      <a:satMod val="175000"/>
                      <a:alpha val="40000"/>
                    </a:schemeClr>
                  </a:glow>
                </a:effectLst>
              </a:rPr>
              <a:t>ألأمم المتحدة</a:t>
            </a:r>
            <a:endParaRPr lang="en-US" sz="6000" b="1" dirty="0">
              <a:effectLst>
                <a:glow rad="101600">
                  <a:schemeClr val="accent2">
                    <a:satMod val="175000"/>
                    <a:alpha val="40000"/>
                  </a:schemeClr>
                </a:glow>
              </a:effectLst>
            </a:endParaRPr>
          </a:p>
        </p:txBody>
      </p:sp>
      <p:sp>
        <p:nvSpPr>
          <p:cNvPr id="4" name="TextBox 3"/>
          <p:cNvSpPr txBox="1"/>
          <p:nvPr/>
        </p:nvSpPr>
        <p:spPr>
          <a:xfrm>
            <a:off x="3276600" y="762000"/>
            <a:ext cx="3295664" cy="1015663"/>
          </a:xfrm>
          <a:prstGeom prst="rect">
            <a:avLst/>
          </a:prstGeom>
          <a:effectLst>
            <a:glow rad="1397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ar-SA" sz="6000" b="1" dirty="0" smtClean="0"/>
              <a:t>درس اليوم</a:t>
            </a:r>
            <a:endParaRPr lang="en-US" sz="6000" b="1" dirty="0"/>
          </a:p>
        </p:txBody>
      </p:sp>
      <p:sp>
        <p:nvSpPr>
          <p:cNvPr id="7" name="TextBox 6"/>
          <p:cNvSpPr txBox="1"/>
          <p:nvPr/>
        </p:nvSpPr>
        <p:spPr>
          <a:xfrm>
            <a:off x="3857620" y="4357694"/>
            <a:ext cx="18288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5400" dirty="0" smtClean="0">
                <a:effectLst>
                  <a:glow rad="228600">
                    <a:schemeClr val="accent6">
                      <a:satMod val="175000"/>
                      <a:alpha val="40000"/>
                    </a:schemeClr>
                  </a:glow>
                </a:effectLst>
              </a:rPr>
              <a:t>U N</a:t>
            </a:r>
            <a:endParaRPr lang="en-US" sz="5400" dirty="0">
              <a:effectLst>
                <a:glow rad="228600">
                  <a:schemeClr val="accent6">
                    <a:satMod val="175000"/>
                    <a:alpha val="40000"/>
                  </a:schemeClr>
                </a:glow>
              </a:effectLst>
            </a:endParaRPr>
          </a:p>
        </p:txBody>
      </p:sp>
      <p:sp>
        <p:nvSpPr>
          <p:cNvPr id="6" name="Down Arrow 5"/>
          <p:cNvSpPr/>
          <p:nvPr/>
        </p:nvSpPr>
        <p:spPr>
          <a:xfrm>
            <a:off x="4500562" y="1905000"/>
            <a:ext cx="609600" cy="103345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vbdn.eventbrite.com/s3-s3/eventlogos/17211011/unh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66800"/>
            <a:ext cx="4267216" cy="3432914"/>
          </a:xfrm>
          <a:prstGeom prst="rect">
            <a:avLst/>
          </a:prstGeom>
          <a:ln>
            <a:noFill/>
          </a:ln>
          <a:effectLst>
            <a:outerShdw blurRad="292100" dist="139700" dir="2700000" algn="tl" rotWithShape="0">
              <a:srgbClr val="333333">
                <a:alpha val="65000"/>
              </a:srgbClr>
            </a:outerShdw>
          </a:effectLst>
          <a:extLst/>
        </p:spPr>
      </p:pic>
      <p:sp>
        <p:nvSpPr>
          <p:cNvPr id="6" name="Rectangle 5"/>
          <p:cNvSpPr/>
          <p:nvPr/>
        </p:nvSpPr>
        <p:spPr>
          <a:xfrm>
            <a:off x="1828800" y="4800600"/>
            <a:ext cx="5410200" cy="923330"/>
          </a:xfrm>
          <a:prstGeom prst="rect">
            <a:avLst/>
          </a:prstGeom>
          <a:noFill/>
          <a:ln>
            <a:solidFill>
              <a:srgbClr val="CC0099"/>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5400" dirty="0" err="1" smtClean="0">
                <a:ln w="0"/>
                <a:effectLst>
                  <a:outerShdw blurRad="38100" dist="19050" dir="2700000" algn="tl" rotWithShape="0">
                    <a:schemeClr val="dk1">
                      <a:alpha val="40000"/>
                    </a:schemeClr>
                  </a:outerShdw>
                </a:effectLst>
                <a:latin typeface="NikoshBAN" pitchFamily="2" charset="0"/>
                <a:cs typeface="NikoshBAN" pitchFamily="2" charset="0"/>
              </a:rPr>
              <a:t>জাতিসংঘের</a:t>
            </a:r>
            <a:r>
              <a:rPr lang="en-US" sz="5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5400" dirty="0" err="1" smtClean="0">
                <a:ln w="0"/>
                <a:effectLst>
                  <a:outerShdw blurRad="38100" dist="19050" dir="2700000" algn="tl" rotWithShape="0">
                    <a:schemeClr val="dk1">
                      <a:alpha val="40000"/>
                    </a:schemeClr>
                  </a:outerShdw>
                </a:effectLst>
                <a:latin typeface="NikoshBAN" pitchFamily="2" charset="0"/>
                <a:cs typeface="NikoshBAN" pitchFamily="2" charset="0"/>
              </a:rPr>
              <a:t>সদর</a:t>
            </a:r>
            <a:r>
              <a:rPr lang="en-US" sz="5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5400" dirty="0" err="1" smtClean="0">
                <a:ln w="0"/>
                <a:effectLst>
                  <a:outerShdw blurRad="38100" dist="19050" dir="2700000" algn="tl" rotWithShape="0">
                    <a:schemeClr val="dk1">
                      <a:alpha val="40000"/>
                    </a:schemeClr>
                  </a:outerShdw>
                </a:effectLst>
                <a:latin typeface="NikoshBAN" pitchFamily="2" charset="0"/>
                <a:cs typeface="NikoshBAN" pitchFamily="2" charset="0"/>
              </a:rPr>
              <a:t>দপ্তর</a:t>
            </a:r>
            <a:endParaRPr lang="bn-BD" sz="5400" dirty="0" smtClean="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1/UNSC_2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8283" y="2228425"/>
            <a:ext cx="4380509" cy="23800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874238" y="349045"/>
            <a:ext cx="2114681" cy="1015663"/>
          </a:xfrm>
          <a:prstGeom prst="rect">
            <a:avLst/>
          </a:prstGeom>
          <a:noFill/>
          <a:effectLst>
            <a:glow rad="228600">
              <a:schemeClr val="accent4">
                <a:satMod val="175000"/>
                <a:alpha val="40000"/>
              </a:schemeClr>
            </a:glow>
          </a:effectLst>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bn-BD" sz="6000" b="1" u="sng" spc="150" dirty="0" smtClean="0">
                <a:ln w="11430"/>
                <a:solidFill>
                  <a:srgbClr val="C00000"/>
                </a:solidFill>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জা</a:t>
            </a:r>
            <a:r>
              <a:rPr lang="bn-BD" sz="4400" b="1" u="sng" spc="150" dirty="0" smtClean="0">
                <a:ln w="11430"/>
                <a:solidFill>
                  <a:srgbClr val="C00000"/>
                </a:solidFill>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তিসংঘ</a:t>
            </a:r>
            <a:endParaRPr lang="en-US" sz="4400" b="1" u="sng" spc="150" dirty="0" smtClean="0">
              <a:ln w="11430"/>
              <a:solidFill>
                <a:srgbClr val="C00000"/>
              </a:solidFill>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endParaRPr>
          </a:p>
        </p:txBody>
      </p:sp>
      <p:sp>
        <p:nvSpPr>
          <p:cNvPr id="2" name="Rectangle 1"/>
          <p:cNvSpPr/>
          <p:nvPr/>
        </p:nvSpPr>
        <p:spPr>
          <a:xfrm>
            <a:off x="528859" y="1995950"/>
            <a:ext cx="13716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3200" dirty="0" smtClean="0">
                <a:latin typeface="NikoshBAN" panose="02000000000000000000" pitchFamily="2" charset="0"/>
                <a:cs typeface="NikoshBAN" panose="02000000000000000000" pitchFamily="2" charset="0"/>
              </a:rPr>
              <a:t>প্রতিষ্ঠা</a:t>
            </a:r>
            <a:endParaRPr lang="en-US" sz="3200" dirty="0">
              <a:latin typeface="NikoshBAN" panose="02000000000000000000" pitchFamily="2" charset="0"/>
              <a:cs typeface="NikoshBAN" panose="02000000000000000000" pitchFamily="2" charset="0"/>
            </a:endParaRPr>
          </a:p>
        </p:txBody>
      </p:sp>
      <p:sp>
        <p:nvSpPr>
          <p:cNvPr id="6" name="Rectangle 5"/>
          <p:cNvSpPr/>
          <p:nvPr/>
        </p:nvSpPr>
        <p:spPr>
          <a:xfrm>
            <a:off x="452659" y="2625214"/>
            <a:ext cx="16764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2800" dirty="0" smtClean="0">
                <a:latin typeface="NikoshBAN" panose="02000000000000000000" pitchFamily="2" charset="0"/>
                <a:cs typeface="NikoshBAN" panose="02000000000000000000" pitchFamily="2" charset="0"/>
              </a:rPr>
              <a:t>সদস্য সংখ্যা</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457200" y="3252020"/>
            <a:ext cx="1824259"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2800" dirty="0" smtClean="0">
                <a:latin typeface="NikoshBAN" panose="02000000000000000000" pitchFamily="2" charset="0"/>
                <a:cs typeface="NikoshBAN" panose="02000000000000000000" pitchFamily="2" charset="0"/>
              </a:rPr>
              <a:t>প্রথম মহাসচিব</a:t>
            </a:r>
            <a:endParaRPr lang="en-US" sz="2800" dirty="0">
              <a:latin typeface="NikoshBAN" panose="02000000000000000000" pitchFamily="2" charset="0"/>
              <a:cs typeface="NikoshBAN" panose="02000000000000000000" pitchFamily="2" charset="0"/>
            </a:endParaRPr>
          </a:p>
        </p:txBody>
      </p:sp>
      <p:sp>
        <p:nvSpPr>
          <p:cNvPr id="8" name="Rectangle 7"/>
          <p:cNvSpPr/>
          <p:nvPr/>
        </p:nvSpPr>
        <p:spPr>
          <a:xfrm>
            <a:off x="457200" y="3886200"/>
            <a:ext cx="2052859"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2800" dirty="0" smtClean="0">
                <a:latin typeface="NikoshBAN" panose="02000000000000000000" pitchFamily="2" charset="0"/>
                <a:cs typeface="NikoshBAN" panose="02000000000000000000" pitchFamily="2" charset="0"/>
              </a:rPr>
              <a:t>বর্তমান মহাসচিব</a:t>
            </a:r>
            <a:endParaRPr lang="en-US" sz="2800" dirty="0">
              <a:latin typeface="NikoshBAN" panose="02000000000000000000" pitchFamily="2" charset="0"/>
              <a:cs typeface="NikoshBAN" panose="02000000000000000000" pitchFamily="2" charset="0"/>
            </a:endParaRPr>
          </a:p>
        </p:txBody>
      </p:sp>
      <p:sp>
        <p:nvSpPr>
          <p:cNvPr id="10" name="Rectangle 9"/>
          <p:cNvSpPr/>
          <p:nvPr/>
        </p:nvSpPr>
        <p:spPr>
          <a:xfrm>
            <a:off x="457200" y="5105400"/>
            <a:ext cx="2798991"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2800" dirty="0" smtClean="0">
                <a:latin typeface="NikoshBAN" panose="02000000000000000000" pitchFamily="2" charset="0"/>
                <a:cs typeface="NikoshBAN" panose="02000000000000000000" pitchFamily="2" charset="0"/>
              </a:rPr>
              <a:t>বাংলাদেশের সদস্য পদ</a:t>
            </a:r>
            <a:endParaRPr lang="en-US" sz="2800" dirty="0">
              <a:latin typeface="NikoshBAN" panose="02000000000000000000" pitchFamily="2" charset="0"/>
              <a:cs typeface="NikoshBAN" panose="02000000000000000000" pitchFamily="2" charset="0"/>
            </a:endParaRPr>
          </a:p>
        </p:txBody>
      </p:sp>
      <p:sp>
        <p:nvSpPr>
          <p:cNvPr id="11" name="Rectangle 10"/>
          <p:cNvSpPr/>
          <p:nvPr/>
        </p:nvSpPr>
        <p:spPr>
          <a:xfrm>
            <a:off x="457200" y="4454014"/>
            <a:ext cx="2449837"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2800" dirty="0" smtClean="0">
                <a:latin typeface="NikoshBAN" panose="02000000000000000000" pitchFamily="2" charset="0"/>
                <a:cs typeface="NikoshBAN" panose="02000000000000000000" pitchFamily="2" charset="0"/>
              </a:rPr>
              <a:t>জাতিসংঘের পতাকা</a:t>
            </a:r>
            <a:endParaRPr lang="en-US" sz="2800" dirty="0">
              <a:latin typeface="NikoshBAN" panose="02000000000000000000" pitchFamily="2" charset="0"/>
              <a:cs typeface="NikoshBAN" panose="02000000000000000000" pitchFamily="2" charset="0"/>
            </a:endParaRPr>
          </a:p>
        </p:txBody>
      </p:sp>
      <p:grpSp>
        <p:nvGrpSpPr>
          <p:cNvPr id="12" name="Group 11"/>
          <p:cNvGrpSpPr/>
          <p:nvPr/>
        </p:nvGrpSpPr>
        <p:grpSpPr>
          <a:xfrm>
            <a:off x="4879156" y="1950626"/>
            <a:ext cx="2831644" cy="3022586"/>
            <a:chOff x="3390933" y="1475671"/>
            <a:chExt cx="5109091" cy="4400729"/>
          </a:xfrm>
        </p:grpSpPr>
        <p:pic>
          <p:nvPicPr>
            <p:cNvPr id="3" name="Picture 2" descr="http://konteo.blog.hu/media/image/Dag/ENS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692" y="1475671"/>
              <a:ext cx="4193908" cy="3200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rot="21287423">
              <a:off x="3390933" y="4676071"/>
              <a:ext cx="5109091" cy="1200329"/>
            </a:xfrm>
            <a:prstGeom prst="rect">
              <a:avLst/>
            </a:prstGeom>
            <a:noFill/>
            <a:scene3d>
              <a:camera prst="isometricOffAxis2Left"/>
              <a:lightRig rig="threePt" dir="t"/>
            </a:scene3d>
          </p:spPr>
          <p:txBody>
            <a:bodyPr wrap="none" rtlCol="0">
              <a:spAutoFit/>
            </a:bodyPr>
            <a:lstStyle/>
            <a:p>
              <a:r>
                <a:rPr lang="bn-BD" sz="36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১৯৪৫ সালের ২৪শে অক্টোবর ৫০টি </a:t>
              </a:r>
            </a:p>
            <a:p>
              <a:r>
                <a:rPr lang="bn-BD" sz="36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দেশ নিয়ে জাতিসংঘ প্রতিষ্ঠিত হয়।</a:t>
              </a:r>
              <a:endParaRPr lang="en-US" sz="36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grpSp>
      <p:pic>
        <p:nvPicPr>
          <p:cNvPr id="9" name="Picture 8"/>
          <p:cNvPicPr>
            <a:picLocks noChangeAspect="1"/>
          </p:cNvPicPr>
          <p:nvPr/>
        </p:nvPicPr>
        <p:blipFill>
          <a:blip r:embed="rId5"/>
          <a:stretch>
            <a:fillRect/>
          </a:stretch>
        </p:blipFill>
        <p:spPr>
          <a:xfrm>
            <a:off x="4400170" y="2327328"/>
            <a:ext cx="3707977" cy="2313978"/>
          </a:xfrm>
          <a:prstGeom prst="rect">
            <a:avLst/>
          </a:prstGeom>
        </p:spPr>
      </p:pic>
      <p:grpSp>
        <p:nvGrpSpPr>
          <p:cNvPr id="14" name="Group 13"/>
          <p:cNvGrpSpPr/>
          <p:nvPr/>
        </p:nvGrpSpPr>
        <p:grpSpPr>
          <a:xfrm>
            <a:off x="4604054" y="2323453"/>
            <a:ext cx="3237046" cy="2937386"/>
            <a:chOff x="2741038" y="1066800"/>
            <a:chExt cx="5498087" cy="4829124"/>
          </a:xfrm>
        </p:grpSpPr>
        <p:pic>
          <p:nvPicPr>
            <p:cNvPr id="15" name="Picture 4" descr="https://c1.staticflickr.com/5/4117/4898234974_0dc196211d_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066800"/>
              <a:ext cx="4657725" cy="3743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1242019">
              <a:off x="2741038" y="4695595"/>
              <a:ext cx="5378395" cy="1200329"/>
            </a:xfrm>
            <a:prstGeom prst="rect">
              <a:avLst/>
            </a:prstGeom>
            <a:noFill/>
            <a:scene3d>
              <a:camera prst="isometricOffAxis2Left"/>
              <a:lightRig rig="threePt" dir="t"/>
            </a:scene3d>
          </p:spPr>
          <p:txBody>
            <a:bodyPr wrap="none" rtlCol="0">
              <a:spAutoFit/>
            </a:bodyPr>
            <a:lstStyle/>
            <a:p>
              <a:pPr algn="ctr"/>
              <a:r>
                <a:rPr lang="bn-BD" sz="36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নরওয়ের অধিবাসী ট্রিগভেলি</a:t>
              </a:r>
            </a:p>
            <a:p>
              <a:pPr algn="ctr"/>
              <a:r>
                <a:rPr lang="bn-BD" sz="36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 ছিলেন জাতিসংঘের প্রথম মহাসচিব।</a:t>
              </a:r>
            </a:p>
          </p:txBody>
        </p:sp>
      </p:grpSp>
      <p:pic>
        <p:nvPicPr>
          <p:cNvPr id="13" name="Picture 12"/>
          <p:cNvPicPr>
            <a:picLocks noChangeAspect="1"/>
          </p:cNvPicPr>
          <p:nvPr/>
        </p:nvPicPr>
        <p:blipFill>
          <a:blip r:embed="rId7"/>
          <a:stretch>
            <a:fillRect/>
          </a:stretch>
        </p:blipFill>
        <p:spPr>
          <a:xfrm>
            <a:off x="4048895" y="1901324"/>
            <a:ext cx="4031059" cy="3165986"/>
          </a:xfrm>
          <a:prstGeom prst="rect">
            <a:avLst/>
          </a:prstGeom>
        </p:spPr>
      </p:pic>
      <p:pic>
        <p:nvPicPr>
          <p:cNvPr id="17" name="Picture 16"/>
          <p:cNvPicPr>
            <a:picLocks noChangeAspect="1"/>
          </p:cNvPicPr>
          <p:nvPr/>
        </p:nvPicPr>
        <p:blipFill>
          <a:blip r:embed="rId8"/>
          <a:stretch>
            <a:fillRect/>
          </a:stretch>
        </p:blipFill>
        <p:spPr>
          <a:xfrm>
            <a:off x="4574684" y="2022460"/>
            <a:ext cx="3047683" cy="2791982"/>
          </a:xfrm>
          <a:prstGeom prst="rect">
            <a:avLst/>
          </a:prstGeom>
        </p:spPr>
      </p:pic>
      <p:pic>
        <p:nvPicPr>
          <p:cNvPr id="18" name="Picture 17"/>
          <p:cNvPicPr>
            <a:picLocks noChangeAspect="1"/>
          </p:cNvPicPr>
          <p:nvPr/>
        </p:nvPicPr>
        <p:blipFill>
          <a:blip r:embed="rId9"/>
          <a:stretch>
            <a:fillRect/>
          </a:stretch>
        </p:blipFill>
        <p:spPr>
          <a:xfrm>
            <a:off x="2281459" y="1190676"/>
            <a:ext cx="1146685" cy="994380"/>
          </a:xfrm>
          <a:prstGeom prst="rect">
            <a:avLst/>
          </a:prstGeom>
        </p:spPr>
      </p:pic>
    </p:spTree>
    <p:extLst>
      <p:ext uri="{BB962C8B-B14F-4D97-AF65-F5344CB8AC3E}">
        <p14:creationId xmlns:p14="http://schemas.microsoft.com/office/powerpoint/2010/main" val="2544088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nextCondLst>
                <p:cond evt="onClick" delay="0">
                  <p:tgtEl>
                    <p:spTgt spid="2"/>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ppt_w</p:attrName>
                                        </p:attrNameLst>
                                      </p:cBhvr>
                                      <p:tavLst>
                                        <p:tav tm="0">
                                          <p:val>
                                            <p:fltVal val="0"/>
                                          </p:val>
                                        </p:tav>
                                        <p:tav tm="100000">
                                          <p:val>
                                            <p:strVal val="#ppt_w"/>
                                          </p:val>
                                        </p:tav>
                                      </p:tavLst>
                                    </p:anim>
                                    <p:anim calcmode="lin" valueType="num">
                                      <p:cBhvr>
                                        <p:cTn id="16" dur="2000" fill="hold"/>
                                        <p:tgtEl>
                                          <p:spTgt spid="9"/>
                                        </p:tgtEl>
                                        <p:attrNameLst>
                                          <p:attrName>ppt_h</p:attrName>
                                        </p:attrNameLst>
                                      </p:cBhvr>
                                      <p:tavLst>
                                        <p:tav tm="0">
                                          <p:val>
                                            <p:fltVal val="0"/>
                                          </p:val>
                                        </p:tav>
                                        <p:tav tm="100000">
                                          <p:val>
                                            <p:strVal val="#ppt_h"/>
                                          </p:val>
                                        </p:tav>
                                      </p:tavLst>
                                    </p:anim>
                                    <p:animEffect transition="in" filter="fade">
                                      <p:cBhvr>
                                        <p:cTn id="17"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000" fill="hold"/>
                                        <p:tgtEl>
                                          <p:spTgt spid="14"/>
                                        </p:tgtEl>
                                        <p:attrNameLst>
                                          <p:attrName>ppt_w</p:attrName>
                                        </p:attrNameLst>
                                      </p:cBhvr>
                                      <p:tavLst>
                                        <p:tav tm="0">
                                          <p:val>
                                            <p:fltVal val="0"/>
                                          </p:val>
                                        </p:tav>
                                        <p:tav tm="100000">
                                          <p:val>
                                            <p:strVal val="#ppt_w"/>
                                          </p:val>
                                        </p:tav>
                                      </p:tavLst>
                                    </p:anim>
                                    <p:anim calcmode="lin" valueType="num">
                                      <p:cBhvr>
                                        <p:cTn id="24" dur="2000" fill="hold"/>
                                        <p:tgtEl>
                                          <p:spTgt spid="14"/>
                                        </p:tgtEl>
                                        <p:attrNameLst>
                                          <p:attrName>ppt_h</p:attrName>
                                        </p:attrNameLst>
                                      </p:cBhvr>
                                      <p:tavLst>
                                        <p:tav tm="0">
                                          <p:val>
                                            <p:fltVal val="0"/>
                                          </p:val>
                                        </p:tav>
                                        <p:tav tm="100000">
                                          <p:val>
                                            <p:strVal val="#ppt_h"/>
                                          </p:val>
                                        </p:tav>
                                      </p:tavLst>
                                    </p:anim>
                                    <p:animEffect transition="in" filter="fade">
                                      <p:cBhvr>
                                        <p:cTn id="25" dur="2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2000" fill="hold"/>
                                        <p:tgtEl>
                                          <p:spTgt spid="13"/>
                                        </p:tgtEl>
                                        <p:attrNameLst>
                                          <p:attrName>ppt_w</p:attrName>
                                        </p:attrNameLst>
                                      </p:cBhvr>
                                      <p:tavLst>
                                        <p:tav tm="0">
                                          <p:val>
                                            <p:fltVal val="0"/>
                                          </p:val>
                                        </p:tav>
                                        <p:tav tm="100000">
                                          <p:val>
                                            <p:strVal val="#ppt_w"/>
                                          </p:val>
                                        </p:tav>
                                      </p:tavLst>
                                    </p:anim>
                                    <p:anim calcmode="lin" valueType="num">
                                      <p:cBhvr>
                                        <p:cTn id="32" dur="2000" fill="hold"/>
                                        <p:tgtEl>
                                          <p:spTgt spid="13"/>
                                        </p:tgtEl>
                                        <p:attrNameLst>
                                          <p:attrName>ppt_h</p:attrName>
                                        </p:attrNameLst>
                                      </p:cBhvr>
                                      <p:tavLst>
                                        <p:tav tm="0">
                                          <p:val>
                                            <p:fltVal val="0"/>
                                          </p:val>
                                        </p:tav>
                                        <p:tav tm="100000">
                                          <p:val>
                                            <p:strVal val="#ppt_h"/>
                                          </p:val>
                                        </p:tav>
                                      </p:tavLst>
                                    </p:anim>
                                    <p:animEffect transition="in" filter="fade">
                                      <p:cBhvr>
                                        <p:cTn id="33"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2000" fill="hold"/>
                                        <p:tgtEl>
                                          <p:spTgt spid="17"/>
                                        </p:tgtEl>
                                        <p:attrNameLst>
                                          <p:attrName>ppt_w</p:attrName>
                                        </p:attrNameLst>
                                      </p:cBhvr>
                                      <p:tavLst>
                                        <p:tav tm="0">
                                          <p:val>
                                            <p:fltVal val="0"/>
                                          </p:val>
                                        </p:tav>
                                        <p:tav tm="100000">
                                          <p:val>
                                            <p:strVal val="#ppt_w"/>
                                          </p:val>
                                        </p:tav>
                                      </p:tavLst>
                                    </p:anim>
                                    <p:anim calcmode="lin" valueType="num">
                                      <p:cBhvr>
                                        <p:cTn id="40" dur="2000" fill="hold"/>
                                        <p:tgtEl>
                                          <p:spTgt spid="17"/>
                                        </p:tgtEl>
                                        <p:attrNameLst>
                                          <p:attrName>ppt_h</p:attrName>
                                        </p:attrNameLst>
                                      </p:cBhvr>
                                      <p:tavLst>
                                        <p:tav tm="0">
                                          <p:val>
                                            <p:fltVal val="0"/>
                                          </p:val>
                                        </p:tav>
                                        <p:tav tm="100000">
                                          <p:val>
                                            <p:strVal val="#ppt_h"/>
                                          </p:val>
                                        </p:tav>
                                      </p:tavLst>
                                    </p:anim>
                                    <p:animEffect transition="in" filter="fade">
                                      <p:cBhvr>
                                        <p:cTn id="41"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2000" fill="hold"/>
                                        <p:tgtEl>
                                          <p:spTgt spid="18"/>
                                        </p:tgtEl>
                                        <p:attrNameLst>
                                          <p:attrName>ppt_w</p:attrName>
                                        </p:attrNameLst>
                                      </p:cBhvr>
                                      <p:tavLst>
                                        <p:tav tm="0">
                                          <p:val>
                                            <p:fltVal val="0"/>
                                          </p:val>
                                        </p:tav>
                                        <p:tav tm="100000">
                                          <p:val>
                                            <p:strVal val="#ppt_w"/>
                                          </p:val>
                                        </p:tav>
                                      </p:tavLst>
                                    </p:anim>
                                    <p:anim calcmode="lin" valueType="num">
                                      <p:cBhvr>
                                        <p:cTn id="48" dur="2000" fill="hold"/>
                                        <p:tgtEl>
                                          <p:spTgt spid="18"/>
                                        </p:tgtEl>
                                        <p:attrNameLst>
                                          <p:attrName>ppt_h</p:attrName>
                                        </p:attrNameLst>
                                      </p:cBhvr>
                                      <p:tavLst>
                                        <p:tav tm="0">
                                          <p:val>
                                            <p:fltVal val="0"/>
                                          </p:val>
                                        </p:tav>
                                        <p:tav tm="100000">
                                          <p:val>
                                            <p:strVal val="#ppt_h"/>
                                          </p:val>
                                        </p:tav>
                                      </p:tavLst>
                                    </p:anim>
                                    <p:animEffect transition="in" filter="fade">
                                      <p:cBhvr>
                                        <p:cTn id="49"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762000"/>
            <a:ext cx="33528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ar-SA" sz="4800" b="1" dirty="0" smtClean="0"/>
              <a:t>أهداف الدرس</a:t>
            </a:r>
            <a:endParaRPr lang="en-US" sz="4800" b="1" dirty="0"/>
          </a:p>
        </p:txBody>
      </p:sp>
      <p:sp>
        <p:nvSpPr>
          <p:cNvPr id="3" name="TextBox 2"/>
          <p:cNvSpPr txBox="1"/>
          <p:nvPr/>
        </p:nvSpPr>
        <p:spPr>
          <a:xfrm>
            <a:off x="1447800" y="2057400"/>
            <a:ext cx="5867400" cy="584775"/>
          </a:xfrm>
          <a:prstGeom prst="rect">
            <a:avLst/>
          </a:prstGeom>
          <a:noFill/>
          <a:ln>
            <a:solidFill>
              <a:srgbClr val="FF66FF"/>
            </a:solidFill>
          </a:ln>
        </p:spPr>
        <p:txBody>
          <a:bodyPr wrap="square" rtlCol="0">
            <a:spAutoFit/>
          </a:bodyPr>
          <a:lstStyle/>
          <a:p>
            <a:pPr algn="r"/>
            <a:r>
              <a:rPr lang="ar-SA" sz="3200" b="1" dirty="0" smtClean="0"/>
              <a:t>    ما يتعلم الطلاب بعد نهاية التدريس.....</a:t>
            </a:r>
            <a:endParaRPr lang="en-US" sz="3200" b="1" dirty="0"/>
          </a:p>
        </p:txBody>
      </p:sp>
      <p:sp>
        <p:nvSpPr>
          <p:cNvPr id="4" name="TextBox 3"/>
          <p:cNvSpPr txBox="1"/>
          <p:nvPr/>
        </p:nvSpPr>
        <p:spPr>
          <a:xfrm>
            <a:off x="3200400" y="2819400"/>
            <a:ext cx="4114800" cy="584775"/>
          </a:xfrm>
          <a:prstGeom prst="rect">
            <a:avLst/>
          </a:prstGeom>
          <a:noFill/>
          <a:ln>
            <a:solidFill>
              <a:srgbClr val="C00000"/>
            </a:solidFill>
          </a:ln>
        </p:spPr>
        <p:txBody>
          <a:bodyPr wrap="square" rtlCol="0">
            <a:spAutoFit/>
          </a:bodyPr>
          <a:lstStyle/>
          <a:p>
            <a:pPr marL="742950" indent="-742950" algn="r"/>
            <a:r>
              <a:rPr lang="ar-SA" sz="3200" dirty="0" smtClean="0"/>
              <a:t>(1) تعارف الأمم المتحدة</a:t>
            </a:r>
          </a:p>
        </p:txBody>
      </p:sp>
      <p:sp>
        <p:nvSpPr>
          <p:cNvPr id="5" name="TextBox 4"/>
          <p:cNvSpPr txBox="1"/>
          <p:nvPr/>
        </p:nvSpPr>
        <p:spPr>
          <a:xfrm>
            <a:off x="1981200" y="3505200"/>
            <a:ext cx="5334000" cy="584775"/>
          </a:xfrm>
          <a:prstGeom prst="rect">
            <a:avLst/>
          </a:prstGeom>
          <a:noFill/>
          <a:ln>
            <a:solidFill>
              <a:srgbClr val="996633"/>
            </a:solidFill>
          </a:ln>
        </p:spPr>
        <p:txBody>
          <a:bodyPr wrap="square" rtlCol="0">
            <a:spAutoFit/>
          </a:bodyPr>
          <a:lstStyle/>
          <a:p>
            <a:pPr algn="r"/>
            <a:r>
              <a:rPr lang="ar-SA" sz="3200" dirty="0" smtClean="0"/>
              <a:t>(2) سبب تأسيس الأمم المتحدة</a:t>
            </a:r>
            <a:endParaRPr lang="en-US" sz="3200" dirty="0"/>
          </a:p>
        </p:txBody>
      </p:sp>
      <p:sp>
        <p:nvSpPr>
          <p:cNvPr id="6" name="TextBox 5"/>
          <p:cNvSpPr txBox="1"/>
          <p:nvPr/>
        </p:nvSpPr>
        <p:spPr>
          <a:xfrm>
            <a:off x="1981200" y="4191000"/>
            <a:ext cx="5334000" cy="584775"/>
          </a:xfrm>
          <a:prstGeom prst="rect">
            <a:avLst/>
          </a:prstGeom>
          <a:noFill/>
          <a:ln>
            <a:solidFill>
              <a:srgbClr val="00FF00"/>
            </a:solidFill>
          </a:ln>
        </p:spPr>
        <p:txBody>
          <a:bodyPr wrap="square" rtlCol="0">
            <a:spAutoFit/>
          </a:bodyPr>
          <a:lstStyle/>
          <a:p>
            <a:pPr algn="r"/>
            <a:r>
              <a:rPr lang="ar-SA" sz="3200" dirty="0" smtClean="0"/>
              <a:t>(3) عدد أعضاء الأمم المتحدة</a:t>
            </a:r>
            <a:endParaRPr lang="en-US" sz="3200" dirty="0"/>
          </a:p>
        </p:txBody>
      </p:sp>
      <p:sp>
        <p:nvSpPr>
          <p:cNvPr id="7" name="TextBox 6"/>
          <p:cNvSpPr txBox="1"/>
          <p:nvPr/>
        </p:nvSpPr>
        <p:spPr>
          <a:xfrm>
            <a:off x="2895600" y="4876800"/>
            <a:ext cx="4419600" cy="584775"/>
          </a:xfrm>
          <a:prstGeom prst="rect">
            <a:avLst/>
          </a:prstGeom>
          <a:noFill/>
          <a:ln>
            <a:solidFill>
              <a:srgbClr val="7030A0"/>
            </a:solidFill>
          </a:ln>
        </p:spPr>
        <p:txBody>
          <a:bodyPr wrap="square" rtlCol="0">
            <a:spAutoFit/>
          </a:bodyPr>
          <a:lstStyle/>
          <a:p>
            <a:pPr algn="r"/>
            <a:r>
              <a:rPr lang="ar-SA" sz="3200" dirty="0" smtClean="0"/>
              <a:t>(4) أعمال الأمم المتحدة</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3"/>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3"/>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strVal val="#ppt_w+.3"/>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295400"/>
            <a:ext cx="30480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5400" b="1" dirty="0" smtClean="0"/>
              <a:t>تقديم الدرس</a:t>
            </a:r>
            <a:endParaRPr lang="en-US" sz="5400" b="1" dirty="0"/>
          </a:p>
        </p:txBody>
      </p:sp>
      <p:sp>
        <p:nvSpPr>
          <p:cNvPr id="9" name="TextBox 8"/>
          <p:cNvSpPr txBox="1"/>
          <p:nvPr/>
        </p:nvSpPr>
        <p:spPr>
          <a:xfrm>
            <a:off x="609600" y="2667000"/>
            <a:ext cx="7924800" cy="2862322"/>
          </a:xfrm>
          <a:prstGeom prst="rect">
            <a:avLst/>
          </a:prstGeom>
          <a:noFill/>
          <a:ln>
            <a:solidFill>
              <a:srgbClr val="996633"/>
            </a:solidFill>
          </a:ln>
        </p:spPr>
        <p:txBody>
          <a:bodyPr wrap="square" rtlCol="0">
            <a:spAutoFit/>
          </a:bodyPr>
          <a:lstStyle/>
          <a:p>
            <a:pPr algn="ctr"/>
            <a:r>
              <a:rPr lang="ar-SA" sz="3600" dirty="0" smtClean="0"/>
              <a:t> ألأمم المتحدة هي منظّمة دَوْلية أُسِّست عقِب  </a:t>
            </a:r>
          </a:p>
          <a:p>
            <a:pPr algn="r"/>
            <a:r>
              <a:rPr lang="ar-SA" sz="3600" dirty="0" smtClean="0"/>
              <a:t>الحرب العالميةِ الثانية في عام 1945 م 51 بلدا</a:t>
            </a:r>
          </a:p>
          <a:p>
            <a:pPr algn="r"/>
            <a:r>
              <a:rPr lang="ar-SA" sz="3600" dirty="0" smtClean="0"/>
              <a:t>ملتزماً بصون السلم والأمن الدُّوَليِّين وتنميةِ العلاقات الوُدِّيَّة بين الأمم وتعزيزِالتقدم الإجتماعيِّ وتحسينِ مستوِيات المعيشة وحقوقِ الإنسان.</a:t>
            </a:r>
            <a:endParaRPr lang="en-US" sz="36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b48db5550dee2df1c90aae8047209bdef7b5e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3287</TotalTime>
  <Words>487</Words>
  <Application>Microsoft Office PowerPoint</Application>
  <PresentationFormat>On-screen Show (4:3)</PresentationFormat>
  <Paragraphs>96</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ismail - [2010]</cp:lastModifiedBy>
  <cp:revision>439</cp:revision>
  <dcterms:created xsi:type="dcterms:W3CDTF">2013-12-31T09:34:21Z</dcterms:created>
  <dcterms:modified xsi:type="dcterms:W3CDTF">2021-02-25T20:32:38Z</dcterms:modified>
</cp:coreProperties>
</file>