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5" r:id="rId2"/>
    <p:sldId id="373" r:id="rId3"/>
    <p:sldId id="378" r:id="rId4"/>
    <p:sldId id="365" r:id="rId5"/>
    <p:sldId id="395" r:id="rId6"/>
    <p:sldId id="351" r:id="rId7"/>
    <p:sldId id="376" r:id="rId8"/>
    <p:sldId id="380" r:id="rId9"/>
    <p:sldId id="381" r:id="rId10"/>
    <p:sldId id="382" r:id="rId11"/>
    <p:sldId id="383" r:id="rId12"/>
    <p:sldId id="384" r:id="rId13"/>
    <p:sldId id="390" r:id="rId14"/>
    <p:sldId id="385" r:id="rId15"/>
    <p:sldId id="370" r:id="rId16"/>
    <p:sldId id="392" r:id="rId17"/>
    <p:sldId id="387" r:id="rId18"/>
    <p:sldId id="38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mtClean="0"/>
              <a:t>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EB45-1A56-4D89-B1D0-E180CA8BC3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19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64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76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64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84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00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86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99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72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20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99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85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02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9275-A4C8-4427-8A4C-E60F3C90C3B1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mputer City\Pictures\Landscapes\img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17"/>
          <a:stretch/>
        </p:blipFill>
        <p:spPr bwMode="auto">
          <a:xfrm>
            <a:off x="304800" y="304800"/>
            <a:ext cx="85344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4-Point Star 2"/>
          <p:cNvSpPr/>
          <p:nvPr/>
        </p:nvSpPr>
        <p:spPr>
          <a:xfrm>
            <a:off x="5715008" y="785794"/>
            <a:ext cx="2128909" cy="2548328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أ  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3428992" y="785794"/>
            <a:ext cx="2128909" cy="2548328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ه 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1142976" y="785794"/>
            <a:ext cx="2128909" cy="2548328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لاً 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5857884" y="3929066"/>
            <a:ext cx="2143140" cy="2548328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س 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3500430" y="3857628"/>
            <a:ext cx="2128909" cy="2548328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ه 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1214414" y="3929066"/>
            <a:ext cx="2128909" cy="2548328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لاً 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4237 -0.02822 C -0.09601 -0.02822 0.02275 0.10962 0.02275 0.27983 C 0.02275 0.44958 -0.09601 0.58788 -0.24237 0.58788 C -0.3889 0.58788 -0.50713 0.44958 -0.50713 0.27983 C -0.50713 0.10962 -0.3889 -0.02822 -0.24237 -0.02822 Z " pathEditMode="fixed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56 -0.02828 C 0.15394 -0.02828 0.27269 0.10969 0.27269 0.27982 C 0.27269 0.4495 0.15394 0.58793 0.00756 0.58793 C -0.13881 0.58793 -0.25704 0.4495 -0.25704 0.27982 C -0.25704 0.10969 -0.13881 -0.02828 0.00756 -0.02828 Z " pathEditMode="fixed" rAng="0" ptsTypes="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5765 -0.02822 C 0.404 -0.02822 0.52275 0.10961 0.52275 0.27983 C 0.52275 0.44958 0.404 0.58787 0.25765 0.58787 C 0.1113 0.58787 -0.00713 0.44958 -0.00713 0.27983 C -0.00713 0.10961 0.1113 -0.02822 0.25765 -0.02822 Z " pathEditMode="fixed" rAng="0" ptsTypes="AAA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5885 -0.48612 C -0.1125 -0.48612 0.00626 -0.34828 0.00626 -0.17807 C 0.00626 -0.00832 -0.1125 0.12998 -0.25885 0.12998 C -0.40521 0.12998 -0.52344 -0.00832 -0.52344 -0.17807 C -0.52344 -0.34828 -0.40521 -0.48612 -0.25885 -0.48612 Z " pathEditMode="fixed" rAng="0" ptsTypes="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7 -0.47571 C 0.14618 -0.47571 0.26493 -0.33788 0.26493 -0.16766 C 0.26493 0.00209 0.14618 0.14038 -0.00017 0.14038 C -0.14653 0.14038 -0.26493 0.00209 -0.26493 -0.16766 C -0.26493 -0.33788 -0.14653 -0.47571 -0.00017 -0.47571 Z " pathEditMode="fixed" rAng="0" ptsTypes="AAA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3308 -0.50839 C 0.37943 -0.50839 0.49818 -0.37042 0.49818 -0.20029 C 0.49818 -0.03061 0.37943 0.10782 0.23308 0.10782 C 0.08672 0.10782 -0.03151 -0.03061 -0.03151 -0.20029 C -0.03151 -0.37042 0.08672 -0.50839 0.23308 -0.50839 Z " pathEditMode="fixed" rAng="0" ptsTypes="AAA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5410200" cy="707886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مقاصد الأمم المتحدة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533400" y="1524000"/>
            <a:ext cx="8077200" cy="3352800"/>
            <a:chOff x="533400" y="1676400"/>
            <a:chExt cx="8229600" cy="3352800"/>
          </a:xfrm>
        </p:grpSpPr>
        <p:pic>
          <p:nvPicPr>
            <p:cNvPr id="5" name="Picture 2" descr="http://1.bp.blogspot.com/-sQAYBp5Q7es/Ta4IsgzPy2I/AAAAAAAAAcc/LosjYKzBqag/s1600/Libya%2527s+Moussa+Koussa+meets+China%2527s+Pres.+Hu+Jintao%252C+Western+Invasion+came+after+Gadhafi+Pledged+to+give+major+contracts+to+Chi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071687"/>
              <a:ext cx="4004548" cy="26494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thinkafricapress.com/sites/default/files/ChinaLiby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981200"/>
              <a:ext cx="3771900" cy="2678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33400" y="1676400"/>
              <a:ext cx="8229600" cy="3352800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1200" y="5334000"/>
            <a:ext cx="5410199" cy="584775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تطويرُ علاقاتٍ وُدّيّة بين الأمم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4605" y="1828800"/>
            <a:ext cx="8077200" cy="3124200"/>
          </a:xfrm>
          <a:prstGeom prst="round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://img2.allvoices.com/thumbs/image/550/400/60829627-young-bhutan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657600" cy="2661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ssets.digital.cabinet-office.gov.uk/government/uploads/system/uploads/image_data/file/24092/The_Rohingya_community_in_Myebon_was_brutally_evicted_and_their_homes_and_belongings_burnt_to_the_ground.__The_government_provided_them_with_tents_and_water_some_100_metres_from_their_neighbourh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00240"/>
            <a:ext cx="3996266" cy="2661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105400"/>
            <a:ext cx="8458200" cy="1077218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مساعدة الأمم علي العمل معاً لتحسين حياة الفقراء والتغلب   علي الجوع والمرض والأمية.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85800"/>
            <a:ext cx="541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مقاصد الأمم المتحدة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105400" cy="7078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مقاصد الأمم المتحدة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838200" y="1295400"/>
            <a:ext cx="7391398" cy="3419484"/>
            <a:chOff x="385116" y="1295401"/>
            <a:chExt cx="7844485" cy="4604420"/>
          </a:xfrm>
        </p:grpSpPr>
        <p:pic>
          <p:nvPicPr>
            <p:cNvPr id="6" name="Picture 4" descr="http://www.bdtomorrow.net/blog/bloggeruploadedimage/fakhrul/13657191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159" y="1452114"/>
              <a:ext cx="3276600" cy="21603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chakarianews.com/wp-content/uploads/2013/04/Ramu-Pic-1-16.4.20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18" y="3559392"/>
              <a:ext cx="3276600" cy="23404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www.chinadaily.com.cn/photo/images/attachement/jpg/site1/20110320/0023ae6962090eeff77f2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159" y="3639908"/>
              <a:ext cx="3321476" cy="22102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385116" y="1295401"/>
              <a:ext cx="7844485" cy="4604420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4953000"/>
            <a:ext cx="8382000" cy="954107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ولتشجيع إحترام حقوق الاخرين وحريتهم ، أن تكون مركزاً</a:t>
            </a:r>
          </a:p>
          <a:p>
            <a:pPr algn="r"/>
            <a:r>
              <a:rPr lang="ar-SA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لتنسيق الإجراءات التي تتخذها الأمم من أجل تحقيق هذه المقاصد.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http://www.new-muslims.info/bd/wp-content/uploads/2013/02/Untitled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52"/>
          <a:stretch>
            <a:fillRect/>
          </a:stretch>
        </p:blipFill>
        <p:spPr bwMode="auto">
          <a:xfrm>
            <a:off x="1357290" y="1357299"/>
            <a:ext cx="3062310" cy="161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533400"/>
            <a:ext cx="4114800" cy="1447800"/>
          </a:xfrm>
          <a:prstGeom prst="rect">
            <a:avLst/>
          </a:prstGeo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ea typeface="+mj-ea"/>
                <a:cs typeface="Shonar Bangla" pitchFamily="34" charset="0"/>
              </a:rPr>
              <a:t>  ألعمل الزوجي</a:t>
            </a:r>
            <a:r>
              <a:rPr kumimoji="0" lang="bn-BD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0800" y="2133600"/>
            <a:ext cx="4343400" cy="1752600"/>
            <a:chOff x="457200" y="1676400"/>
            <a:chExt cx="8229600" cy="3124200"/>
          </a:xfrm>
        </p:grpSpPr>
        <p:pic>
          <p:nvPicPr>
            <p:cNvPr id="4" name="Picture 3" descr="http://www.people.com.cn/mediafile/pic/20110302/23/42112836397877175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05001"/>
              <a:ext cx="3678152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24.media.tumblr.com/tumblr_lyvq3uc4Yc1qmaoalo1_128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905000"/>
              <a:ext cx="4003893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457200" y="1676400"/>
              <a:ext cx="8229600" cy="3124200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7400" y="4495800"/>
            <a:ext cx="510540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cs typeface="+mj-cs"/>
              </a:rPr>
              <a:t>أكتب مقاصد الأمم المتحدة علي ضوء </a:t>
            </a:r>
          </a:p>
          <a:p>
            <a:pPr algn="r"/>
            <a:r>
              <a:rPr lang="ar-SA" sz="2800" dirty="0" smtClean="0">
                <a:cs typeface="+mj-cs"/>
              </a:rPr>
              <a:t>الصور الفوقية.</a:t>
            </a:r>
            <a:endParaRPr lang="en-US" sz="2800" dirty="0"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90600"/>
            <a:ext cx="2667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ألعمل الجماعي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685800"/>
            <a:ext cx="3048000" cy="1693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2667000"/>
            <a:ext cx="5562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r"/>
            <a:r>
              <a:rPr lang="ar-SA" sz="2800" b="1" dirty="0" smtClean="0">
                <a:solidFill>
                  <a:srgbClr val="FF66FF"/>
                </a:solidFill>
              </a:rPr>
              <a:t>(أ) للطلاب:</a:t>
            </a:r>
          </a:p>
          <a:p>
            <a:pPr marL="514350" indent="-514350" algn="r"/>
            <a:r>
              <a:rPr lang="ar-SA" sz="2800" dirty="0" smtClean="0"/>
              <a:t>إستخرج الفعل من العبارات التالية وبين جنسه: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657600"/>
            <a:ext cx="762000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تولّي منصبَ الأمانة العامة عدّةُ شخصيات وهم ثمانية منهم تريغفي لي نروجي السكريتير الأول للمنظمة.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4800600"/>
            <a:ext cx="44672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00FF00"/>
                </a:solidFill>
              </a:rPr>
              <a:t>(ب) للطالبات:</a:t>
            </a:r>
          </a:p>
          <a:p>
            <a:pPr algn="r"/>
            <a:r>
              <a:rPr lang="ar-SA" sz="2800" dirty="0" smtClean="0"/>
              <a:t>أذكر مفرداً من الجمع للكلمات التالية 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715000"/>
            <a:ext cx="4648200" cy="584775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/>
              <a:t>ألأمم،شخصيات،أنحاء،حقوق.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8" y="2009601"/>
            <a:ext cx="814647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ar-SA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متي أسّست الأمم المتحدة؟    </a:t>
            </a:r>
            <a:endParaRPr lang="en-US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2272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1935 م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2241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1945</a:t>
            </a:r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 م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23785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1944 م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23785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1946 م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3456079"/>
            <a:ext cx="887330" cy="582521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5800" y="53340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ألتقييم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83820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r-SA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ألمقاصد الرئيسية للأمم المتحدة كم هي؟   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4953000"/>
            <a:ext cx="22098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ألثلاثة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4946136"/>
            <a:ext cx="22004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ألخمسة</a:t>
            </a:r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5739825"/>
            <a:ext cx="21975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ألسادسة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5773163"/>
            <a:ext cx="21955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الأربعة</a:t>
            </a:r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7691" y="5638801"/>
            <a:ext cx="900109" cy="609600"/>
            <a:chOff x="7086600" y="4953652"/>
            <a:chExt cx="1037453" cy="9144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5778329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807525" y="4967646"/>
            <a:ext cx="450275" cy="484717"/>
            <a:chOff x="5717597" y="1752600"/>
            <a:chExt cx="680605" cy="6096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50" name="Oval 49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4599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8" y="2009601"/>
            <a:ext cx="814647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ar-SA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من هو السكريتير الأول للأمم المتحدة؟    </a:t>
            </a:r>
            <a:endParaRPr lang="en-US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25007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بان كي مون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24702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تريغفي لي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23785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كوفي أنان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23785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برق وباما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09600" y="53340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ألتقييم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83820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r-SA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من هو الأمين العام حالياً للأمم المتحدة؟     </a:t>
            </a:r>
            <a:endParaRPr lang="en-US" sz="2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4953000"/>
            <a:ext cx="24384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ترمف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4953000"/>
            <a:ext cx="2362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بيل كلنتن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5791200"/>
            <a:ext cx="24261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بان كي مون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5773163"/>
            <a:ext cx="24241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إنتنيو غترِش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3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6"/>
          <p:cNvGrpSpPr/>
          <p:nvPr/>
        </p:nvGrpSpPr>
        <p:grpSpPr>
          <a:xfrm>
            <a:off x="547690" y="5681367"/>
            <a:ext cx="779433" cy="643233"/>
            <a:chOff x="7086600" y="4953652"/>
            <a:chExt cx="1037453" cy="9144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9"/>
          <p:cNvGrpSpPr/>
          <p:nvPr/>
        </p:nvGrpSpPr>
        <p:grpSpPr>
          <a:xfrm>
            <a:off x="4807525" y="5778329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2"/>
          <p:cNvGrpSpPr/>
          <p:nvPr/>
        </p:nvGrpSpPr>
        <p:grpSpPr>
          <a:xfrm>
            <a:off x="4807525" y="4967646"/>
            <a:ext cx="450275" cy="484717"/>
            <a:chOff x="5717597" y="1752600"/>
            <a:chExt cx="680605" cy="6096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45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48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50" name="Oval 49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74167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49707" y="1981200"/>
            <a:ext cx="823709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1000" y="1219200"/>
            <a:ext cx="44957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kern="1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ar-SA" sz="3600" b="1" kern="1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ألواجب المنزلي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609600"/>
            <a:ext cx="2362200" cy="21793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362200" y="3657600"/>
            <a:ext cx="52578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إستخرج الأفعال المضارعة من النص ثم حولها إلي الماضي.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713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a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381000"/>
            <a:ext cx="8628940" cy="6096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14400" y="609600"/>
            <a:ext cx="7476774" cy="16660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شكراً لكم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:\Rose-And-Butterfly-Animated-roses-12951078-240-3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6324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183343" y="766482"/>
            <a:ext cx="6723527" cy="4988859"/>
          </a:xfrm>
          <a:prstGeom prst="frame">
            <a:avLst>
              <a:gd name="adj1" fmla="val 905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533400"/>
            <a:ext cx="4191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ألتعارف النفسي 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H:\ \images\photo0744.jpg"/>
          <p:cNvPicPr>
            <a:picLocks noChangeAspect="1" noChangeArrowheads="1"/>
          </p:cNvPicPr>
          <p:nvPr/>
        </p:nvPicPr>
        <p:blipFill>
          <a:blip r:embed="rId3" cstate="print"/>
          <a:srcRect t="5444" r="5556"/>
          <a:stretch>
            <a:fillRect/>
          </a:stretch>
        </p:blipFill>
        <p:spPr bwMode="auto">
          <a:xfrm>
            <a:off x="3810000" y="1905000"/>
            <a:ext cx="1638302" cy="1560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743200" y="3505200"/>
            <a:ext cx="38100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+mj-cs"/>
              </a:rPr>
              <a:t>   أنا أستاذكم العربي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+mj-cs"/>
              </a:rPr>
              <a:t> محمد فريد الحق السراجي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+mj-cs"/>
              </a:rPr>
              <a:t>ألمحاضر العربي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+mj-cs"/>
              </a:rPr>
              <a:t>ألمدرسة الفاضل البكالوريوس ببغاصتر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2367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62200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ألفن: أللغة العربية الإتصالية</a:t>
            </a:r>
          </a:p>
          <a:p>
            <a:pPr algn="ctr"/>
            <a:r>
              <a:rPr lang="ar-SA" sz="3200" dirty="0" smtClean="0">
                <a:solidFill>
                  <a:srgbClr val="7030A0"/>
                </a:solidFill>
              </a:rPr>
              <a:t>ألصف العاشر من الداخل</a:t>
            </a:r>
          </a:p>
          <a:p>
            <a:pPr algn="ctr"/>
            <a:r>
              <a:rPr lang="ar-SA" sz="3200" dirty="0" smtClean="0">
                <a:solidFill>
                  <a:srgbClr val="996633"/>
                </a:solidFill>
              </a:rPr>
              <a:t>ألحصة: السادسة</a:t>
            </a:r>
          </a:p>
          <a:p>
            <a:pPr algn="ctr"/>
            <a:r>
              <a:rPr lang="ar-SA" sz="3200" dirty="0" smtClean="0">
                <a:solidFill>
                  <a:srgbClr val="99CC00"/>
                </a:solidFill>
              </a:rPr>
              <a:t>ألوقت: 35 دقيقة </a:t>
            </a:r>
            <a:r>
              <a:rPr lang="ar-SA" sz="3200" dirty="0" smtClean="0">
                <a:solidFill>
                  <a:srgbClr val="660033"/>
                </a:solidFill>
              </a:rPr>
              <a:t>         ألتاريخ:2018/07/30 م</a:t>
            </a:r>
            <a:endParaRPr lang="en-US" sz="3200" dirty="0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14300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000" b="1" u="sng" dirty="0" smtClean="0">
                <a:solidFill>
                  <a:srgbClr val="FF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تعارف الدرس</a:t>
            </a:r>
            <a:endParaRPr lang="en-US" sz="4000" b="1" u="sng" dirty="0">
              <a:solidFill>
                <a:srgbClr val="FF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1143000"/>
            <a:ext cx="7696200" cy="4722464"/>
            <a:chOff x="609600" y="1066799"/>
            <a:chExt cx="7696200" cy="4722464"/>
          </a:xfrm>
        </p:grpSpPr>
        <p:grpSp>
          <p:nvGrpSpPr>
            <p:cNvPr id="3" name="Group 2"/>
            <p:cNvGrpSpPr/>
            <p:nvPr/>
          </p:nvGrpSpPr>
          <p:grpSpPr>
            <a:xfrm>
              <a:off x="994887" y="3558282"/>
              <a:ext cx="6917054" cy="2230981"/>
              <a:chOff x="931546" y="3350863"/>
              <a:chExt cx="6917054" cy="2284063"/>
            </a:xfrm>
          </p:grpSpPr>
          <p:pic>
            <p:nvPicPr>
              <p:cNvPr id="2052" name="Picture 4" descr="http://gdb.voanews.com/B0CFADA0-2F9C-4E81-A637-E61A413FF184_w640_r1_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546" y="3350863"/>
                <a:ext cx="3411854" cy="22840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http://24.media.tumblr.com/tumblr_lyvq3uc4Yc1qmaoalo1_128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3350863"/>
                <a:ext cx="3429000" cy="22840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ounded Rectangle 3"/>
            <p:cNvSpPr/>
            <p:nvPr/>
          </p:nvSpPr>
          <p:spPr>
            <a:xfrm>
              <a:off x="609600" y="1066799"/>
              <a:ext cx="7696200" cy="4722464"/>
            </a:xfrm>
            <a:prstGeom prst="round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85650" y="5291316"/>
            <a:ext cx="7532831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চিন্তা করে বল</a:t>
            </a:r>
            <a:r>
              <a:rPr lang="en-US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শান্তিময় বিশ্ব গড়ে তোলার লক্ষ্যে </a:t>
            </a:r>
          </a:p>
          <a:p>
            <a:pPr algn="ctr"/>
            <a:r>
              <a:rPr lang="bn-BD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জুড়ে গড়ে উঠেছে কোন সংস্থা ?</a:t>
            </a:r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5209" y="295870"/>
            <a:ext cx="227979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942" y="1301002"/>
            <a:ext cx="3289458" cy="229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936" y="1457587"/>
            <a:ext cx="3415593" cy="220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205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752600" y="914400"/>
            <a:ext cx="5715000" cy="2057400"/>
          </a:xfrm>
          <a:prstGeom prst="downArrowCallout">
            <a:avLst>
              <a:gd name="adj1" fmla="val 25763"/>
              <a:gd name="adj2" fmla="val 58259"/>
              <a:gd name="adj3" fmla="val 19783"/>
              <a:gd name="adj4" fmla="val 57358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914400"/>
            <a:ext cx="57150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1429"/>
                <a:gd name="adj2" fmla="val 1328"/>
              </a:avLst>
            </a:prstTxWarp>
            <a:spAutoFit/>
          </a:bodyPr>
          <a:lstStyle/>
          <a:p>
            <a:r>
              <a:rPr lang="ar-S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درس اليوم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286000" y="3505200"/>
            <a:ext cx="44958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3810000"/>
            <a:ext cx="36576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ألأمم</a:t>
            </a:r>
            <a:r>
              <a:rPr kumimoji="0" lang="ar-SA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المتحدة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aseline="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ألفقرة</a:t>
            </a:r>
            <a:r>
              <a:rPr lang="ar-SA" sz="2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السابعة والثامنة)</a:t>
            </a:r>
            <a:r>
              <a:rPr lang="en-US" sz="2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1/UNSC_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14806" cy="4571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74238" y="349045"/>
            <a:ext cx="2114681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তিসংঘ</a:t>
            </a:r>
            <a:endParaRPr lang="en-US" sz="44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859" y="1995950"/>
            <a:ext cx="13716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659" y="2625214"/>
            <a:ext cx="16764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সংখ্যা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704" y="3252020"/>
            <a:ext cx="1860755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মহাসচিব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704" y="3920613"/>
            <a:ext cx="2165555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মহাসচিব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105400"/>
            <a:ext cx="2875191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সদস্য পদ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94" y="4454014"/>
            <a:ext cx="2512143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পতাকা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90933" y="1475671"/>
            <a:ext cx="5109091" cy="4400729"/>
            <a:chOff x="3390933" y="1475671"/>
            <a:chExt cx="5109091" cy="4400729"/>
          </a:xfrm>
        </p:grpSpPr>
        <p:pic>
          <p:nvPicPr>
            <p:cNvPr id="3" name="Picture 2" descr="http://konteo.blog.hu/media/image/Dag/ENSZ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92" y="1475671"/>
              <a:ext cx="4193908" cy="3200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1287423">
              <a:off x="3390933" y="4676071"/>
              <a:ext cx="5109091" cy="120032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১৯৪৫ সালের ২৪শে অক্টোবর ৫০টি </a:t>
              </a:r>
            </a:p>
            <a:p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 নিয়ে জাতিসংঘ প্রতিষ্ঠিত হয়।</a:t>
              </a:r>
              <a:endPara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524000"/>
            <a:ext cx="6547671" cy="404199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95600" y="1190676"/>
            <a:ext cx="5498087" cy="4829124"/>
            <a:chOff x="2741038" y="1066800"/>
            <a:chExt cx="5498087" cy="4829124"/>
          </a:xfrm>
        </p:grpSpPr>
        <p:pic>
          <p:nvPicPr>
            <p:cNvPr id="15" name="Picture 4" descr="https://c1.staticflickr.com/5/4117/4898234974_0dc196211d_z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066800"/>
              <a:ext cx="4657725" cy="3743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21242019">
              <a:off x="2741038" y="4695595"/>
              <a:ext cx="5378395" cy="120032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নরওয়ের অধিবাসী ট্রিগভেলি</a:t>
              </a:r>
            </a:p>
            <a:p>
              <a:pPr algn="ctr"/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ছিলেন জাতিসংঘের প্রথম মহাসচিব।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338" y="1691265"/>
            <a:ext cx="5511262" cy="4328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262" y="1627205"/>
            <a:ext cx="5377138" cy="49259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1676400"/>
            <a:ext cx="4773582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08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0"/>
            <a:ext cx="3352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أهداف الدرس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057400"/>
            <a:ext cx="6324600" cy="584775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cs typeface="+mj-cs"/>
              </a:rPr>
              <a:t>ما يتعلم الطلاب بعد نهاية التدريس.........</a:t>
            </a:r>
            <a:endParaRPr lang="en-US" sz="3200" b="1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819400"/>
            <a:ext cx="4114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742950" indent="-742950" algn="r"/>
            <a:r>
              <a:rPr lang="ar-SA" sz="2800" dirty="0" smtClean="0">
                <a:cs typeface="+mj-cs"/>
              </a:rPr>
              <a:t>(1) معرفة الأمم المتحدة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3505200"/>
            <a:ext cx="5410200" cy="52322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cs typeface="+mj-cs"/>
              </a:rPr>
              <a:t>(2) اسماء شخصيات لمنصب الأمانة العامة</a:t>
            </a:r>
            <a:endParaRPr lang="en-US" sz="28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191000"/>
            <a:ext cx="3886200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cs typeface="+mj-cs"/>
              </a:rPr>
              <a:t>(3) مقاصد الأمم المتحدة</a:t>
            </a:r>
            <a:endParaRPr lang="en-US" sz="2800" dirty="0"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962400"/>
            <a:ext cx="7848600" cy="2308324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تولّي منصبَ الأمانةِ العامة عدّةُ شخصياتٍ. وهم ثمانية منهم تِريغفي لِي نروجي، السكرتيرُالأول للمنظمة . والامينُ  العام حالياً بان كي مون، كوريٌّ  </a:t>
            </a:r>
            <a:r>
              <a:rPr lang="en-US" sz="3600" dirty="0" smtClean="0"/>
              <a:t>(</a:t>
            </a:r>
            <a:r>
              <a:rPr lang="en-US" sz="3600" dirty="0" err="1" smtClean="0"/>
              <a:t>Ent</a:t>
            </a:r>
            <a:r>
              <a:rPr lang="bn-BD" sz="3600" dirty="0" smtClean="0"/>
              <a:t>o</a:t>
            </a:r>
            <a:r>
              <a:rPr lang="en-US" sz="3600" dirty="0" smtClean="0"/>
              <a:t>n</a:t>
            </a:r>
            <a:r>
              <a:rPr lang="bn-BD" sz="3600" dirty="0" smtClean="0"/>
              <a:t>io</a:t>
            </a:r>
            <a:r>
              <a:rPr lang="en-US" sz="3600" dirty="0" smtClean="0"/>
              <a:t> </a:t>
            </a:r>
            <a:r>
              <a:rPr lang="en-US" sz="3600" dirty="0" err="1" smtClean="0"/>
              <a:t>Gu</a:t>
            </a:r>
            <a:r>
              <a:rPr lang="bn-BD" sz="3600" dirty="0" smtClean="0"/>
              <a:t>t</a:t>
            </a:r>
            <a:r>
              <a:rPr lang="en-US" sz="3600" dirty="0" err="1" smtClean="0"/>
              <a:t>er</a:t>
            </a:r>
            <a:r>
              <a:rPr lang="bn-BD" sz="3600" dirty="0" smtClean="0"/>
              <a:t>e</a:t>
            </a:r>
            <a:r>
              <a:rPr lang="en-US" sz="3600" dirty="0" smtClean="0"/>
              <a:t>s)</a:t>
            </a:r>
            <a:r>
              <a:rPr lang="ar-SA" sz="3600" dirty="0" smtClean="0"/>
              <a:t>جنوبي من 2007 م </a:t>
            </a:r>
            <a:endParaRPr lang="en-US" sz="3600" dirty="0"/>
          </a:p>
        </p:txBody>
      </p:sp>
      <p:pic>
        <p:nvPicPr>
          <p:cNvPr id="5" name="Picture 4" descr="2017-03-01-12-17-22.png"/>
          <p:cNvPicPr>
            <a:picLocks noChangeAspect="1"/>
          </p:cNvPicPr>
          <p:nvPr/>
        </p:nvPicPr>
        <p:blipFill>
          <a:blip r:embed="rId2"/>
          <a:srcRect t="29268" b="31707"/>
          <a:stretch>
            <a:fillRect/>
          </a:stretch>
        </p:blipFill>
        <p:spPr>
          <a:xfrm>
            <a:off x="2514600" y="381000"/>
            <a:ext cx="2133600" cy="2286000"/>
          </a:xfrm>
          <a:prstGeom prst="rect">
            <a:avLst/>
          </a:prstGeom>
        </p:spPr>
      </p:pic>
      <p:pic>
        <p:nvPicPr>
          <p:cNvPr id="6" name="Picture 5" descr="2017-03-01-12-18-30.png"/>
          <p:cNvPicPr>
            <a:picLocks noChangeAspect="1"/>
          </p:cNvPicPr>
          <p:nvPr/>
        </p:nvPicPr>
        <p:blipFill>
          <a:blip r:embed="rId3"/>
          <a:srcRect t="31034" b="27586"/>
          <a:stretch>
            <a:fillRect/>
          </a:stretch>
        </p:blipFill>
        <p:spPr>
          <a:xfrm>
            <a:off x="4648200" y="381000"/>
            <a:ext cx="2057400" cy="2286000"/>
          </a:xfrm>
          <a:prstGeom prst="rect">
            <a:avLst/>
          </a:prstGeom>
        </p:spPr>
      </p:pic>
      <p:pic>
        <p:nvPicPr>
          <p:cNvPr id="7" name="Picture 6" descr="2017-03-01-12-19-34.png"/>
          <p:cNvPicPr>
            <a:picLocks noChangeAspect="1"/>
          </p:cNvPicPr>
          <p:nvPr/>
        </p:nvPicPr>
        <p:blipFill>
          <a:blip r:embed="rId4"/>
          <a:srcRect t="33788" b="32423"/>
          <a:stretch>
            <a:fillRect/>
          </a:stretch>
        </p:blipFill>
        <p:spPr>
          <a:xfrm>
            <a:off x="381000" y="381000"/>
            <a:ext cx="206248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819400"/>
            <a:ext cx="152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ট্রিগভেলী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 ১ম</a:t>
            </a:r>
            <a:endParaRPr lang="en-US" dirty="0" smtClean="0"/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নরওয়ে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819400"/>
            <a:ext cx="160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কফি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 ৭ম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743200"/>
            <a:ext cx="152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 ৮ম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দক্ষিণকোরিয়া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(২০০৭ - ২০১৬)</a:t>
            </a:r>
          </a:p>
        </p:txBody>
      </p:sp>
      <p:pic>
        <p:nvPicPr>
          <p:cNvPr id="11" name="Picture 10" descr="2017-03-02-09-00-45.png"/>
          <p:cNvPicPr>
            <a:picLocks noChangeAspect="1"/>
          </p:cNvPicPr>
          <p:nvPr/>
        </p:nvPicPr>
        <p:blipFill>
          <a:blip r:embed="rId5"/>
          <a:srcRect t="32781" b="31457"/>
          <a:stretch>
            <a:fillRect/>
          </a:stretch>
        </p:blipFill>
        <p:spPr>
          <a:xfrm>
            <a:off x="6705600" y="381000"/>
            <a:ext cx="205740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9400" y="2743200"/>
            <a:ext cx="2057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অ্যান্টো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তারেস -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৯ম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পর্তুগাল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(০১/০১/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২০১৭)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03-01 12.34.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516625" y="2932176"/>
            <a:ext cx="1752602" cy="2593850"/>
          </a:xfrm>
          <a:prstGeom prst="rect">
            <a:avLst/>
          </a:prstGeom>
        </p:spPr>
      </p:pic>
      <p:pic>
        <p:nvPicPr>
          <p:cNvPr id="4" name="Picture 3" descr="2017-03-01 12.34.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493330" y="745671"/>
            <a:ext cx="1796143" cy="2590799"/>
          </a:xfrm>
          <a:prstGeom prst="rect">
            <a:avLst/>
          </a:prstGeom>
        </p:spPr>
      </p:pic>
      <p:pic>
        <p:nvPicPr>
          <p:cNvPr id="5" name="Picture 2" descr="http://indianarmy.nic.in/writereaddata/images/ops/ops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9248"/>
            <a:ext cx="2743200" cy="1882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291.imageshack.us/img291/1930/center2xy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2" y="1143000"/>
            <a:ext cx="2899678" cy="185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outlookindia.com/images/indian_peacekeepers_congo_200806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895600" cy="2078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nation.com.pk/print_images/670/2011-05-16/pak-troops-leave-congo-mission-13243462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2" y="3276600"/>
            <a:ext cx="2843048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81000" y="990601"/>
            <a:ext cx="8382000" cy="426719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5410200"/>
            <a:ext cx="7162800" cy="107721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ألمقاصد الأربعة الرئيسية للأمم المتحدة . </a:t>
            </a:r>
            <a:r>
              <a:rPr lang="ar-SA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وهي حفظ السلام في جميع أنحاء العالم.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381000"/>
            <a:ext cx="4648200" cy="584775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مقاصد الأمم المتحدة</a:t>
            </a:r>
            <a:endParaRPr lang="en-US" sz="3200" b="1" dirty="0">
              <a:ln w="0"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ca3996ebc366ccd3cc22a7cf382db9b1dc7b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485</Words>
  <Application>Microsoft Office PowerPoint</Application>
  <PresentationFormat>On-screen Show (4:3)</PresentationFormat>
  <Paragraphs>124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Iqra</cp:lastModifiedBy>
  <cp:revision>376</cp:revision>
  <dcterms:created xsi:type="dcterms:W3CDTF">2013-12-31T09:34:21Z</dcterms:created>
  <dcterms:modified xsi:type="dcterms:W3CDTF">2019-01-04T14:48:55Z</dcterms:modified>
</cp:coreProperties>
</file>